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media/image1.png" ContentType="image/png"/>
  <Override PartName="/ppt/media/image4.jpeg" ContentType="image/jpeg"/>
  <Override PartName="/ppt/media/image2.jpeg" ContentType="image/jpeg"/>
  <Override PartName="/ppt/media/image5.png" ContentType="image/png"/>
  <Override PartName="/ppt/media/image6.jpeg" ContentType="image/jpeg"/>
  <Override PartName="/ppt/media/image7.jpeg" ContentType="image/jpeg"/>
  <Override PartName="/ppt/media/image3.jpeg" ContentType="image/jpeg"/>
  <Override PartName="/ppt/media/image8.jpeg" ContentType="image/jpeg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2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0691813" cy="7559675"/>
  <p:notesSz cx="6796088" cy="99282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91C9818-2E51-4892-BFB4-1DE91DE365C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34960" y="303120"/>
            <a:ext cx="9623520" cy="126072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49680" bIns="496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800" strike="noStrike" u="none">
                <a:solidFill>
                  <a:srgbClr val="000000"/>
                </a:solidFill>
                <a:uFillTx/>
                <a:latin typeface="Calibri"/>
              </a:rPr>
              <a:t>Click to edit the title text format</a:t>
            </a:r>
            <a:endParaRPr b="0" lang="ru-RU" sz="4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34960" y="1763640"/>
            <a:ext cx="9623520" cy="499104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49680" bIns="49680" anchor="t">
            <a:normAutofit/>
          </a:bodyPr>
          <a:p>
            <a:pPr marL="372960" indent="-372960"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808200" indent="-311400">
              <a:spcBef>
                <a:spcPts val="876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244520" indent="-247680"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741320" indent="-247320">
              <a:spcBef>
                <a:spcPts val="876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239920" indent="-247680">
              <a:spcBef>
                <a:spcPts val="876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239920" indent="-247680">
              <a:spcBef>
                <a:spcPts val="876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239920" indent="-247680">
              <a:spcBef>
                <a:spcPts val="876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34960" y="7008840"/>
            <a:ext cx="2495520" cy="40176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49680" bIns="496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652920" y="7008840"/>
            <a:ext cx="3387600" cy="40176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49680" bIns="496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662960" y="7008840"/>
            <a:ext cx="2495520" cy="40176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49680" bIns="496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300" strike="noStrike" u="none">
                <a:solidFill>
                  <a:srgbClr val="898989"/>
                </a:solidFill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285122D-A940-4DF8-8FF2-F9DDE5F533D9}" type="slidenum">
              <a:rPr b="0" lang="ru-RU" sz="13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3.jpeg"/><Relationship Id="rId3" Type="http://schemas.openxmlformats.org/officeDocument/2006/relationships/image" Target="../media/image3.jpeg"/><Relationship Id="rId4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4.jpeg"/><Relationship Id="rId3" Type="http://schemas.openxmlformats.org/officeDocument/2006/relationships/image" Target="../media/image5.png"/><Relationship Id="rId4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6.jpeg"/><Relationship Id="rId3" Type="http://schemas.openxmlformats.org/officeDocument/2006/relationships/image" Target="../media/image7.jpeg"/><Relationship Id="rId4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8.jpe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76;p1"/>
          <p:cNvSpPr/>
          <p:nvPr/>
        </p:nvSpPr>
        <p:spPr>
          <a:xfrm>
            <a:off x="803160" y="3240000"/>
            <a:ext cx="9018720" cy="179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56520" rIns="56520" tIns="28440" bIns="2844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1f497d"/>
                </a:solidFill>
                <a:uFillTx/>
                <a:latin typeface="Times New Roman"/>
              </a:rPr>
              <a:t>Тақырыбы: </a:t>
            </a:r>
            <a:r>
              <a:rPr b="1" lang="kk-KZ" sz="3600" strike="noStrike" u="none">
                <a:solidFill>
                  <a:srgbClr val="1f497d"/>
                </a:solidFill>
                <a:uFillTx/>
                <a:latin typeface="Arial"/>
              </a:rPr>
              <a:t>Мезельсон мен Сталь тәжірибелері. Чаргафф ережесі</a:t>
            </a:r>
            <a:r>
              <a:rPr b="0" lang="ru-RU" sz="1500" strike="noStrike" u="none">
                <a:solidFill>
                  <a:srgbClr val="1f497d"/>
                </a:solidFill>
                <a:uFillTx/>
                <a:latin typeface="Arial"/>
              </a:rPr>
              <a:t> </a:t>
            </a:r>
            <a:r>
              <a:rPr b="1" lang="en-US" sz="36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10</a:t>
            </a:r>
            <a:r>
              <a:rPr b="1" lang="kk-KZ" sz="36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сынып</a:t>
            </a:r>
            <a:endParaRPr b="0" lang="ru-RU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6" name="Google Shape;77;p1"/>
          <p:cNvCxnSpPr/>
          <p:nvPr/>
        </p:nvCxnSpPr>
        <p:spPr>
          <a:xfrm>
            <a:off x="1428840" y="6406920"/>
            <a:ext cx="8115840" cy="1080"/>
          </a:xfrm>
          <a:prstGeom prst="straightConnector1">
            <a:avLst/>
          </a:prstGeom>
          <a:ln w="38160">
            <a:solidFill>
              <a:srgbClr val="090f78"/>
            </a:solidFill>
            <a:miter/>
          </a:ln>
        </p:spPr>
      </p:cxnSp>
      <p:cxnSp>
        <p:nvCxnSpPr>
          <p:cNvPr id="7" name="Google Shape;78;p1"/>
          <p:cNvCxnSpPr/>
          <p:nvPr/>
        </p:nvCxnSpPr>
        <p:spPr>
          <a:xfrm>
            <a:off x="1494000" y="6706800"/>
            <a:ext cx="785088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61440"/>
          </a:xfrm>
          <a:prstGeom prst="rect">
            <a:avLst/>
          </a:prstGeom>
          <a:ln w="0">
            <a:noFill/>
          </a:ln>
        </p:spPr>
      </p:pic>
      <p:sp>
        <p:nvSpPr>
          <p:cNvPr id="88" name="Google Shape;123;p4"/>
          <p:cNvSpPr/>
          <p:nvPr/>
        </p:nvSpPr>
        <p:spPr>
          <a:xfrm>
            <a:off x="8288280" y="6662880"/>
            <a:ext cx="2265480" cy="39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2EC431F-5DF0-4A85-85BF-08F340286AFF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9" name="Прямоугольник 10"/>
          <p:cNvSpPr/>
          <p:nvPr/>
        </p:nvSpPr>
        <p:spPr>
          <a:xfrm>
            <a:off x="357120" y="5792760"/>
            <a:ext cx="11798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kk-KZ" sz="2400" strike="noStrike" u="none">
                <a:solidFill>
                  <a:srgbClr val="000000"/>
                </a:solidFill>
                <a:uFillTx/>
                <a:latin typeface="Arial"/>
              </a:rPr>
              <a:t>Чаргафф ережесі негізінде есеп шығарады</a:t>
            </a:r>
            <a:r>
              <a:rPr b="0" lang="ru-RU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0" name="Прямоугольник 12"/>
          <p:cNvSpPr/>
          <p:nvPr/>
        </p:nvSpPr>
        <p:spPr>
          <a:xfrm>
            <a:off x="596880" y="5284800"/>
            <a:ext cx="38163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200" strike="noStrike" u="none">
                <a:solidFill>
                  <a:srgbClr val="002060"/>
                </a:solidFill>
                <a:uFillTx/>
                <a:latin typeface="Century Gothic"/>
              </a:rPr>
              <a:t>Дескриптор</a:t>
            </a:r>
            <a:r>
              <a:rPr b="1" lang="kk-KZ" sz="3200" strike="noStrike" u="none">
                <a:solidFill>
                  <a:srgbClr val="ff0000"/>
                </a:solidFill>
                <a:uFillTx/>
                <a:latin typeface="Century Gothic"/>
              </a:rPr>
              <a:t>: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1" name="Прямоугольник 12"/>
          <p:cNvSpPr/>
          <p:nvPr/>
        </p:nvSpPr>
        <p:spPr>
          <a:xfrm>
            <a:off x="-647640" y="466560"/>
            <a:ext cx="11661840" cy="97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ff"/>
                </a:solidFill>
                <a:uFillTx/>
                <a:latin typeface="Arial"/>
              </a:rPr>
              <a:t>Тапсырма №2. </a:t>
            </a: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2000" strike="noStrike" u="none">
                <a:solidFill>
                  <a:srgbClr val="ffffff"/>
                </a:solidFill>
                <a:uFillTx/>
                <a:latin typeface="Arial"/>
              </a:rPr>
              <a:t>Чаргафф ережесі негізінде есеп шығару</a:t>
            </a: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. </a:t>
            </a:r>
            <a:br>
              <a:rPr sz="1500"/>
            </a:br>
            <a:br>
              <a:rPr sz="1500"/>
            </a:b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2" name="Rectangle 37"/>
          <p:cNvSpPr/>
          <p:nvPr/>
        </p:nvSpPr>
        <p:spPr>
          <a:xfrm>
            <a:off x="480960" y="2034720"/>
            <a:ext cx="862488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Arial"/>
              </a:rPr>
              <a:t>Сәбіз ДНҚ фрагментінің цитозиндік нуклеотидінің үлесі 10%, Чаргафф ережесін негізге ала отырып, адениндік нуклеотид үлесін анықтау.</a:t>
            </a:r>
            <a:br>
              <a:rPr sz="2400"/>
            </a:b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Чаргафф ережесі: (А +Т) +  (Г +Ц ) =100%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44280"/>
            <a:ext cx="10693440" cy="7531200"/>
          </a:xfrm>
          <a:prstGeom prst="rect">
            <a:avLst/>
          </a:prstGeom>
          <a:ln w="0">
            <a:noFill/>
          </a:ln>
        </p:spPr>
      </p:pic>
      <p:sp>
        <p:nvSpPr>
          <p:cNvPr id="94" name="Google Shape;123;p4"/>
          <p:cNvSpPr/>
          <p:nvPr/>
        </p:nvSpPr>
        <p:spPr>
          <a:xfrm>
            <a:off x="8070840" y="6561000"/>
            <a:ext cx="2522520" cy="59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DA329DE-E6B6-4E9F-B8C2-28D836C84AE4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5" name="Прямоугольник 11"/>
          <p:cNvSpPr/>
          <p:nvPr/>
        </p:nvSpPr>
        <p:spPr>
          <a:xfrm>
            <a:off x="841320" y="392040"/>
            <a:ext cx="906768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ffffff"/>
                </a:solidFill>
                <a:uFillTx/>
                <a:latin typeface="Arial"/>
              </a:rPr>
              <a:t>Бекіту. Тапсырма №3 Биологиялық диктант</a:t>
            </a:r>
            <a:br>
              <a:rPr sz="2800"/>
            </a:b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6" name="Прямоугольник 13"/>
          <p:cNvSpPr/>
          <p:nvPr/>
        </p:nvSpPr>
        <p:spPr>
          <a:xfrm>
            <a:off x="297000" y="5211720"/>
            <a:ext cx="11067840" cy="88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002060"/>
                </a:solidFill>
                <a:uFillTx/>
                <a:latin typeface="Century Gothic"/>
              </a:rPr>
              <a:t>Дескриптор:</a:t>
            </a:r>
            <a:br>
              <a:rPr sz="2800"/>
            </a:br>
            <a:r>
              <a:rPr b="0" i="1" lang="kk-KZ" sz="2400" strike="noStrike" u="none">
                <a:solidFill>
                  <a:srgbClr val="000000"/>
                </a:solidFill>
                <a:uFillTx/>
                <a:latin typeface="Arial"/>
              </a:rPr>
              <a:t>Чаргафф ережесі негізінде ДНҚ репликациясы үдерісін сипаттайды</a:t>
            </a:r>
            <a:r>
              <a:rPr b="0" lang="ru-RU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7" name="Rectangle 9"/>
          <p:cNvSpPr/>
          <p:nvPr/>
        </p:nvSpPr>
        <p:spPr>
          <a:xfrm>
            <a:off x="0" y="1181880"/>
            <a:ext cx="9372600" cy="308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285840" indent="-28584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	</a:t>
            </a:r>
            <a:r>
              <a:rPr b="1" lang="kk-KZ" sz="2800" strike="noStrike" u="none">
                <a:solidFill>
                  <a:srgbClr val="000000"/>
                </a:solidFill>
                <a:uFillTx/>
                <a:latin typeface="Times New Roman"/>
              </a:rPr>
              <a:t>1.Мезельсон мен Сталь тәжірибелері ДНҚ репликациясының ........ ...... екендігін көрсетті.  </a:t>
            </a:r>
            <a:br>
              <a:rPr sz="2800"/>
            </a:br>
            <a:r>
              <a:rPr b="1" lang="kk-KZ" sz="2800" strike="noStrike" u="none">
                <a:solidFill>
                  <a:srgbClr val="000000"/>
                </a:solidFill>
                <a:uFillTx/>
                <a:latin typeface="Times New Roman"/>
              </a:rPr>
              <a:t>2. Дисперсті репликация  кезінде аналық  ДНҚ-ның материалы кездейсоқ ..............., жаңа ДНҚ молекуласында орын алады  </a:t>
            </a:r>
            <a:br>
              <a:rPr sz="2800"/>
            </a:br>
            <a:r>
              <a:rPr b="1" lang="kk-KZ" sz="2800" strike="noStrike" u="none">
                <a:solidFill>
                  <a:srgbClr val="000000"/>
                </a:solidFill>
                <a:uFillTx/>
                <a:latin typeface="Times New Roman"/>
              </a:rPr>
              <a:t>3. Аденин саны тиминге, ал гуанин саны ……. тең </a:t>
            </a:r>
            <a:br>
              <a:rPr sz="2800"/>
            </a:br>
            <a:r>
              <a:rPr b="1" lang="kk-KZ" sz="2800" strike="noStrike" u="none">
                <a:solidFill>
                  <a:srgbClr val="000000"/>
                </a:solidFill>
                <a:uFillTx/>
                <a:latin typeface="Times New Roman"/>
              </a:rPr>
              <a:t>4. Пуриндер саны ...........санына тең А+Г=Т+Ц.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98" name="Google Shape;77;p1"/>
          <p:cNvCxnSpPr/>
          <p:nvPr/>
        </p:nvCxnSpPr>
        <p:spPr>
          <a:xfrm>
            <a:off x="1317240" y="7157520"/>
            <a:ext cx="8116200" cy="1080"/>
          </a:xfrm>
          <a:prstGeom prst="straightConnector1">
            <a:avLst/>
          </a:prstGeom>
          <a:ln w="38160">
            <a:solidFill>
              <a:srgbClr val="090f78"/>
            </a:solidFill>
            <a:miter/>
          </a:ln>
        </p:spPr>
      </p:cxnSp>
      <p:cxnSp>
        <p:nvCxnSpPr>
          <p:cNvPr id="99" name="Google Shape;78;p1"/>
          <p:cNvCxnSpPr/>
          <p:nvPr/>
        </p:nvCxnSpPr>
        <p:spPr>
          <a:xfrm>
            <a:off x="1382760" y="7459200"/>
            <a:ext cx="785088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Номер слайда 4"/>
          <p:cNvSpPr/>
          <p:nvPr/>
        </p:nvSpPr>
        <p:spPr>
          <a:xfrm>
            <a:off x="7662960" y="7008840"/>
            <a:ext cx="249552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9720" rIns="99720" tIns="49680" bIns="496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453F9F9-2800-4A4D-A285-7B6F12A8D329}" type="slidenum">
              <a:rPr b="0" lang="ru-RU" sz="13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01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61440"/>
          </a:xfrm>
          <a:prstGeom prst="rect">
            <a:avLst/>
          </a:prstGeom>
          <a:ln w="0">
            <a:noFill/>
          </a:ln>
        </p:spPr>
      </p:pic>
      <p:cxnSp>
        <p:nvCxnSpPr>
          <p:cNvPr id="102" name="Google Shape;124;p4"/>
          <p:cNvCxnSpPr/>
          <p:nvPr/>
        </p:nvCxnSpPr>
        <p:spPr>
          <a:xfrm flipV="1">
            <a:off x="388800" y="7187760"/>
            <a:ext cx="9467280" cy="1656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03" name="Google Shape;125;p4"/>
          <p:cNvCxnSpPr/>
          <p:nvPr/>
        </p:nvCxnSpPr>
        <p:spPr>
          <a:xfrm flipV="1">
            <a:off x="344520" y="7560720"/>
            <a:ext cx="97272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04" name="Прямоугольник 9"/>
          <p:cNvSpPr/>
          <p:nvPr/>
        </p:nvSpPr>
        <p:spPr>
          <a:xfrm>
            <a:off x="10206000" y="7018200"/>
            <a:ext cx="432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EC90D40-6C58-4BF6-8B7D-D50AB50F99AD}" type="slidenum">
              <a:rPr b="1" lang="ru-RU" sz="16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5" name="Прямоугольник 11"/>
          <p:cNvSpPr/>
          <p:nvPr/>
        </p:nvSpPr>
        <p:spPr>
          <a:xfrm>
            <a:off x="1714680" y="422280"/>
            <a:ext cx="7872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ff"/>
                </a:solidFill>
                <a:uFillTx/>
                <a:latin typeface="Arial"/>
              </a:rPr>
              <a:t>Сабақты қорытындылау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6" name="Rectangle 1"/>
          <p:cNvSpPr/>
          <p:nvPr/>
        </p:nvSpPr>
        <p:spPr>
          <a:xfrm>
            <a:off x="374760" y="1086480"/>
            <a:ext cx="1073772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285840" indent="-285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</a:rPr>
              <a:t>+ - таңбаларын қолданып өз өзіңізді бағалаңыз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</a:rPr>
              <a:t>Бүгінгі сабақта: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7" name="Rectangle 219"/>
          <p:cNvSpPr/>
          <p:nvPr/>
        </p:nvSpPr>
        <p:spPr>
          <a:xfrm>
            <a:off x="0" y="2017800"/>
            <a:ext cx="1069344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6440" bIns="-46440" anchor="ctr">
            <a:sp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108" name=""/>
          <p:cNvGraphicFramePr/>
          <p:nvPr/>
        </p:nvGraphicFramePr>
        <p:xfrm>
          <a:off x="1068480" y="2066760"/>
          <a:ext cx="9013680" cy="4513320"/>
        </p:xfrm>
        <a:graphic>
          <a:graphicData uri="http://schemas.openxmlformats.org/drawingml/2006/table">
            <a:tbl>
              <a:tblPr/>
              <a:tblGrid>
                <a:gridCol w="6607080"/>
                <a:gridCol w="2406600"/>
              </a:tblGrid>
              <a:tr h="9036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          </a:t>
                      </a:r>
                      <a:r>
                        <a:rPr b="1" lang="ru-RU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+    -</a:t>
                      </a:r>
                      <a:r>
                        <a:rPr b="0" lang="ru-RU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 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014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Мен</a:t>
                      </a: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 ............... білдім</a:t>
                      </a:r>
                      <a:r>
                        <a:rPr b="0" lang="ru-RU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 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032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Мен ................... ажыраттым</a:t>
                      </a:r>
                      <a:r>
                        <a:rPr b="0" lang="ru-RU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 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018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Мен ................... есептей аламын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032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Мен ..............сипаттай   аламын</a:t>
                      </a:r>
                      <a:r>
                        <a:rPr b="0" lang="ru-RU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 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97800"/>
          </a:xfrm>
          <a:prstGeom prst="rect">
            <a:avLst/>
          </a:prstGeom>
          <a:ln w="0">
            <a:noFill/>
          </a:ln>
        </p:spPr>
      </p:pic>
      <p:sp>
        <p:nvSpPr>
          <p:cNvPr id="9" name="Google Shape;123;p4"/>
          <p:cNvSpPr/>
          <p:nvPr/>
        </p:nvSpPr>
        <p:spPr>
          <a:xfrm>
            <a:off x="8182080" y="6662880"/>
            <a:ext cx="2404800" cy="40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6679A9A-86E0-4ABE-961F-8203FE602F4B}" type="slidenum">
              <a:rPr b="1" lang="ru-RU" sz="1400" strike="noStrike" u="none">
                <a:solidFill>
                  <a:srgbClr val="002060"/>
                </a:solidFill>
                <a:uFillTx/>
                <a:latin typeface="Times New Roman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0" name="Google Shape;124;p4"/>
          <p:cNvCxnSpPr/>
          <p:nvPr/>
        </p:nvCxnSpPr>
        <p:spPr>
          <a:xfrm>
            <a:off x="351000" y="7178400"/>
            <a:ext cx="1007496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1" name="Google Shape;125;p4"/>
          <p:cNvCxnSpPr/>
          <p:nvPr/>
        </p:nvCxnSpPr>
        <p:spPr>
          <a:xfrm flipV="1">
            <a:off x="534960" y="7320960"/>
            <a:ext cx="97272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2" name="Прямоугольник 9"/>
          <p:cNvSpPr/>
          <p:nvPr/>
        </p:nvSpPr>
        <p:spPr>
          <a:xfrm>
            <a:off x="627120" y="1876320"/>
            <a:ext cx="899964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1f497d"/>
                </a:solidFill>
                <a:uFillTx/>
                <a:latin typeface="Arial"/>
              </a:rPr>
              <a:t>10.4.1.9 – Чаргафф ережелері негізінде дезоксирибонуклеин қышқылы репликациясы үдерісін сипаттау</a:t>
            </a:r>
            <a:r>
              <a:rPr b="0" lang="ru-RU" sz="2800" strike="noStrike" u="none">
                <a:solidFill>
                  <a:srgbClr val="1f497d"/>
                </a:solidFill>
                <a:uFillTx/>
                <a:latin typeface="Arial"/>
              </a:rPr>
              <a:t> 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Прямоугольник 8"/>
          <p:cNvSpPr/>
          <p:nvPr/>
        </p:nvSpPr>
        <p:spPr>
          <a:xfrm>
            <a:off x="711360" y="4684680"/>
            <a:ext cx="894060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buClr>
                <a:srgbClr val="1f497d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1f497d"/>
                </a:solidFill>
                <a:uFillTx/>
                <a:latin typeface="Arial"/>
              </a:rPr>
              <a:t>Чаргафф ережелері негізінде дезоксирибонуклеин қышқылы репликациясы үдерісін сипаттайды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" name="Прямоугольник 9"/>
          <p:cNvSpPr/>
          <p:nvPr/>
        </p:nvSpPr>
        <p:spPr>
          <a:xfrm>
            <a:off x="3788640" y="4013280"/>
            <a:ext cx="3219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1f497d"/>
                </a:solidFill>
                <a:uFillTx/>
                <a:latin typeface="Times New Roman"/>
              </a:rPr>
              <a:t>Бағалау критерийі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Прямоугольник 10"/>
          <p:cNvSpPr/>
          <p:nvPr/>
        </p:nvSpPr>
        <p:spPr>
          <a:xfrm>
            <a:off x="4219560" y="1222200"/>
            <a:ext cx="23385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1f497d"/>
                </a:solidFill>
                <a:uFillTx/>
                <a:latin typeface="Times New Roman"/>
              </a:rPr>
              <a:t>Оқу мақсаты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38160" y="0"/>
            <a:ext cx="10731600" cy="7561440"/>
          </a:xfrm>
          <a:prstGeom prst="rect">
            <a:avLst/>
          </a:prstGeom>
          <a:ln w="0">
            <a:noFill/>
          </a:ln>
        </p:spPr>
      </p:pic>
      <p:sp>
        <p:nvSpPr>
          <p:cNvPr id="17" name="Google Shape;123;p4"/>
          <p:cNvSpPr/>
          <p:nvPr/>
        </p:nvSpPr>
        <p:spPr>
          <a:xfrm>
            <a:off x="8158320" y="6624720"/>
            <a:ext cx="2406600" cy="40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63DE462-06F9-4B7F-BF51-D8C1CE79A9F4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8" name="Text Box 18"/>
          <p:cNvSpPr/>
          <p:nvPr/>
        </p:nvSpPr>
        <p:spPr>
          <a:xfrm>
            <a:off x="1575360" y="549360"/>
            <a:ext cx="6573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ff"/>
                </a:solidFill>
                <a:uFillTx/>
                <a:latin typeface="Arial"/>
              </a:rPr>
              <a:t>Мезельсон мен Сталь тәжірибелері</a:t>
            </a:r>
            <a:r>
              <a:rPr b="0" lang="kk-KZ" sz="2800" strike="noStrike" u="none">
                <a:solidFill>
                  <a:srgbClr val="ffffff"/>
                </a:solidFill>
                <a:uFillTx/>
                <a:latin typeface="Arial"/>
              </a:rPr>
              <a:t> 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Line 26"/>
          <p:cNvSpPr/>
          <p:nvPr/>
        </p:nvSpPr>
        <p:spPr>
          <a:xfrm flipV="1">
            <a:off x="3873600" y="2647440"/>
            <a:ext cx="1303200" cy="1103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0" name="Line 27"/>
          <p:cNvSpPr/>
          <p:nvPr/>
        </p:nvSpPr>
        <p:spPr>
          <a:xfrm>
            <a:off x="3895560" y="3781440"/>
            <a:ext cx="1281240" cy="655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1" name="Oval 32"/>
          <p:cNvSpPr/>
          <p:nvPr/>
        </p:nvSpPr>
        <p:spPr>
          <a:xfrm>
            <a:off x="5167440" y="3781440"/>
            <a:ext cx="5013360" cy="18302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Жаңадан синтезделген ДНҚ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молекуласы жартылай жаңарған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болады, яғни оның бір тізбегі ескі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-аналық молекуладан алынған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болса (матрица), екіншісі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жаңадан синтезделген болады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Oval 33"/>
          <p:cNvSpPr/>
          <p:nvPr/>
        </p:nvSpPr>
        <p:spPr>
          <a:xfrm>
            <a:off x="5176800" y="1581120"/>
            <a:ext cx="5004000" cy="1816200"/>
          </a:xfrm>
          <a:prstGeom prst="ellipse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ДНҚ репликациясының жартылай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консервативті екендігін көрсетті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3" name="Rectangle 35"/>
          <p:cNvSpPr/>
          <p:nvPr/>
        </p:nvSpPr>
        <p:spPr>
          <a:xfrm>
            <a:off x="409680" y="3065400"/>
            <a:ext cx="3463920" cy="137160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Мезельсон мен Сталь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тәжірибелері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24" name="Google Shape;77;p1"/>
          <p:cNvCxnSpPr/>
          <p:nvPr/>
        </p:nvCxnSpPr>
        <p:spPr>
          <a:xfrm>
            <a:off x="1498680" y="6872040"/>
            <a:ext cx="8115840" cy="1080"/>
          </a:xfrm>
          <a:prstGeom prst="straightConnector1">
            <a:avLst/>
          </a:prstGeom>
          <a:ln w="38160">
            <a:solidFill>
              <a:srgbClr val="090f78"/>
            </a:solidFill>
            <a:miter/>
          </a:ln>
        </p:spPr>
      </p:cxnSp>
      <p:cxnSp>
        <p:nvCxnSpPr>
          <p:cNvPr id="25" name="Google Shape;78;p1"/>
          <p:cNvCxnSpPr/>
          <p:nvPr/>
        </p:nvCxnSpPr>
        <p:spPr>
          <a:xfrm>
            <a:off x="1563840" y="7173720"/>
            <a:ext cx="785088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61440"/>
          </a:xfrm>
          <a:prstGeom prst="rect">
            <a:avLst/>
          </a:prstGeom>
          <a:ln w="0">
            <a:noFill/>
          </a:ln>
        </p:spPr>
      </p:pic>
      <p:sp>
        <p:nvSpPr>
          <p:cNvPr id="27" name="Google Shape;123;p4"/>
          <p:cNvSpPr/>
          <p:nvPr/>
        </p:nvSpPr>
        <p:spPr>
          <a:xfrm>
            <a:off x="8178840" y="6645240"/>
            <a:ext cx="240516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830625F-FF09-476E-B7F1-E2EA379EF488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" name="Oval 10"/>
          <p:cNvSpPr/>
          <p:nvPr/>
        </p:nvSpPr>
        <p:spPr>
          <a:xfrm>
            <a:off x="412920" y="1514520"/>
            <a:ext cx="4230360" cy="1886040"/>
          </a:xfrm>
          <a:prstGeom prst="ellipse">
            <a:avLst/>
          </a:prstGeom>
          <a:solidFill>
            <a:srgbClr val="ff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Жартылай консервативті</a:t>
            </a:r>
            <a:br>
              <a:rPr sz="2400"/>
            </a:b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репликация</a:t>
            </a:r>
            <a:r>
              <a:rPr b="0" lang="ru-RU" sz="24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Text Box 11"/>
          <p:cNvSpPr/>
          <p:nvPr/>
        </p:nvSpPr>
        <p:spPr>
          <a:xfrm>
            <a:off x="909360" y="365040"/>
            <a:ext cx="83412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ffffff"/>
                </a:solidFill>
                <a:uFillTx/>
                <a:latin typeface="Arial"/>
              </a:rPr>
              <a:t>ДНҚ репликациясы механизмдерінің модельдері</a:t>
            </a:r>
            <a:r>
              <a:rPr b="0" lang="ru-RU" sz="2800" strike="noStrike" u="none">
                <a:solidFill>
                  <a:srgbClr val="ffffff"/>
                </a:solidFill>
                <a:uFillTx/>
                <a:latin typeface="Arial"/>
              </a:rPr>
              <a:t> 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0" name="Rectangle 20"/>
          <p:cNvSpPr/>
          <p:nvPr/>
        </p:nvSpPr>
        <p:spPr>
          <a:xfrm>
            <a:off x="412920" y="4162320"/>
            <a:ext cx="4667040" cy="158112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ДНҚ-ның жаңа молекуласының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бір тізбегі аналық ДНҚ-дан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болса, екіншісі — жаңадан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құрылған тізбек</a:t>
            </a:r>
            <a:r>
              <a:rPr b="1" lang="ru-RU" sz="1800" strike="noStrike" u="none">
                <a:solidFill>
                  <a:srgbClr val="000000"/>
                </a:solidFill>
                <a:uFillTx/>
                <a:latin typeface="Arial"/>
              </a:rPr>
              <a:t> болады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1" name="Rectangle 21"/>
          <p:cNvSpPr/>
          <p:nvPr/>
        </p:nvSpPr>
        <p:spPr>
          <a:xfrm>
            <a:off x="5880240" y="1596960"/>
            <a:ext cx="4201920" cy="154476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Бір жаңа және бір ескі тізбектен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құралатын молекула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түзілуіне ықпал етеді</a:t>
            </a:r>
            <a:r>
              <a:rPr b="0" lang="ru-RU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2" name="Line 23"/>
          <p:cNvSpPr/>
          <p:nvPr/>
        </p:nvSpPr>
        <p:spPr>
          <a:xfrm>
            <a:off x="4643280" y="2457360"/>
            <a:ext cx="10717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3" name="Line 24"/>
          <p:cNvSpPr/>
          <p:nvPr/>
        </p:nvSpPr>
        <p:spPr>
          <a:xfrm>
            <a:off x="2451240" y="3400560"/>
            <a:ext cx="9360" cy="7617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34" name="Picture 27" descr="Кафедра Медициналық генетика және молекулалық биология Тақырыбы ДНҚ"/>
          <p:cNvPicPr/>
          <p:nvPr/>
        </p:nvPicPr>
        <p:blipFill>
          <a:blip r:embed="rId2"/>
          <a:srcRect l="5417" t="7027" r="20972" b="4066"/>
          <a:stretch/>
        </p:blipFill>
        <p:spPr>
          <a:xfrm>
            <a:off x="5346720" y="3581280"/>
            <a:ext cx="4735440" cy="2662200"/>
          </a:xfrm>
          <a:prstGeom prst="rect">
            <a:avLst/>
          </a:prstGeom>
          <a:ln w="0">
            <a:noFill/>
          </a:ln>
        </p:spPr>
      </p:pic>
      <p:cxnSp>
        <p:nvCxnSpPr>
          <p:cNvPr id="35" name="Google Shape;77;p1"/>
          <p:cNvCxnSpPr/>
          <p:nvPr/>
        </p:nvCxnSpPr>
        <p:spPr>
          <a:xfrm>
            <a:off x="1460520" y="7046640"/>
            <a:ext cx="8115840" cy="1080"/>
          </a:xfrm>
          <a:prstGeom prst="straightConnector1">
            <a:avLst/>
          </a:prstGeom>
          <a:ln w="38160">
            <a:solidFill>
              <a:srgbClr val="090f78"/>
            </a:solidFill>
            <a:miter/>
          </a:ln>
        </p:spPr>
      </p:cxnSp>
      <p:cxnSp>
        <p:nvCxnSpPr>
          <p:cNvPr id="36" name="Google Shape;78;p1"/>
          <p:cNvCxnSpPr/>
          <p:nvPr/>
        </p:nvCxnSpPr>
        <p:spPr>
          <a:xfrm>
            <a:off x="1525680" y="7346520"/>
            <a:ext cx="785088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12120"/>
          </a:xfrm>
          <a:prstGeom prst="rect">
            <a:avLst/>
          </a:prstGeom>
          <a:ln w="0">
            <a:noFill/>
          </a:ln>
        </p:spPr>
      </p:pic>
      <p:sp>
        <p:nvSpPr>
          <p:cNvPr id="38" name="Google Shape;123;p4"/>
          <p:cNvSpPr/>
          <p:nvPr/>
        </p:nvSpPr>
        <p:spPr>
          <a:xfrm>
            <a:off x="8174160" y="6570720"/>
            <a:ext cx="240480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3919BDA-D63A-4209-95D0-516EAAD726DB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9" name="Oval 7"/>
          <p:cNvSpPr/>
          <p:nvPr/>
        </p:nvSpPr>
        <p:spPr>
          <a:xfrm>
            <a:off x="287280" y="1638360"/>
            <a:ext cx="2925720" cy="1886040"/>
          </a:xfrm>
          <a:prstGeom prst="ellipse">
            <a:avLst/>
          </a:prstGeom>
          <a:solidFill>
            <a:srgbClr val="ff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Консервативті</a:t>
            </a:r>
            <a:br>
              <a:rPr sz="2400"/>
            </a:b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репликация</a:t>
            </a:r>
            <a:r>
              <a:rPr b="0" lang="ru-RU" sz="24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0" name="Text Box 8"/>
          <p:cNvSpPr/>
          <p:nvPr/>
        </p:nvSpPr>
        <p:spPr>
          <a:xfrm>
            <a:off x="985320" y="579600"/>
            <a:ext cx="83412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ffffff"/>
                </a:solidFill>
                <a:uFillTx/>
                <a:latin typeface="Arial"/>
              </a:rPr>
              <a:t>ДНҚ репликациясы механизмдерінің модельдері</a:t>
            </a:r>
            <a:r>
              <a:rPr b="0" lang="ru-RU" sz="2800" strike="noStrike" u="none">
                <a:solidFill>
                  <a:srgbClr val="ffffff"/>
                </a:solidFill>
                <a:uFillTx/>
                <a:latin typeface="Arial"/>
              </a:rPr>
              <a:t> 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1" name="Rectangle 9"/>
          <p:cNvSpPr/>
          <p:nvPr/>
        </p:nvSpPr>
        <p:spPr>
          <a:xfrm>
            <a:off x="5232240" y="4713120"/>
            <a:ext cx="4667400" cy="1059120"/>
          </a:xfrm>
          <a:prstGeom prst="rect">
            <a:avLst/>
          </a:prstGeom>
          <a:solidFill>
            <a:srgbClr val="cc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900" strike="noStrike" u="none">
                <a:solidFill>
                  <a:srgbClr val="000000"/>
                </a:solidFill>
                <a:uFillTx/>
                <a:latin typeface="Times New Roman"/>
              </a:rPr>
              <a:t>Молекулалардың біреуі толығымен</a:t>
            </a: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9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r>
              <a:rPr b="1" lang="kk-KZ" sz="1900" strike="noStrike" u="none">
                <a:solidFill>
                  <a:srgbClr val="000000"/>
                </a:solidFill>
                <a:uFillTx/>
                <a:latin typeface="Times New Roman"/>
              </a:rPr>
              <a:t>ескі, ал екіншісі толық жаңа болады</a:t>
            </a:r>
            <a:r>
              <a:rPr b="0" lang="ru-RU" sz="19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2" name="Rectangle 10"/>
          <p:cNvSpPr/>
          <p:nvPr/>
        </p:nvSpPr>
        <p:spPr>
          <a:xfrm>
            <a:off x="5232240" y="1684440"/>
            <a:ext cx="4660920" cy="152532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</a:rPr>
              <a:t>Жаңа молекуланың біреуі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</a:rPr>
              <a:t>бұрынғы ДНҚ молекуласын,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</a:rPr>
              <a:t>ал екіншісі жаңадан синтезделген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</a:rPr>
              <a:t>молекуланы алады</a:t>
            </a:r>
            <a:r>
              <a:rPr b="0" lang="ru-RU" sz="18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Line 11"/>
          <p:cNvSpPr/>
          <p:nvPr/>
        </p:nvSpPr>
        <p:spPr>
          <a:xfrm>
            <a:off x="3213000" y="2571840"/>
            <a:ext cx="1838520" cy="93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4" name="Rectangle 14"/>
          <p:cNvSpPr/>
          <p:nvPr/>
        </p:nvSpPr>
        <p:spPr>
          <a:xfrm>
            <a:off x="5232240" y="3325680"/>
            <a:ext cx="4667400" cy="120816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</a:rPr>
              <a:t>Репликация процесінде басты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</a:rPr>
              <a:t>рөлді гистондар атқарады</a:t>
            </a:r>
            <a:r>
              <a:rPr b="0" lang="ru-RU" sz="15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5" name="Rectangle 15"/>
          <p:cNvSpPr/>
          <p:nvPr/>
        </p:nvSpPr>
        <p:spPr>
          <a:xfrm>
            <a:off x="5232240" y="5979960"/>
            <a:ext cx="4667400" cy="99252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Еселенуде ұрпақтық ДНҚ-ларда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аналық ДНҚ-ның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материалы болмайды</a:t>
            </a: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46" name="Picture 16" descr="Презентация на тему: &quot;Әл – Фараби атындағы Қазақ ұлттық ..."/>
          <p:cNvPicPr/>
          <p:nvPr/>
        </p:nvPicPr>
        <p:blipFill>
          <a:blip r:embed="rId2"/>
          <a:srcRect l="3676" t="30866" r="4599" b="46093"/>
          <a:stretch/>
        </p:blipFill>
        <p:spPr>
          <a:xfrm>
            <a:off x="295200" y="3714840"/>
            <a:ext cx="3195720" cy="1528560"/>
          </a:xfrm>
          <a:prstGeom prst="rect">
            <a:avLst/>
          </a:prstGeom>
          <a:ln w="0">
            <a:noFill/>
          </a:ln>
        </p:spPr>
      </p:pic>
      <p:pic>
        <p:nvPicPr>
          <p:cNvPr id="47" name="Picture 17" descr="Презентация на тему: &quot;Әл – Фараби атындағы Қазақ ұлттық ..."/>
          <p:cNvPicPr/>
          <p:nvPr/>
        </p:nvPicPr>
        <p:blipFill>
          <a:blip r:embed="rId3"/>
          <a:srcRect l="10526" t="77372" r="24441" b="1043"/>
          <a:stretch/>
        </p:blipFill>
        <p:spPr>
          <a:xfrm>
            <a:off x="512640" y="5357880"/>
            <a:ext cx="3672000" cy="1614600"/>
          </a:xfrm>
          <a:prstGeom prst="rect">
            <a:avLst/>
          </a:prstGeom>
          <a:ln w="0">
            <a:noFill/>
          </a:ln>
        </p:spPr>
      </p:pic>
      <p:sp>
        <p:nvSpPr>
          <p:cNvPr id="48" name="Line 19"/>
          <p:cNvSpPr/>
          <p:nvPr/>
        </p:nvSpPr>
        <p:spPr>
          <a:xfrm>
            <a:off x="3213000" y="2581200"/>
            <a:ext cx="1962360" cy="1257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9" name="Line 20"/>
          <p:cNvSpPr/>
          <p:nvPr/>
        </p:nvSpPr>
        <p:spPr>
          <a:xfrm>
            <a:off x="3213000" y="2581200"/>
            <a:ext cx="1943280" cy="2933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0" name="Line 21"/>
          <p:cNvSpPr/>
          <p:nvPr/>
        </p:nvSpPr>
        <p:spPr>
          <a:xfrm>
            <a:off x="3213000" y="2581200"/>
            <a:ext cx="2019240" cy="3894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61440"/>
          </a:xfrm>
          <a:prstGeom prst="rect">
            <a:avLst/>
          </a:prstGeom>
          <a:ln w="0">
            <a:noFill/>
          </a:ln>
        </p:spPr>
      </p:pic>
      <p:sp>
        <p:nvSpPr>
          <p:cNvPr id="52" name="Google Shape;123;p4"/>
          <p:cNvSpPr/>
          <p:nvPr/>
        </p:nvSpPr>
        <p:spPr>
          <a:xfrm>
            <a:off x="8242200" y="6605640"/>
            <a:ext cx="240516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435BFEA-D841-4F53-A160-546475F7EBCE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Oval 7"/>
          <p:cNvSpPr/>
          <p:nvPr/>
        </p:nvSpPr>
        <p:spPr>
          <a:xfrm>
            <a:off x="304920" y="1616040"/>
            <a:ext cx="3282840" cy="1886040"/>
          </a:xfrm>
          <a:prstGeom prst="ellipse">
            <a:avLst/>
          </a:prstGeom>
          <a:solidFill>
            <a:srgbClr val="ff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Дисперсті</a:t>
            </a:r>
            <a:br>
              <a:rPr sz="2400"/>
            </a:b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репликация</a:t>
            </a:r>
            <a:r>
              <a:rPr b="0" lang="ru-RU" sz="24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Text Box 8"/>
          <p:cNvSpPr/>
          <p:nvPr/>
        </p:nvSpPr>
        <p:spPr>
          <a:xfrm>
            <a:off x="750960" y="415800"/>
            <a:ext cx="8550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ffffff"/>
                </a:solidFill>
                <a:uFillTx/>
                <a:latin typeface="Arial"/>
              </a:rPr>
              <a:t>ДНҚ репликациясы механизмдерінің модельдері</a:t>
            </a:r>
            <a:r>
              <a:rPr b="0" lang="ru-RU" sz="2800" strike="noStrike" u="none">
                <a:solidFill>
                  <a:srgbClr val="ffffff"/>
                </a:solidFill>
                <a:uFillTx/>
                <a:latin typeface="Arial"/>
              </a:rPr>
              <a:t> 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5" name="Rectangle 9"/>
          <p:cNvSpPr/>
          <p:nvPr/>
        </p:nvSpPr>
        <p:spPr>
          <a:xfrm>
            <a:off x="5025960" y="5662440"/>
            <a:ext cx="4986360" cy="1481400"/>
          </a:xfrm>
          <a:prstGeom prst="rect">
            <a:avLst/>
          </a:prstGeom>
          <a:solidFill>
            <a:srgbClr val="cc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900" strike="noStrike" u="none">
                <a:solidFill>
                  <a:srgbClr val="000000"/>
                </a:solidFill>
                <a:uFillTx/>
                <a:latin typeface="Arial"/>
              </a:rPr>
              <a:t>Жаңа синтезделген тізбек кезектесіп</a:t>
            </a: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9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900" strike="noStrike" u="none">
                <a:solidFill>
                  <a:srgbClr val="000000"/>
                </a:solidFill>
                <a:uFillTx/>
                <a:latin typeface="Arial"/>
              </a:rPr>
              <a:t>орналасатын ескі және жаңа ұзындығы</a:t>
            </a: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9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900" strike="noStrike" u="none">
                <a:solidFill>
                  <a:srgbClr val="000000"/>
                </a:solidFill>
                <a:uFillTx/>
                <a:latin typeface="Arial"/>
              </a:rPr>
              <a:t>5 нуклеотид қалдықтарынан</a:t>
            </a: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9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900" strike="noStrike" u="none">
                <a:solidFill>
                  <a:srgbClr val="000000"/>
                </a:solidFill>
                <a:uFillTx/>
                <a:latin typeface="Arial"/>
              </a:rPr>
              <a:t>тұратын бөліктерден құралады</a:t>
            </a:r>
            <a:endParaRPr b="0" lang="ru-RU" sz="1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Rectangle 10"/>
          <p:cNvSpPr/>
          <p:nvPr/>
        </p:nvSpPr>
        <p:spPr>
          <a:xfrm>
            <a:off x="5468760" y="1681200"/>
            <a:ext cx="4546800" cy="156348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Аналық ДНҚ-ның материалы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кездейсоқ, шашырап жаңа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ДНҚ молекуласында орын алады</a:t>
            </a:r>
            <a:r>
              <a:rPr b="0" lang="ru-RU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7" name="Line 11"/>
          <p:cNvSpPr/>
          <p:nvPr/>
        </p:nvSpPr>
        <p:spPr>
          <a:xfrm>
            <a:off x="3630600" y="2616120"/>
            <a:ext cx="1838160" cy="9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8" name="Rectangle 12"/>
          <p:cNvSpPr/>
          <p:nvPr/>
        </p:nvSpPr>
        <p:spPr>
          <a:xfrm>
            <a:off x="5315040" y="3494160"/>
            <a:ext cx="4711680" cy="196200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ДНҚ – ның белсенді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шиыршықталуының алдын алу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үшін репликация кезінде әр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бесінші нуклеотид қалдығынан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кейін үзілу ендіріледі, олар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молекулалардан артық қысым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алғаннан кейін «тігіліп» отырады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" name="Line 16"/>
          <p:cNvSpPr/>
          <p:nvPr/>
        </p:nvSpPr>
        <p:spPr>
          <a:xfrm>
            <a:off x="3568680" y="2616120"/>
            <a:ext cx="1457280" cy="1155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0" name="Line 17"/>
          <p:cNvSpPr/>
          <p:nvPr/>
        </p:nvSpPr>
        <p:spPr>
          <a:xfrm>
            <a:off x="3587760" y="2633760"/>
            <a:ext cx="1727280" cy="30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61" name="Picture 19" descr="Презентация на тему: &quot;Әл – Фараби атындағы Қазақ ұлттық ..."/>
          <p:cNvPicPr/>
          <p:nvPr/>
        </p:nvPicPr>
        <p:blipFill>
          <a:blip r:embed="rId2"/>
          <a:srcRect l="5462" t="56260" r="3506" b="5433"/>
          <a:stretch/>
        </p:blipFill>
        <p:spPr>
          <a:xfrm>
            <a:off x="338040" y="3772080"/>
            <a:ext cx="3909960" cy="24764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2" descr="C:\Users\Типография\Desktop\Безымянный.png"/>
          <p:cNvPicPr/>
          <p:nvPr/>
        </p:nvPicPr>
        <p:blipFill>
          <a:blip r:embed="rId1"/>
          <a:srcRect l="11770" t="0" r="11476" b="0"/>
          <a:stretch/>
        </p:blipFill>
        <p:spPr>
          <a:xfrm>
            <a:off x="0" y="0"/>
            <a:ext cx="10693440" cy="7853400"/>
          </a:xfrm>
          <a:prstGeom prst="rect">
            <a:avLst/>
          </a:prstGeom>
          <a:ln w="0">
            <a:noFill/>
          </a:ln>
        </p:spPr>
      </p:pic>
      <p:sp>
        <p:nvSpPr>
          <p:cNvPr id="63" name="Google Shape;123;p4"/>
          <p:cNvSpPr/>
          <p:nvPr/>
        </p:nvSpPr>
        <p:spPr>
          <a:xfrm>
            <a:off x="8105760" y="6904080"/>
            <a:ext cx="2473200" cy="39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8904514-07E7-4377-ACA7-2754B2088B56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4" name="Oval 9"/>
          <p:cNvSpPr/>
          <p:nvPr/>
        </p:nvSpPr>
        <p:spPr>
          <a:xfrm>
            <a:off x="31680" y="1238400"/>
            <a:ext cx="5073840" cy="112392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Уотсон, Криктер болжағандай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 </a:t>
            </a: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эукариоттарда ДНҚ репликациясы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жартылай сақтау консервативті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деп аталатын жолмен жүруі керек</a:t>
            </a:r>
            <a:r>
              <a:rPr b="0" lang="ru-RU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5" name="Text Box 11"/>
          <p:cNvSpPr/>
          <p:nvPr/>
        </p:nvSpPr>
        <p:spPr>
          <a:xfrm>
            <a:off x="1533240" y="541440"/>
            <a:ext cx="71442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ff"/>
                </a:solidFill>
                <a:uFillTx/>
                <a:latin typeface="Times New Roman"/>
              </a:rPr>
              <a:t>Мезельсон мен Сталь тәжірибелерінің мәні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6" name="Oval 19"/>
          <p:cNvSpPr/>
          <p:nvPr/>
        </p:nvSpPr>
        <p:spPr>
          <a:xfrm>
            <a:off x="723960" y="2425680"/>
            <a:ext cx="4771800" cy="1193760"/>
          </a:xfrm>
          <a:prstGeom prst="ellipse">
            <a:avLst/>
          </a:prstGeom>
          <a:solidFill>
            <a:srgbClr val="11f5fb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Олардың гипотезасын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М.Мезельсон жəне Ф.Сталь 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радиоактивті таңбалы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атом əдісін қолданып дəлелдеді.</a:t>
            </a:r>
            <a:r>
              <a:rPr b="0" lang="kk-KZ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7" name="Oval 20"/>
          <p:cNvSpPr/>
          <p:nvPr/>
        </p:nvSpPr>
        <p:spPr>
          <a:xfrm>
            <a:off x="1836720" y="3619440"/>
            <a:ext cx="5197320" cy="1158840"/>
          </a:xfrm>
          <a:prstGeom prst="ellipse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E coli бактерияларының аналық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ДНҚ молекуласын азоттың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 </a:t>
            </a: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ауыр N15 таңбасымен зерттегенде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екінші циклдан кейін екі еселеніп өскен</a:t>
            </a:r>
            <a:r>
              <a:rPr b="0" lang="ru-RU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8" name="Oval 103"/>
          <p:cNvSpPr/>
          <p:nvPr/>
        </p:nvSpPr>
        <p:spPr>
          <a:xfrm>
            <a:off x="3395520" y="4756320"/>
            <a:ext cx="5085000" cy="1450800"/>
          </a:xfrm>
          <a:prstGeom prst="ellipse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ДНҚ молекуласының бір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тізбегі бұрынғы аналық тізбегі,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ал екінші комплементарлы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тізбек жаңадан түзілген болып шықты</a:t>
            </a:r>
            <a:r>
              <a:rPr b="0" lang="ru-RU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9" name="Oval 104"/>
          <p:cNvSpPr/>
          <p:nvPr/>
        </p:nvSpPr>
        <p:spPr>
          <a:xfrm>
            <a:off x="4435560" y="6207120"/>
            <a:ext cx="5710320" cy="135432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Жаңадан түзілген екі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ДНҚ молекуласының біреуінің екі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тізбегі де аналық тізбектен,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ал екінші ДНҚ молекуласының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екі тізбегінде жаңадан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құрылуы болмайды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70" name="Picture 106" descr="Презентация на тему: &quot;Әл – Фараби атындағы Қазақ ұлттық ..."/>
          <p:cNvPicPr/>
          <p:nvPr/>
        </p:nvPicPr>
        <p:blipFill>
          <a:blip r:embed="rId2"/>
          <a:srcRect l="0" t="0" r="0" b="14498"/>
          <a:stretch/>
        </p:blipFill>
        <p:spPr>
          <a:xfrm>
            <a:off x="6381720" y="1612800"/>
            <a:ext cx="3865680" cy="1844640"/>
          </a:xfrm>
          <a:prstGeom prst="rect">
            <a:avLst/>
          </a:prstGeom>
          <a:ln w="0">
            <a:noFill/>
          </a:ln>
        </p:spPr>
      </p:pic>
      <p:pic>
        <p:nvPicPr>
          <p:cNvPr id="71" name="Picture 108" descr="Эксперимент Мезельсона и Сталя — Википедия"/>
          <p:cNvPicPr/>
          <p:nvPr/>
        </p:nvPicPr>
        <p:blipFill>
          <a:blip r:embed="rId3"/>
          <a:stretch/>
        </p:blipFill>
        <p:spPr>
          <a:xfrm>
            <a:off x="395280" y="4756320"/>
            <a:ext cx="2862360" cy="2788920"/>
          </a:xfrm>
          <a:prstGeom prst="rect">
            <a:avLst/>
          </a:prstGeom>
          <a:ln w="0">
            <a:noFill/>
          </a:ln>
        </p:spPr>
      </p:pic>
      <p:sp>
        <p:nvSpPr>
          <p:cNvPr id="72" name="Text Box 109"/>
          <p:cNvSpPr/>
          <p:nvPr/>
        </p:nvSpPr>
        <p:spPr>
          <a:xfrm>
            <a:off x="5495760" y="3457440"/>
            <a:ext cx="494676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500" strike="noStrike" u="none">
                <a:solidFill>
                  <a:srgbClr val="000000"/>
                </a:solidFill>
                <a:uFillTx/>
                <a:latin typeface="Arial"/>
              </a:rPr>
              <a:t>                  </a:t>
            </a: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Сталь Франклин       Мэтью Мезельсон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828440" cy="7561440"/>
          </a:xfrm>
          <a:prstGeom prst="rect">
            <a:avLst/>
          </a:prstGeom>
          <a:ln w="0">
            <a:noFill/>
          </a:ln>
        </p:spPr>
      </p:pic>
      <p:sp>
        <p:nvSpPr>
          <p:cNvPr id="74" name="Google Shape;123;p4"/>
          <p:cNvSpPr/>
          <p:nvPr/>
        </p:nvSpPr>
        <p:spPr>
          <a:xfrm>
            <a:off x="8288280" y="6681960"/>
            <a:ext cx="2405160" cy="40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D4A71D6-A875-4E2A-A835-F5A8727F8BCD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5" name="Text Box 8"/>
          <p:cNvSpPr/>
          <p:nvPr/>
        </p:nvSpPr>
        <p:spPr>
          <a:xfrm>
            <a:off x="3594600" y="587520"/>
            <a:ext cx="3366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ff"/>
                </a:solidFill>
                <a:uFillTx/>
                <a:latin typeface="Arial"/>
              </a:rPr>
              <a:t>Чаргафф ережесі</a:t>
            </a:r>
            <a:r>
              <a:rPr b="0" lang="ru-RU" sz="2800" strike="noStrike" u="none">
                <a:solidFill>
                  <a:srgbClr val="ffffff"/>
                </a:solidFill>
                <a:uFillTx/>
                <a:latin typeface="Arial"/>
              </a:rPr>
              <a:t> 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76" name="Picture 16" descr="ДНҚ құрылымы - презентация онлайн"/>
          <p:cNvPicPr/>
          <p:nvPr/>
        </p:nvPicPr>
        <p:blipFill>
          <a:blip r:embed="rId2"/>
          <a:srcRect l="3322" t="8077" r="11730" b="4689"/>
          <a:stretch/>
        </p:blipFill>
        <p:spPr>
          <a:xfrm>
            <a:off x="287280" y="1403280"/>
            <a:ext cx="5218200" cy="4038840"/>
          </a:xfrm>
          <a:prstGeom prst="rect">
            <a:avLst/>
          </a:prstGeom>
          <a:ln w="0">
            <a:noFill/>
          </a:ln>
        </p:spPr>
      </p:pic>
      <p:pic>
        <p:nvPicPr>
          <p:cNvPr id="77" name="Picture 17" descr="ДНҚ молекуласының құрылымы - презентация онлайн"/>
          <p:cNvPicPr/>
          <p:nvPr/>
        </p:nvPicPr>
        <p:blipFill>
          <a:blip r:embed="rId3"/>
          <a:srcRect l="6448" t="12766" r="5277" b="0"/>
          <a:stretch/>
        </p:blipFill>
        <p:spPr>
          <a:xfrm>
            <a:off x="5415120" y="1538280"/>
            <a:ext cx="5163840" cy="4081320"/>
          </a:xfrm>
          <a:prstGeom prst="rect">
            <a:avLst/>
          </a:prstGeom>
          <a:ln w="0">
            <a:noFill/>
          </a:ln>
        </p:spPr>
      </p:pic>
      <p:sp>
        <p:nvSpPr>
          <p:cNvPr id="78" name="Rectangle 18"/>
          <p:cNvSpPr/>
          <p:nvPr/>
        </p:nvSpPr>
        <p:spPr>
          <a:xfrm>
            <a:off x="425520" y="5601600"/>
            <a:ext cx="4989600" cy="161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ДНҚ шиыршығындағы азотты негіздердің орналасуы ДНҚ тізбегіндегі комплементарлық (сәйкестік-үйлесімділік) Чаргафф ережесі деп аталады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.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61440"/>
          </a:xfrm>
          <a:prstGeom prst="rect">
            <a:avLst/>
          </a:prstGeom>
          <a:ln w="0">
            <a:noFill/>
          </a:ln>
        </p:spPr>
      </p:pic>
      <p:sp>
        <p:nvSpPr>
          <p:cNvPr id="80" name="Google Shape;123;p4"/>
          <p:cNvSpPr/>
          <p:nvPr/>
        </p:nvSpPr>
        <p:spPr>
          <a:xfrm>
            <a:off x="8129520" y="6643800"/>
            <a:ext cx="2405160" cy="39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ED746CE-7BEB-4943-A31C-720E0FEC057F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81" name=""/>
          <p:cNvGraphicFramePr/>
          <p:nvPr/>
        </p:nvGraphicFramePr>
        <p:xfrm>
          <a:off x="285840" y="1403280"/>
          <a:ext cx="7210440" cy="2816280"/>
        </p:xfrm>
        <a:graphic>
          <a:graphicData uri="http://schemas.openxmlformats.org/drawingml/2006/table">
            <a:tbl>
              <a:tblPr/>
              <a:tblGrid>
                <a:gridCol w="7210440"/>
              </a:tblGrid>
              <a:tr h="118908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95400"/>
                          <a:tab algn="l" pos="1990800"/>
                          <a:tab algn="l" pos="2986200"/>
                          <a:tab algn="l" pos="3981600"/>
                          <a:tab algn="l" pos="4976640"/>
                          <a:tab algn="l" pos="5972040"/>
                          <a:tab algn="l" pos="6967440"/>
                          <a:tab algn="l" pos="7962840"/>
                          <a:tab algn="l" pos="8958240"/>
                          <a:tab algn="l" pos="9953640"/>
                          <a:tab algn="l" pos="10949040"/>
                        </a:tabLst>
                      </a:pPr>
                      <a:r>
                        <a:rPr b="1" lang="kk-KZ" sz="24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1. Консерватипті репликация кезінде  молекулалар-дың біреуі толығымен ескі, ал екіншісі толық жаңа болады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3f21a"/>
                    </a:solidFill>
                  </a:tcPr>
                </a:tc>
              </a:tr>
              <a:tr h="163116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95400"/>
                          <a:tab algn="l" pos="1990800"/>
                          <a:tab algn="l" pos="2986200"/>
                          <a:tab algn="l" pos="3981600"/>
                          <a:tab algn="l" pos="4976640"/>
                          <a:tab algn="l" pos="5972040"/>
                          <a:tab algn="l" pos="6967440"/>
                          <a:tab algn="l" pos="7962840"/>
                          <a:tab algn="l" pos="8958240"/>
                          <a:tab algn="l" pos="9953640"/>
                          <a:tab algn="l" pos="1094904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2. </a:t>
                      </a:r>
                      <a:r>
                        <a:rPr b="1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Дисперсті репликация еселенуінде аналық ДНҚ-ның материалы кездейсоқ, шашырап жаңа ДНҚ </a:t>
                      </a:r>
                      <a:r>
                        <a:rPr b="1" lang="kk-KZ" sz="24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молекуласында орын алады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95400"/>
                          <a:tab algn="l" pos="1990800"/>
                          <a:tab algn="l" pos="2986200"/>
                          <a:tab algn="l" pos="3981600"/>
                          <a:tab algn="l" pos="4976640"/>
                          <a:tab algn="l" pos="5972040"/>
                          <a:tab algn="l" pos="6967440"/>
                          <a:tab algn="l" pos="7962840"/>
                          <a:tab algn="l" pos="8958240"/>
                          <a:tab algn="l" pos="9953640"/>
                          <a:tab algn="l" pos="10949040"/>
                        </a:tabLst>
                      </a:pPr>
                      <a:r>
                        <a:rPr b="1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молекуласында орын алады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11f5fb"/>
                    </a:solidFill>
                  </a:tcPr>
                </a:tc>
              </a:tr>
            </a:tbl>
          </a:graphicData>
        </a:graphic>
      </p:graphicFrame>
      <p:sp>
        <p:nvSpPr>
          <p:cNvPr id="82" name="Прямоугольник 12"/>
          <p:cNvSpPr/>
          <p:nvPr/>
        </p:nvSpPr>
        <p:spPr>
          <a:xfrm>
            <a:off x="596880" y="5329080"/>
            <a:ext cx="38163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200" strike="noStrike" u="none">
                <a:solidFill>
                  <a:srgbClr val="002060"/>
                </a:solidFill>
                <a:uFillTx/>
                <a:latin typeface="Century Gothic"/>
              </a:rPr>
              <a:t>Дескриптор</a:t>
            </a:r>
            <a:r>
              <a:rPr b="1" lang="kk-KZ" sz="3200" strike="noStrike" u="none">
                <a:solidFill>
                  <a:srgbClr val="ff0000"/>
                </a:solidFill>
                <a:uFillTx/>
                <a:latin typeface="Century Gothic"/>
              </a:rPr>
              <a:t>: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3" name="Прямоугольник 12"/>
          <p:cNvSpPr/>
          <p:nvPr/>
        </p:nvSpPr>
        <p:spPr>
          <a:xfrm>
            <a:off x="-790560" y="252360"/>
            <a:ext cx="11661840" cy="76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Arial"/>
              </a:rPr>
              <a:t>Тапсырма №1. </a:t>
            </a:r>
            <a:r>
              <a:rPr b="1" lang="kk-KZ" sz="2000" strike="noStrike" u="none">
                <a:solidFill>
                  <a:srgbClr val="ffffff"/>
                </a:solidFill>
                <a:uFillTx/>
                <a:latin typeface="Arial"/>
              </a:rPr>
              <a:t>Суретке қарай отырып, жалған</a:t>
            </a:r>
            <a:br>
              <a:rPr sz="2000"/>
            </a:br>
            <a:r>
              <a:rPr b="1" lang="kk-KZ" sz="2000" strike="noStrike" u="none">
                <a:solidFill>
                  <a:srgbClr val="ffffff"/>
                </a:solidFill>
                <a:uFillTx/>
                <a:latin typeface="Arial"/>
              </a:rPr>
              <a:t> мәтінді анықтау</a:t>
            </a:r>
            <a:r>
              <a:rPr b="0" lang="ru-RU" sz="20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0" lang="ru-RU" sz="2000" strike="noStrike" u="none">
                <a:solidFill>
                  <a:srgbClr val="ffffff"/>
                </a:solidFill>
                <a:uFillTx/>
                <a:latin typeface="Arial"/>
              </a:rPr>
              <a:t>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84" name=""/>
          <p:cNvGraphicFramePr/>
          <p:nvPr/>
        </p:nvGraphicFramePr>
        <p:xfrm>
          <a:off x="304920" y="3886200"/>
          <a:ext cx="7210440" cy="1189080"/>
        </p:xfrm>
        <a:graphic>
          <a:graphicData uri="http://schemas.openxmlformats.org/drawingml/2006/table">
            <a:tbl>
              <a:tblPr/>
              <a:tblGrid>
                <a:gridCol w="7210440"/>
              </a:tblGrid>
              <a:tr h="118908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95400"/>
                          <a:tab algn="l" pos="1990800"/>
                          <a:tab algn="l" pos="2986200"/>
                          <a:tab algn="l" pos="3981600"/>
                          <a:tab algn="l" pos="4976640"/>
                          <a:tab algn="l" pos="5972040"/>
                          <a:tab algn="l" pos="6967440"/>
                          <a:tab algn="l" pos="7962840"/>
                          <a:tab algn="l" pos="8958240"/>
                          <a:tab algn="l" pos="9953640"/>
                          <a:tab algn="l" pos="1094904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3</a:t>
                      </a:r>
                      <a:r>
                        <a:rPr b="1" lang="kk-KZ" sz="24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. Жартылай</a:t>
                      </a: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 к</a:t>
                      </a:r>
                      <a:r>
                        <a:rPr b="1" lang="kk-KZ" sz="24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онсервативті репликация кезінде бір жаңа және бір ескі тізбектен құралатын молекула түзіледі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616d6"/>
                    </a:solidFill>
                  </a:tcPr>
                </a:tc>
              </a:tr>
            </a:tbl>
          </a:graphicData>
        </a:graphic>
      </p:graphicFrame>
      <p:pic>
        <p:nvPicPr>
          <p:cNvPr id="85" name="Picture 70" descr="Презентация на тему: &quot;Әл – Фараби атындағы Қазақ ұлттық ..."/>
          <p:cNvPicPr/>
          <p:nvPr/>
        </p:nvPicPr>
        <p:blipFill>
          <a:blip r:embed="rId2"/>
          <a:srcRect l="0" t="0" r="2776" b="12657"/>
          <a:stretch/>
        </p:blipFill>
        <p:spPr>
          <a:xfrm>
            <a:off x="7593120" y="1390680"/>
            <a:ext cx="2808360" cy="3647880"/>
          </a:xfrm>
          <a:prstGeom prst="rect">
            <a:avLst/>
          </a:prstGeom>
          <a:ln w="0">
            <a:noFill/>
          </a:ln>
        </p:spPr>
      </p:pic>
      <p:sp>
        <p:nvSpPr>
          <p:cNvPr id="86" name="Rectangle 86"/>
          <p:cNvSpPr/>
          <p:nvPr/>
        </p:nvSpPr>
        <p:spPr>
          <a:xfrm>
            <a:off x="447840" y="6080760"/>
            <a:ext cx="94564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kk-KZ" sz="2000" strike="noStrike" u="none">
                <a:solidFill>
                  <a:srgbClr val="000000"/>
                </a:solidFill>
                <a:uFillTx/>
                <a:latin typeface="Arial"/>
              </a:rPr>
              <a:t>Сурет пен мәтінді салыстыра отырып, жалған ақпаратты анықтайды</a:t>
            </a:r>
            <a:r>
              <a:rPr b="0" lang="ru-RU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4566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Администратор</dc:creator>
  <dc:description/>
  <dc:language>ru-RU</dc:language>
  <cp:lastModifiedBy>Huawei</cp:lastModifiedBy>
  <cp:lastPrinted>2020-01-23T08:03:28Z</cp:lastPrinted>
  <dcterms:modified xsi:type="dcterms:W3CDTF">2024-11-02T21:56:59Z</dcterms:modified>
  <cp:revision>311</cp:revision>
  <dc:subject/>
  <dc:title>Презентация PowerPoint</dc:title>
</cp:coreProperties>
</file>