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media/image1.png" ContentType="image/png"/>
  <Override PartName="/ppt/media/image4.jpeg" ContentType="image/jpeg"/>
  <Override PartName="/ppt/media/image2.jpeg" ContentType="image/jpeg"/>
  <Override PartName="/ppt/media/image3.jpeg" ContentType="image/jpeg"/>
  <Override PartName="/ppt/media/image5.jpeg" ContentType="image/jpeg"/>
  <Override PartName="/ppt/media/image6.jpeg" ContentType="image/jpeg"/>
  <Override PartName="/ppt/media/image10.jpeg" ContentType="image/jpeg"/>
  <Override PartName="/ppt/media/image7.jpeg" ContentType="image/jpeg"/>
  <Override PartName="/ppt/media/image11.jpeg" ContentType="image/jpeg"/>
  <Override PartName="/ppt/media/image12.jpeg" ContentType="image/jpeg"/>
  <Override PartName="/ppt/media/image8.jpeg" ContentType="image/jpeg"/>
  <Override PartName="/ppt/media/image9.jpe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9.xml.rels" ContentType="application/vnd.openxmlformats-package.relationships+xml"/>
  <Override PartName="/ppt/slides/_rels/slide12.xml.rels" ContentType="application/vnd.openxmlformats-package.relationships+xml"/>
  <Override PartName="/ppt/slides/_rels/slide8.xml.rels" ContentType="application/vnd.openxmlformats-package.relationships+xml"/>
  <Override PartName="/ppt/slides/_rels/slide11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14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0691813" cy="7559675"/>
  <p:notesSz cx="6796088" cy="9928225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AC4D91D-5A5D-4BD0-A42D-D789E8CEA67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34960" y="303120"/>
            <a:ext cx="9623520" cy="1260720"/>
          </a:xfrm>
          <a:prstGeom prst="rect">
            <a:avLst/>
          </a:prstGeom>
          <a:noFill/>
          <a:ln w="0">
            <a:noFill/>
          </a:ln>
        </p:spPr>
        <p:txBody>
          <a:bodyPr lIns="99720" rIns="99720" tIns="49680" bIns="496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800" strike="noStrike" u="none">
                <a:solidFill>
                  <a:srgbClr val="000000"/>
                </a:solidFill>
                <a:uFillTx/>
                <a:latin typeface="Calibri"/>
              </a:rPr>
              <a:t>Click to edit the title text format</a:t>
            </a:r>
            <a:endParaRPr b="0" lang="ru-RU" sz="4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34960" y="1763640"/>
            <a:ext cx="9623520" cy="4991040"/>
          </a:xfrm>
          <a:prstGeom prst="rect">
            <a:avLst/>
          </a:prstGeom>
          <a:noFill/>
          <a:ln w="0">
            <a:noFill/>
          </a:ln>
        </p:spPr>
        <p:txBody>
          <a:bodyPr lIns="99720" rIns="99720" tIns="49680" bIns="49680" anchor="t">
            <a:normAutofit/>
          </a:bodyPr>
          <a:p>
            <a:pPr marL="372960" indent="-372960">
              <a:spcBef>
                <a:spcPts val="876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5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35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808200" indent="-311400">
              <a:spcBef>
                <a:spcPts val="876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5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35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244520" indent="-247680">
              <a:spcBef>
                <a:spcPts val="876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5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35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741320" indent="-247320">
              <a:spcBef>
                <a:spcPts val="876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5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35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239920" indent="-247680">
              <a:spcBef>
                <a:spcPts val="876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5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35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239920" indent="-247680">
              <a:spcBef>
                <a:spcPts val="876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5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35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239920" indent="-247680">
              <a:spcBef>
                <a:spcPts val="876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5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35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534960" y="7008840"/>
            <a:ext cx="2495520" cy="401760"/>
          </a:xfrm>
          <a:prstGeom prst="rect">
            <a:avLst/>
          </a:prstGeom>
          <a:noFill/>
          <a:ln w="0">
            <a:noFill/>
          </a:ln>
        </p:spPr>
        <p:txBody>
          <a:bodyPr lIns="99720" rIns="99720" tIns="49680" bIns="4968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652920" y="7008840"/>
            <a:ext cx="3387600" cy="401760"/>
          </a:xfrm>
          <a:prstGeom prst="rect">
            <a:avLst/>
          </a:prstGeom>
          <a:noFill/>
          <a:ln w="0">
            <a:noFill/>
          </a:ln>
        </p:spPr>
        <p:txBody>
          <a:bodyPr lIns="99720" rIns="99720" tIns="49680" bIns="4968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7662960" y="7008840"/>
            <a:ext cx="2495520" cy="401760"/>
          </a:xfrm>
          <a:prstGeom prst="rect">
            <a:avLst/>
          </a:prstGeom>
          <a:noFill/>
          <a:ln w="0">
            <a:noFill/>
          </a:ln>
        </p:spPr>
        <p:txBody>
          <a:bodyPr lIns="99720" rIns="99720" tIns="49680" bIns="4968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300" strike="noStrike" u="none">
                <a:solidFill>
                  <a:srgbClr val="898989"/>
                </a:solidFill>
                <a:uFillTx/>
                <a:latin typeface="Arial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A9C2CB0B-6973-48C8-8FCF-2E1A374A7A65}" type="slidenum">
              <a:rPr b="0" lang="ru-RU" sz="1300" strike="noStrike" u="none">
                <a:solidFill>
                  <a:srgbClr val="898989"/>
                </a:solidFill>
                <a:uFillTx/>
                <a:latin typeface="Arial"/>
              </a:rPr>
              <a:t>&lt;number&gt;</a:t>
            </a:fld>
            <a:endParaRPr b="0" lang="ru-RU" sz="13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11.jpeg"/><Relationship Id="rId3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12.jpeg"/><Relationship Id="rId3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hyperlink" Target="https://kk.wikipedia.org/wiki/&#1044;&#1053;&#1178;" TargetMode="External"/><Relationship Id="rId3" Type="http://schemas.openxmlformats.org/officeDocument/2006/relationships/hyperlink" Target="https://kk.wikipedia.org/wiki/&#1043;&#1077;&#1085;" TargetMode="External"/><Relationship Id="rId4" Type="http://schemas.openxmlformats.org/officeDocument/2006/relationships/hyperlink" Target="https://kk.wikipedia.org/wiki/&#1071;&#1076;&#1088;&#1086;" TargetMode="External"/><Relationship Id="rId5" Type="http://schemas.openxmlformats.org/officeDocument/2006/relationships/hyperlink" Target="https://kk.wikipedia.org/wiki/&#1062;&#1080;&#1090;&#1086;&#1087;&#1083;&#1072;&#1079;&#1084;&#1072;" TargetMode="External"/><Relationship Id="rId6" Type="http://schemas.openxmlformats.org/officeDocument/2006/relationships/hyperlink" Target="https://kk.wikipedia.org/wiki/&#1056;&#1080;&#1073;&#1086;&#1089;&#1086;&#1084;&#1072;" TargetMode="External"/><Relationship Id="rId7" Type="http://schemas.openxmlformats.org/officeDocument/2006/relationships/image" Target="../media/image3.jpeg"/><Relationship Id="rId8" Type="http://schemas.openxmlformats.org/officeDocument/2006/relationships/image" Target="../media/image4.jpeg"/><Relationship Id="rId9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5.jpeg"/><Relationship Id="rId3" Type="http://schemas.openxmlformats.org/officeDocument/2006/relationships/image" Target="../media/image6.jpeg"/><Relationship Id="rId4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7.jpeg"/><Relationship Id="rId3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4.jpeg"/><Relationship Id="rId3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8.jpeg"/><Relationship Id="rId3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9.jpeg"/><Relationship Id="rId3" Type="http://schemas.openxmlformats.org/officeDocument/2006/relationships/image" Target="../media/image10.jpeg"/><Relationship Id="rId4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76;p1"/>
          <p:cNvSpPr/>
          <p:nvPr/>
        </p:nvSpPr>
        <p:spPr>
          <a:xfrm>
            <a:off x="803160" y="3240000"/>
            <a:ext cx="9018720" cy="1790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56520" rIns="56520" tIns="28440" bIns="28440" anchor="t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1f497d"/>
                </a:solidFill>
                <a:uFillTx/>
                <a:latin typeface="Times New Roman"/>
              </a:rPr>
              <a:t>Тақырыбы: </a:t>
            </a:r>
            <a:r>
              <a:rPr b="1" lang="kk-KZ" sz="2800" strike="noStrike" u="none">
                <a:solidFill>
                  <a:srgbClr val="1f497d"/>
                </a:solidFill>
                <a:uFillTx/>
                <a:latin typeface="Arial"/>
              </a:rPr>
              <a:t>Рибонуклеин қышқылының типтері мен қызметтері</a:t>
            </a:r>
            <a:r>
              <a:rPr b="0" lang="ru-RU" sz="2800" strike="noStrike" u="none">
                <a:solidFill>
                  <a:srgbClr val="1f497d"/>
                </a:solidFill>
                <a:uFillTx/>
                <a:latin typeface="Arial"/>
              </a:rPr>
              <a:t> 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3600" strike="noStrike" u="none">
                <a:solidFill>
                  <a:srgbClr val="1f497d"/>
                </a:solidFill>
                <a:uFillTx/>
                <a:latin typeface="Times New Roman"/>
                <a:ea typeface="Times New Roman"/>
              </a:rPr>
              <a:t>10</a:t>
            </a:r>
            <a:r>
              <a:rPr b="1" lang="kk-KZ" sz="3600" strike="noStrike" u="none">
                <a:solidFill>
                  <a:srgbClr val="1f497d"/>
                </a:solidFill>
                <a:uFillTx/>
                <a:latin typeface="Times New Roman"/>
                <a:ea typeface="Times New Roman"/>
              </a:rPr>
              <a:t>сынып</a:t>
            </a:r>
            <a:endParaRPr b="0" lang="ru-RU" sz="3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6" name="Google Shape;77;p1"/>
          <p:cNvCxnSpPr/>
          <p:nvPr/>
        </p:nvCxnSpPr>
        <p:spPr>
          <a:xfrm>
            <a:off x="1428840" y="6406920"/>
            <a:ext cx="8115840" cy="1080"/>
          </a:xfrm>
          <a:prstGeom prst="straightConnector1">
            <a:avLst/>
          </a:prstGeom>
          <a:ln w="38160">
            <a:solidFill>
              <a:srgbClr val="090f78"/>
            </a:solidFill>
            <a:miter/>
          </a:ln>
        </p:spPr>
      </p:cxnSp>
      <p:cxnSp>
        <p:nvCxnSpPr>
          <p:cNvPr id="7" name="Google Shape;78;p1"/>
          <p:cNvCxnSpPr/>
          <p:nvPr/>
        </p:nvCxnSpPr>
        <p:spPr>
          <a:xfrm>
            <a:off x="1494000" y="6706800"/>
            <a:ext cx="785088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0"/>
            <a:ext cx="10693440" cy="7561440"/>
          </a:xfrm>
          <a:prstGeom prst="rect">
            <a:avLst/>
          </a:prstGeom>
          <a:ln w="0">
            <a:noFill/>
          </a:ln>
        </p:spPr>
      </p:pic>
      <p:sp>
        <p:nvSpPr>
          <p:cNvPr id="73" name="Google Shape;123;p4"/>
          <p:cNvSpPr/>
          <p:nvPr/>
        </p:nvSpPr>
        <p:spPr>
          <a:xfrm>
            <a:off x="8159760" y="6662880"/>
            <a:ext cx="2405160" cy="401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720" rIns="90720" tIns="45360" bIns="4536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DAB2794D-1783-4DA2-9191-D3B5D0D9002C}" type="slidenum">
              <a:rPr b="1" lang="ru-RU" sz="14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4" name="Text Box 7"/>
          <p:cNvSpPr/>
          <p:nvPr/>
        </p:nvSpPr>
        <p:spPr>
          <a:xfrm>
            <a:off x="2445480" y="392040"/>
            <a:ext cx="580248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ffffff"/>
                </a:solidFill>
                <a:uFillTx/>
                <a:latin typeface="Arial"/>
              </a:rPr>
              <a:t>Антикодон немесе қарсы кодон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5" name="Rectangle 8"/>
          <p:cNvSpPr/>
          <p:nvPr/>
        </p:nvSpPr>
        <p:spPr>
          <a:xfrm>
            <a:off x="511200" y="1447920"/>
            <a:ext cx="4883040" cy="2571480"/>
          </a:xfrm>
          <a:prstGeom prst="rect">
            <a:avLst/>
          </a:prstGeom>
          <a:solidFill>
            <a:srgbClr val="00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Үш нуклеотидтен құралған </a:t>
            </a:r>
            <a:br>
              <a:rPr sz="2000"/>
            </a:b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тасымалдаушы (транспорттық)</a:t>
            </a:r>
            <a:br>
              <a:rPr sz="2000"/>
            </a:b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 РНҚ-ның бөлігі.Антикодон-аРНҚ</a:t>
            </a:r>
            <a:br>
              <a:rPr sz="2000"/>
            </a:b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 кодонын </a:t>
            </a:r>
            <a:r>
              <a:rPr b="1" lang="ru-RU" sz="2000" strike="noStrike" u="none">
                <a:solidFill>
                  <a:srgbClr val="000000"/>
                </a:solidFill>
                <a:uFillTx/>
                <a:latin typeface="Arial"/>
              </a:rPr>
              <a:t>«</a:t>
            </a: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танитын» үш нуклеотид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6" name="Rectangle 12"/>
          <p:cNvSpPr/>
          <p:nvPr/>
        </p:nvSpPr>
        <p:spPr>
          <a:xfrm>
            <a:off x="476280" y="4267080"/>
            <a:ext cx="4870440" cy="2595600"/>
          </a:xfrm>
          <a:prstGeom prst="rect">
            <a:avLst/>
          </a:prstGeom>
          <a:solidFill>
            <a:srgbClr val="00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Ол өз кезегінде үш нуклеотидтен</a:t>
            </a:r>
            <a:br>
              <a:rPr sz="2000"/>
            </a:b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 тұратын ақпаратгық (информация-</a:t>
            </a:r>
            <a:br>
              <a:rPr sz="2000"/>
            </a:b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лық) РНҚ-ның бөлігі — кодонмен</a:t>
            </a:r>
            <a:br>
              <a:rPr sz="2000"/>
            </a:b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 арнайы байланысу арқылы </a:t>
            </a:r>
            <a:br>
              <a:rPr sz="2000"/>
            </a:b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протеиндер полимерлеріндегі</a:t>
            </a:r>
            <a:br>
              <a:rPr sz="2000"/>
            </a:b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 амин қышқылдарының орындарын</a:t>
            </a:r>
            <a:br>
              <a:rPr sz="2000"/>
            </a:b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 дұрыс анықтайды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77" name="Picture 14" descr="Нәруыз биосинтезі - биология, презентации"/>
          <p:cNvPicPr/>
          <p:nvPr/>
        </p:nvPicPr>
        <p:blipFill>
          <a:blip r:embed="rId2"/>
          <a:stretch/>
        </p:blipFill>
        <p:spPr>
          <a:xfrm>
            <a:off x="5673600" y="1488960"/>
            <a:ext cx="4591080" cy="4550040"/>
          </a:xfrm>
          <a:prstGeom prst="rect">
            <a:avLst/>
          </a:prstGeom>
          <a:ln w="0">
            <a:noFill/>
          </a:ln>
        </p:spPr>
      </p:pic>
      <p:cxnSp>
        <p:nvCxnSpPr>
          <p:cNvPr id="78" name="Google Shape;77;p1"/>
          <p:cNvCxnSpPr/>
          <p:nvPr/>
        </p:nvCxnSpPr>
        <p:spPr>
          <a:xfrm>
            <a:off x="1615680" y="7097400"/>
            <a:ext cx="8116200" cy="1080"/>
          </a:xfrm>
          <a:prstGeom prst="straightConnector1">
            <a:avLst/>
          </a:prstGeom>
          <a:ln w="38160">
            <a:solidFill>
              <a:srgbClr val="090f78"/>
            </a:solidFill>
            <a:miter/>
          </a:ln>
        </p:spPr>
      </p:cxnSp>
      <p:cxnSp>
        <p:nvCxnSpPr>
          <p:cNvPr id="79" name="Google Shape;78;p1"/>
          <p:cNvCxnSpPr/>
          <p:nvPr/>
        </p:nvCxnSpPr>
        <p:spPr>
          <a:xfrm>
            <a:off x="1681200" y="7399080"/>
            <a:ext cx="785088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23760" y="0"/>
            <a:ext cx="10669680" cy="7561440"/>
          </a:xfrm>
          <a:prstGeom prst="rect">
            <a:avLst/>
          </a:prstGeom>
          <a:ln w="0">
            <a:noFill/>
          </a:ln>
        </p:spPr>
      </p:pic>
      <p:sp>
        <p:nvSpPr>
          <p:cNvPr id="81" name="Google Shape;123;p4"/>
          <p:cNvSpPr/>
          <p:nvPr/>
        </p:nvSpPr>
        <p:spPr>
          <a:xfrm>
            <a:off x="8172360" y="6642000"/>
            <a:ext cx="2405160" cy="40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720" rIns="90720" tIns="45360" bIns="4536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82965F66-A56F-41BC-BB1D-E79CFC159CD3}" type="slidenum">
              <a:rPr b="1" lang="ru-RU" sz="14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2" name="Прямоугольник 10"/>
          <p:cNvSpPr/>
          <p:nvPr/>
        </p:nvSpPr>
        <p:spPr>
          <a:xfrm>
            <a:off x="399960" y="6145200"/>
            <a:ext cx="1179828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kk-KZ" sz="2400" strike="noStrike" u="none">
                <a:solidFill>
                  <a:srgbClr val="000000"/>
                </a:solidFill>
                <a:uFillTx/>
                <a:latin typeface="Arial"/>
              </a:rPr>
              <a:t>РНҚ-құрылысы мен қызметтерін ажыратады</a:t>
            </a:r>
            <a:r>
              <a:rPr b="0" lang="ru-RU" sz="15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endParaRPr b="0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3" name="Прямоугольник 12"/>
          <p:cNvSpPr/>
          <p:nvPr/>
        </p:nvSpPr>
        <p:spPr>
          <a:xfrm>
            <a:off x="406440" y="5533920"/>
            <a:ext cx="381636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002060"/>
                </a:solidFill>
                <a:uFillTx/>
                <a:latin typeface="Century Gothic"/>
              </a:rPr>
              <a:t>Дескриптор</a:t>
            </a:r>
            <a:r>
              <a:rPr b="1" lang="kk-KZ" sz="3200" strike="noStrike" u="none">
                <a:solidFill>
                  <a:srgbClr val="000000"/>
                </a:solidFill>
                <a:uFillTx/>
                <a:latin typeface="Century Gothic"/>
              </a:rPr>
              <a:t>: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4" name="Прямоугольник 12"/>
          <p:cNvSpPr/>
          <p:nvPr/>
        </p:nvSpPr>
        <p:spPr>
          <a:xfrm>
            <a:off x="-473040" y="466560"/>
            <a:ext cx="1166184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ffffff"/>
                </a:solidFill>
                <a:uFillTx/>
                <a:latin typeface="Arial"/>
              </a:rPr>
              <a:t>Тапсырма №1. Кестені толықтыру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aphicFrame>
        <p:nvGraphicFramePr>
          <p:cNvPr id="85" name=""/>
          <p:cNvGraphicFramePr/>
          <p:nvPr/>
        </p:nvGraphicFramePr>
        <p:xfrm>
          <a:off x="609480" y="2095560"/>
          <a:ext cx="9117000" cy="2609640"/>
        </p:xfrm>
        <a:graphic>
          <a:graphicData uri="http://schemas.openxmlformats.org/drawingml/2006/table">
            <a:tbl>
              <a:tblPr/>
              <a:tblGrid>
                <a:gridCol w="3038760"/>
                <a:gridCol w="3039840"/>
                <a:gridCol w="3038400"/>
              </a:tblGrid>
              <a:tr h="82548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Ақпараттық-</a:t>
                      </a: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 (аРНҚ)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Тасымалдаушы-</a:t>
                      </a: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 (тРНҚ) 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Рибосомалық</a:t>
                      </a: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 -(рРНҚ)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78416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spcBef>
                          <a:spcPts val="601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Arial"/>
                        </a:rPr>
                        <a:t>1.</a:t>
                      </a:r>
                      <a:br>
                        <a:rPr sz="2400"/>
                      </a:b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Arial"/>
                        </a:rPr>
                        <a:t>2.</a:t>
                      </a:r>
                      <a:br>
                        <a:rPr sz="2400"/>
                      </a:b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Arial"/>
                        </a:rPr>
                        <a:t>3.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spcBef>
                          <a:spcPts val="601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Arial"/>
                        </a:rPr>
                        <a:t>1.</a:t>
                      </a:r>
                      <a:br>
                        <a:rPr sz="2400"/>
                      </a:b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Arial"/>
                        </a:rPr>
                        <a:t>2.</a:t>
                      </a:r>
                      <a:br>
                        <a:rPr sz="2400"/>
                      </a:b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Arial"/>
                        </a:rPr>
                        <a:t>3.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spcBef>
                          <a:spcPts val="601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Arial"/>
                        </a:rPr>
                        <a:t>1.</a:t>
                      </a:r>
                      <a:br>
                        <a:rPr sz="2400"/>
                      </a:b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Arial"/>
                        </a:rPr>
                        <a:t>2.</a:t>
                      </a:r>
                      <a:br>
                        <a:rPr sz="2400"/>
                      </a:b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Arial"/>
                        </a:rPr>
                        <a:t>3.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41400"/>
            <a:ext cx="10693440" cy="7354800"/>
          </a:xfrm>
          <a:prstGeom prst="rect">
            <a:avLst/>
          </a:prstGeom>
          <a:ln w="0">
            <a:noFill/>
          </a:ln>
        </p:spPr>
      </p:pic>
      <p:sp>
        <p:nvSpPr>
          <p:cNvPr id="87" name="Google Shape;123;p4"/>
          <p:cNvSpPr/>
          <p:nvPr/>
        </p:nvSpPr>
        <p:spPr>
          <a:xfrm>
            <a:off x="8153280" y="6478560"/>
            <a:ext cx="2405160" cy="40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720" rIns="90720" tIns="45360" bIns="4536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44965A48-F891-4D9C-8C53-0D9FA02B917F}" type="slidenum">
              <a:rPr b="1" lang="ru-RU" sz="14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8" name="Прямоугольник 10"/>
          <p:cNvSpPr/>
          <p:nvPr/>
        </p:nvSpPr>
        <p:spPr>
          <a:xfrm>
            <a:off x="152280" y="6245280"/>
            <a:ext cx="1033776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kk-KZ" sz="2400" strike="noStrike" u="none">
                <a:solidFill>
                  <a:srgbClr val="000000"/>
                </a:solidFill>
                <a:uFillTx/>
                <a:latin typeface="Arial"/>
              </a:rPr>
              <a:t>РНҚ-ы типтерінің ерекшелігін ажырату, кілт сөздерді қойып шығады.</a:t>
            </a:r>
            <a:r>
              <a:rPr b="0" lang="kk-KZ" sz="15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endParaRPr b="0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9" name="Прямоугольник 12"/>
          <p:cNvSpPr/>
          <p:nvPr/>
        </p:nvSpPr>
        <p:spPr>
          <a:xfrm>
            <a:off x="395280" y="5407200"/>
            <a:ext cx="381636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002060"/>
                </a:solidFill>
                <a:uFillTx/>
                <a:latin typeface="Century Gothic"/>
              </a:rPr>
              <a:t>Дескриптор</a:t>
            </a:r>
            <a:r>
              <a:rPr b="1" lang="kk-KZ" sz="3200" strike="noStrike" u="none">
                <a:solidFill>
                  <a:srgbClr val="ff0000"/>
                </a:solidFill>
                <a:uFillTx/>
                <a:latin typeface="Century Gothic"/>
              </a:rPr>
              <a:t>: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0" name="Прямоугольник 12"/>
          <p:cNvSpPr/>
          <p:nvPr/>
        </p:nvSpPr>
        <p:spPr>
          <a:xfrm>
            <a:off x="-227160" y="463680"/>
            <a:ext cx="1166184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ffffff"/>
                </a:solidFill>
                <a:uFillTx/>
                <a:latin typeface="Times New Roman"/>
              </a:rPr>
              <a:t>Тапсырма №2.</a:t>
            </a:r>
            <a:r>
              <a:rPr b="0" lang="kk-KZ" sz="2800" strike="noStrike" u="none">
                <a:solidFill>
                  <a:srgbClr val="ffffff"/>
                </a:solidFill>
                <a:uFillTx/>
                <a:latin typeface="Times New Roman"/>
              </a:rPr>
              <a:t>  Сөйлемдерді толықтыру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1" name="Rectangle 39"/>
          <p:cNvSpPr/>
          <p:nvPr/>
        </p:nvSpPr>
        <p:spPr>
          <a:xfrm>
            <a:off x="395280" y="1622160"/>
            <a:ext cx="11039400" cy="2532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200" strike="noStrike" u="none">
                <a:solidFill>
                  <a:srgbClr val="000000"/>
                </a:solidFill>
                <a:uFillTx/>
                <a:latin typeface="Times New Roman"/>
              </a:rPr>
              <a:t>1. РНҚ-ның .......түрі бар, ............. қышқылының бірі.</a:t>
            </a:r>
            <a:br>
              <a:rPr sz="3200"/>
            </a:br>
            <a:r>
              <a:rPr b="0" lang="kk-KZ" sz="3200" strike="noStrike" u="none">
                <a:solidFill>
                  <a:srgbClr val="000000"/>
                </a:solidFill>
                <a:uFillTx/>
                <a:latin typeface="Times New Roman"/>
              </a:rPr>
              <a:t>2. а-Ақпараттық  РНК-ның екінші аты............</a:t>
            </a:r>
            <a:br>
              <a:rPr sz="3200"/>
            </a:br>
            <a:r>
              <a:rPr b="0" lang="kk-KZ" sz="3200" strike="noStrike" u="none">
                <a:solidFill>
                  <a:srgbClr val="000000"/>
                </a:solidFill>
                <a:uFillTx/>
                <a:latin typeface="Times New Roman"/>
              </a:rPr>
              <a:t>3. Ядрода синтезделеді, ДНҚ-ға өтіп, әрі қарай ................    ...............</a:t>
            </a:r>
            <a:br>
              <a:rPr sz="3200"/>
            </a:br>
            <a:r>
              <a:rPr b="0" lang="kk-KZ" sz="3200" strike="noStrike" u="none">
                <a:solidFill>
                  <a:srgbClr val="000000"/>
                </a:solidFill>
                <a:uFillTx/>
                <a:latin typeface="Times New Roman"/>
              </a:rPr>
              <a:t>4. Эукариот  рибосомасы  2 ........  ..........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2" name="Rectangle 40"/>
          <p:cNvSpPr/>
          <p:nvPr/>
        </p:nvSpPr>
        <p:spPr>
          <a:xfrm>
            <a:off x="395280" y="4184280"/>
            <a:ext cx="6730920" cy="119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Arial"/>
              </a:rPr>
              <a:t>Кілт сөздер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Arial"/>
              </a:rPr>
              <a:t>: матрицалық ,3, суббірлікті</a:t>
            </a:r>
            <a:br>
              <a:rPr sz="2400"/>
            </a:br>
            <a:r>
              <a:rPr b="0" lang="kk-KZ" sz="2400" strike="noStrike" u="none">
                <a:solidFill>
                  <a:srgbClr val="000000"/>
                </a:solidFill>
                <a:uFillTx/>
                <a:latin typeface="Arial"/>
              </a:rPr>
              <a:t> қамтиды,цитоплазмаға тасымалданады,</a:t>
            </a:r>
            <a:br>
              <a:rPr sz="2400"/>
            </a:br>
            <a:r>
              <a:rPr b="0" lang="kk-KZ" sz="2400" strike="noStrike" u="none">
                <a:solidFill>
                  <a:srgbClr val="000000"/>
                </a:solidFill>
                <a:uFillTx/>
                <a:latin typeface="Arial"/>
              </a:rPr>
              <a:t>нуклеин</a:t>
            </a:r>
            <a:r>
              <a:rPr b="0" lang="ru-RU" sz="24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0"/>
            <a:ext cx="10693440" cy="7561440"/>
          </a:xfrm>
          <a:prstGeom prst="rect">
            <a:avLst/>
          </a:prstGeom>
          <a:ln w="0">
            <a:noFill/>
          </a:ln>
        </p:spPr>
      </p:pic>
      <p:sp>
        <p:nvSpPr>
          <p:cNvPr id="94" name="Google Shape;123;p4"/>
          <p:cNvSpPr/>
          <p:nvPr/>
        </p:nvSpPr>
        <p:spPr>
          <a:xfrm>
            <a:off x="8170920" y="6561000"/>
            <a:ext cx="2405160" cy="40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720" rIns="90720" tIns="45360" bIns="4536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1015563E-ED43-4ED6-9084-945728BF0793}" type="slidenum">
              <a:rPr b="1" lang="ru-RU" sz="14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5" name="Прямоугольник 11"/>
          <p:cNvSpPr/>
          <p:nvPr/>
        </p:nvSpPr>
        <p:spPr>
          <a:xfrm>
            <a:off x="673200" y="563400"/>
            <a:ext cx="906768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ffffff"/>
                </a:solidFill>
                <a:uFillTx/>
                <a:latin typeface="Times New Roman"/>
              </a:rPr>
              <a:t>Бекіту. Тапсырма №3 Есеп шығару 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6" name="Прямоугольник 13"/>
          <p:cNvSpPr/>
          <p:nvPr/>
        </p:nvSpPr>
        <p:spPr>
          <a:xfrm>
            <a:off x="458640" y="5878440"/>
            <a:ext cx="11068200" cy="886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002060"/>
                </a:solidFill>
                <a:uFillTx/>
                <a:latin typeface="Century Gothic"/>
              </a:rPr>
              <a:t>Дескриптор:</a:t>
            </a:r>
            <a:br>
              <a:rPr sz="2800"/>
            </a:br>
            <a:r>
              <a:rPr b="0" i="1" lang="kk-KZ" sz="2400" strike="noStrike" u="none">
                <a:solidFill>
                  <a:srgbClr val="000000"/>
                </a:solidFill>
                <a:uFillTx/>
                <a:latin typeface="Arial"/>
              </a:rPr>
              <a:t> РНҚ типтерінің құрылысы мен қызметтерін ажыратады</a:t>
            </a:r>
            <a:r>
              <a:rPr b="0" lang="kk-KZ" sz="15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0" i="1" lang="kk-KZ" sz="24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7" name="Rectangle 15"/>
          <p:cNvSpPr/>
          <p:nvPr/>
        </p:nvSpPr>
        <p:spPr>
          <a:xfrm>
            <a:off x="404640" y="1195200"/>
            <a:ext cx="5588280" cy="4483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Arial"/>
              </a:rPr>
              <a:t>1.тРНҚ орталық ілмегінің нуклеотидтерінің комплементарлығын табу</a:t>
            </a:r>
            <a:br>
              <a:rPr sz="2400"/>
            </a:br>
            <a:r>
              <a:rPr b="0" lang="kk-KZ" sz="2400" strike="noStrike" u="none">
                <a:solidFill>
                  <a:srgbClr val="000000"/>
                </a:solidFill>
                <a:uFillTx/>
                <a:latin typeface="Arial"/>
              </a:rPr>
              <a:t>ДНҚ бөлігі: ЦГЦ-ГАЦ-ГТГ- ГТЦ- ГАА</a:t>
            </a:r>
            <a:br>
              <a:rPr sz="2400"/>
            </a:br>
            <a:r>
              <a:rPr b="0" lang="kk-KZ" sz="2400" strike="noStrike" u="none">
                <a:solidFill>
                  <a:srgbClr val="000000"/>
                </a:solidFill>
                <a:uFillTx/>
                <a:latin typeface="Arial"/>
              </a:rPr>
              <a:t>тРНҚ:           ???????????????</a:t>
            </a:r>
            <a:br>
              <a:rPr sz="2400"/>
            </a:br>
            <a:r>
              <a:rPr b="0" lang="kk-KZ" sz="2400" strike="noStrike" u="none">
                <a:solidFill>
                  <a:srgbClr val="000000"/>
                </a:solidFill>
                <a:uFillTx/>
                <a:latin typeface="Arial"/>
              </a:rPr>
              <a:t>2. Боялған триплет есеп шарты бойынша антикодонға сәйкес келеді.</a:t>
            </a:r>
            <a:br>
              <a:rPr sz="2400"/>
            </a:br>
            <a:r>
              <a:rPr b="0" lang="kk-KZ" sz="2400" strike="noStrike" u="none">
                <a:solidFill>
                  <a:srgbClr val="000000"/>
                </a:solidFill>
                <a:uFillTx/>
                <a:latin typeface="Arial"/>
              </a:rPr>
              <a:t>Антикодон</a:t>
            </a:r>
            <a:br>
              <a:rPr sz="2400"/>
            </a:br>
            <a:r>
              <a:rPr b="0" lang="kk-KZ" sz="2400" strike="noStrike" u="none">
                <a:solidFill>
                  <a:srgbClr val="000000"/>
                </a:solidFill>
                <a:uFillTx/>
                <a:latin typeface="Arial"/>
              </a:rPr>
              <a:t>тРНҚ: </a:t>
            </a:r>
            <a:r>
              <a:rPr b="1" lang="kk-KZ" sz="2400" strike="noStrike" u="none">
                <a:solidFill>
                  <a:srgbClr val="000000"/>
                </a:solidFill>
                <a:uFillTx/>
                <a:latin typeface="Arial"/>
              </a:rPr>
              <a:t>ЦАЦ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Arial"/>
              </a:rPr>
              <a:t> оған сәйкес келетін кодон</a:t>
            </a:r>
            <a:br>
              <a:rPr sz="2400"/>
            </a:br>
            <a:r>
              <a:rPr b="0" lang="kk-KZ" sz="2400" strike="noStrike" u="none">
                <a:solidFill>
                  <a:srgbClr val="000000"/>
                </a:solidFill>
                <a:uFillTx/>
                <a:latin typeface="Arial"/>
              </a:rPr>
              <a:t>аРНҚ: ???</a:t>
            </a:r>
            <a:br>
              <a:rPr sz="2400"/>
            </a:br>
            <a:r>
              <a:rPr b="0" lang="kk-KZ" sz="2400" strike="noStrike" u="none">
                <a:solidFill>
                  <a:srgbClr val="000000"/>
                </a:solidFill>
                <a:uFillTx/>
                <a:latin typeface="Arial"/>
              </a:rPr>
              <a:t>3. Генетикалық код кестесі бойынша аминқышқылын табамыз: ол ??</a:t>
            </a:r>
            <a:r>
              <a:rPr b="0" lang="ru-RU" sz="24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98" name="Picture 16" descr="Генетикалық код - Н. Гумилёва СӨж тақырыбы: Генетикалық код және ..."/>
          <p:cNvPicPr/>
          <p:nvPr/>
        </p:nvPicPr>
        <p:blipFill>
          <a:blip r:embed="rId2"/>
          <a:stretch/>
        </p:blipFill>
        <p:spPr>
          <a:xfrm>
            <a:off x="5992920" y="1238400"/>
            <a:ext cx="4330440" cy="5081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Номер слайда 4"/>
          <p:cNvSpPr/>
          <p:nvPr/>
        </p:nvSpPr>
        <p:spPr>
          <a:xfrm>
            <a:off x="7662960" y="7008840"/>
            <a:ext cx="2495520" cy="40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9720" rIns="99720" tIns="49680" bIns="496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26E27EEF-217F-4F5A-A3A7-9823A485A4D2}" type="slidenum">
              <a:rPr b="0" lang="ru-RU" sz="1300" strike="noStrike" u="none">
                <a:solidFill>
                  <a:srgbClr val="898989"/>
                </a:solidFill>
                <a:uFillTx/>
                <a:latin typeface="Arial"/>
              </a:rPr>
              <a:t>&lt;number&gt;</a:t>
            </a:fld>
            <a:endParaRPr b="0" lang="ru-RU" sz="13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00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0"/>
            <a:ext cx="11239560" cy="7924680"/>
          </a:xfrm>
          <a:prstGeom prst="rect">
            <a:avLst/>
          </a:prstGeom>
          <a:ln w="0">
            <a:noFill/>
          </a:ln>
        </p:spPr>
      </p:pic>
      <p:sp>
        <p:nvSpPr>
          <p:cNvPr id="101" name="Прямоугольник 9"/>
          <p:cNvSpPr/>
          <p:nvPr/>
        </p:nvSpPr>
        <p:spPr>
          <a:xfrm>
            <a:off x="10693440" y="7023240"/>
            <a:ext cx="431640" cy="337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4EAF45C4-1D91-43E7-8D84-65D51C6A4D94}" type="slidenum">
              <a:rPr b="1" lang="ru-RU" sz="16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2" name="Прямоугольник 11"/>
          <p:cNvSpPr/>
          <p:nvPr/>
        </p:nvSpPr>
        <p:spPr>
          <a:xfrm>
            <a:off x="1714680" y="422280"/>
            <a:ext cx="78721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ffffff"/>
                </a:solidFill>
                <a:uFillTx/>
                <a:latin typeface="Arial"/>
              </a:rPr>
              <a:t>Сабақты қорытындылау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3" name="Rectangle 1"/>
          <p:cNvSpPr/>
          <p:nvPr/>
        </p:nvSpPr>
        <p:spPr>
          <a:xfrm>
            <a:off x="374760" y="1238760"/>
            <a:ext cx="1073772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spAutoFit/>
          </a:bodyPr>
          <a:p>
            <a:pPr marL="285840" indent="-28584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</a:rPr>
              <a:t>+ - таңбаларын қолданып өз өзіңізді бағалаңыз. Бүгінгі сабақта:</a:t>
            </a:r>
            <a:r>
              <a:rPr b="0" lang="kk-KZ" sz="20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04" name="Google Shape;124;p4"/>
          <p:cNvCxnSpPr/>
          <p:nvPr/>
        </p:nvCxnSpPr>
        <p:spPr>
          <a:xfrm flipV="1">
            <a:off x="388800" y="7358760"/>
            <a:ext cx="9467280" cy="1692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105" name="Google Shape;125;p4"/>
          <p:cNvCxnSpPr/>
          <p:nvPr/>
        </p:nvCxnSpPr>
        <p:spPr>
          <a:xfrm flipV="1">
            <a:off x="344520" y="7732080"/>
            <a:ext cx="97272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106" name="Rectangle 347"/>
          <p:cNvSpPr/>
          <p:nvPr/>
        </p:nvSpPr>
        <p:spPr>
          <a:xfrm>
            <a:off x="0" y="2100240"/>
            <a:ext cx="10693440" cy="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46440" bIns="-46440" anchor="ctr">
            <a:spAutoFit/>
          </a:bodyPr>
          <a:p>
            <a:endParaRPr b="0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aphicFrame>
        <p:nvGraphicFramePr>
          <p:cNvPr id="107" name=""/>
          <p:cNvGraphicFramePr/>
          <p:nvPr/>
        </p:nvGraphicFramePr>
        <p:xfrm>
          <a:off x="649440" y="1914480"/>
          <a:ext cx="8861400" cy="3274920"/>
        </p:xfrm>
        <a:graphic>
          <a:graphicData uri="http://schemas.openxmlformats.org/drawingml/2006/table">
            <a:tbl>
              <a:tblPr/>
              <a:tblGrid>
                <a:gridCol w="5371920"/>
                <a:gridCol w="3489480"/>
              </a:tblGrid>
              <a:tr h="65556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601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5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          </a:t>
                      </a:r>
                      <a:r>
                        <a:rPr b="1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+    -</a:t>
                      </a: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 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65412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Мен ..........    ажыраттым 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774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5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65556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Мен ......         ажырата аламын 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774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5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65412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Мен ...............аламын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774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5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65556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Мен ............. танимын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774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5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0"/>
            <a:ext cx="10693440" cy="7597800"/>
          </a:xfrm>
          <a:prstGeom prst="rect">
            <a:avLst/>
          </a:prstGeom>
          <a:ln w="0">
            <a:noFill/>
          </a:ln>
        </p:spPr>
      </p:pic>
      <p:sp>
        <p:nvSpPr>
          <p:cNvPr id="9" name="Google Shape;123;p4"/>
          <p:cNvSpPr/>
          <p:nvPr/>
        </p:nvSpPr>
        <p:spPr>
          <a:xfrm>
            <a:off x="8182080" y="6662880"/>
            <a:ext cx="2404800" cy="401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720" rIns="90720" tIns="45360" bIns="45360" anchor="ctr">
            <a:no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2C29778F-4DFB-4B53-B3FC-80E69E47F0D4}" type="slidenum">
              <a:rPr b="1" lang="ru-RU" sz="1400" strike="noStrike" u="none">
                <a:solidFill>
                  <a:srgbClr val="002060"/>
                </a:solidFill>
                <a:uFillTx/>
                <a:latin typeface="Times New Roman"/>
              </a:rPr>
              <a:t>&lt;number&gt;</a:t>
            </a:fld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0" name="Google Shape;124;p4"/>
          <p:cNvCxnSpPr/>
          <p:nvPr/>
        </p:nvCxnSpPr>
        <p:spPr>
          <a:xfrm>
            <a:off x="351000" y="7178400"/>
            <a:ext cx="1007496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11" name="Google Shape;125;p4"/>
          <p:cNvCxnSpPr/>
          <p:nvPr/>
        </p:nvCxnSpPr>
        <p:spPr>
          <a:xfrm flipV="1">
            <a:off x="534960" y="7320960"/>
            <a:ext cx="97272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12" name="Прямоугольник 9"/>
          <p:cNvSpPr/>
          <p:nvPr/>
        </p:nvSpPr>
        <p:spPr>
          <a:xfrm>
            <a:off x="627120" y="1876320"/>
            <a:ext cx="8999640" cy="9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1f497d"/>
                </a:solidFill>
                <a:uFillTx/>
                <a:latin typeface="Arial"/>
              </a:rPr>
              <a:t>10.4.1.10 – Рибонуклеин қышқылы типтерінің  құрылысы мен қызметтерін ажырату</a:t>
            </a:r>
            <a:r>
              <a:rPr b="0" lang="ru-RU" sz="2800" strike="noStrike" u="none">
                <a:solidFill>
                  <a:srgbClr val="1f497d"/>
                </a:solidFill>
                <a:uFillTx/>
                <a:latin typeface="Arial"/>
              </a:rPr>
              <a:t> 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" name="Прямоугольник 8"/>
          <p:cNvSpPr/>
          <p:nvPr/>
        </p:nvSpPr>
        <p:spPr>
          <a:xfrm>
            <a:off x="711360" y="4684680"/>
            <a:ext cx="8940600" cy="9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buClr>
                <a:srgbClr val="1f497d"/>
              </a:buClr>
              <a:buFont typeface="Wingdings" charset="2"/>
              <a:buChar char="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1f497d"/>
                </a:solidFill>
                <a:uFillTx/>
                <a:latin typeface="Times New Roman"/>
              </a:rPr>
              <a:t>Рибонуклеин қышқылы типтерінің құрылысы мен қызметтерін ажыратады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" name="Прямоугольник 9"/>
          <p:cNvSpPr/>
          <p:nvPr/>
        </p:nvSpPr>
        <p:spPr>
          <a:xfrm>
            <a:off x="3737160" y="3946680"/>
            <a:ext cx="32191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1f497d"/>
                </a:solidFill>
                <a:uFillTx/>
                <a:latin typeface="Times New Roman"/>
              </a:rPr>
              <a:t>Бағалау критерийі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5" name="Прямоугольник 10"/>
          <p:cNvSpPr/>
          <p:nvPr/>
        </p:nvSpPr>
        <p:spPr>
          <a:xfrm>
            <a:off x="4219560" y="1222200"/>
            <a:ext cx="23385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1f497d"/>
                </a:solidFill>
                <a:uFillTx/>
                <a:latin typeface="Times New Roman"/>
              </a:rPr>
              <a:t>Оқу мақсаты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0"/>
            <a:ext cx="10693440" cy="7561440"/>
          </a:xfrm>
          <a:prstGeom prst="rect">
            <a:avLst/>
          </a:prstGeom>
          <a:ln w="0">
            <a:noFill/>
          </a:ln>
        </p:spPr>
      </p:pic>
      <p:sp>
        <p:nvSpPr>
          <p:cNvPr id="17" name="Google Shape;123;p4"/>
          <p:cNvSpPr/>
          <p:nvPr/>
        </p:nvSpPr>
        <p:spPr>
          <a:xfrm>
            <a:off x="8053560" y="6624720"/>
            <a:ext cx="2404800" cy="401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720" rIns="90720" tIns="45360" bIns="4536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781F41FF-F55C-44CD-A0B7-C9C2714ACF25}" type="slidenum">
              <a:rPr b="1" lang="ru-RU" sz="14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8" name="Text Box 18"/>
          <p:cNvSpPr/>
          <p:nvPr/>
        </p:nvSpPr>
        <p:spPr>
          <a:xfrm>
            <a:off x="2208240" y="422280"/>
            <a:ext cx="531000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ffffff"/>
                </a:solidFill>
                <a:uFillTx/>
                <a:latin typeface="Arial"/>
              </a:rPr>
              <a:t>РНҚ-рибонуклеин қышқылы</a:t>
            </a:r>
            <a:r>
              <a:rPr b="0" lang="ru-RU" sz="28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Oval 33"/>
          <p:cNvSpPr/>
          <p:nvPr/>
        </p:nvSpPr>
        <p:spPr>
          <a:xfrm>
            <a:off x="5454720" y="1447920"/>
            <a:ext cx="4844880" cy="1815840"/>
          </a:xfrm>
          <a:prstGeom prst="ellipse">
            <a:avLst/>
          </a:prstGeom>
          <a:solidFill>
            <a:srgbClr val="00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Arial"/>
              </a:rPr>
              <a:t>РНҚ-нің қызметі-нәруыз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2400" strike="noStrike" u="none">
                <a:solidFill>
                  <a:srgbClr val="000000"/>
                </a:solidFill>
                <a:uFillTx/>
                <a:latin typeface="Arial"/>
              </a:rPr>
              <a:t>биосинтезін жүзеге асыру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0" name="Oval 46"/>
          <p:cNvSpPr/>
          <p:nvPr/>
        </p:nvSpPr>
        <p:spPr>
          <a:xfrm>
            <a:off x="5454720" y="3498840"/>
            <a:ext cx="5003640" cy="1854360"/>
          </a:xfrm>
          <a:prstGeom prst="ellipse">
            <a:avLst/>
          </a:prstGeom>
          <a:solidFill>
            <a:srgbClr val="00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Arial"/>
              </a:rPr>
              <a:t>Нәруыз түріндегі тұқым қуалау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2400" strike="noStrike" u="none">
                <a:solidFill>
                  <a:srgbClr val="000000"/>
                </a:solidFill>
                <a:uFillTx/>
                <a:latin typeface="Arial"/>
              </a:rPr>
              <a:t>ақпаратын жүзеге асыру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21" name="Picture 47" descr="15555"/>
          <p:cNvPicPr/>
          <p:nvPr/>
        </p:nvPicPr>
        <p:blipFill>
          <a:blip r:embed="rId2"/>
          <a:srcRect l="0" t="1496" r="3986" b="8667"/>
          <a:stretch/>
        </p:blipFill>
        <p:spPr>
          <a:xfrm>
            <a:off x="247680" y="2185920"/>
            <a:ext cx="4930920" cy="3167280"/>
          </a:xfrm>
          <a:prstGeom prst="rect">
            <a:avLst/>
          </a:prstGeom>
          <a:ln w="0">
            <a:noFill/>
          </a:ln>
        </p:spPr>
      </p:pic>
      <p:cxnSp>
        <p:nvCxnSpPr>
          <p:cNvPr id="22" name="Google Shape;77;p1"/>
          <p:cNvCxnSpPr/>
          <p:nvPr/>
        </p:nvCxnSpPr>
        <p:spPr>
          <a:xfrm>
            <a:off x="1617840" y="7043400"/>
            <a:ext cx="8115840" cy="1080"/>
          </a:xfrm>
          <a:prstGeom prst="straightConnector1">
            <a:avLst/>
          </a:prstGeom>
          <a:ln w="38160">
            <a:solidFill>
              <a:srgbClr val="090f78"/>
            </a:solidFill>
            <a:miter/>
          </a:ln>
        </p:spPr>
      </p:cxnSp>
      <p:cxnSp>
        <p:nvCxnSpPr>
          <p:cNvPr id="23" name="Google Shape;78;p1"/>
          <p:cNvCxnSpPr/>
          <p:nvPr/>
        </p:nvCxnSpPr>
        <p:spPr>
          <a:xfrm>
            <a:off x="1682640" y="7345080"/>
            <a:ext cx="785088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12600" y="-61920"/>
            <a:ext cx="10669320" cy="7623360"/>
          </a:xfrm>
          <a:prstGeom prst="rect">
            <a:avLst/>
          </a:prstGeom>
          <a:ln w="0">
            <a:noFill/>
          </a:ln>
        </p:spPr>
      </p:pic>
      <p:sp>
        <p:nvSpPr>
          <p:cNvPr id="25" name="Google Shape;123;p4"/>
          <p:cNvSpPr/>
          <p:nvPr/>
        </p:nvSpPr>
        <p:spPr>
          <a:xfrm>
            <a:off x="8201160" y="6622920"/>
            <a:ext cx="2404800" cy="40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720" rIns="90720" tIns="45360" bIns="4536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49DDC8D2-8B05-4007-A86A-75609276A4DC}" type="slidenum">
              <a:rPr b="1" lang="ru-RU" sz="14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Text Box 11"/>
          <p:cNvSpPr/>
          <p:nvPr/>
        </p:nvSpPr>
        <p:spPr>
          <a:xfrm>
            <a:off x="3171240" y="366840"/>
            <a:ext cx="430164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ffffff"/>
                </a:solidFill>
                <a:uFillTx/>
                <a:latin typeface="Arial"/>
              </a:rPr>
              <a:t>Ақпараттық РНҚ - аРНҚ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" name="Rectangle 39"/>
          <p:cNvSpPr/>
          <p:nvPr/>
        </p:nvSpPr>
        <p:spPr>
          <a:xfrm>
            <a:off x="196920" y="3151080"/>
            <a:ext cx="3984480" cy="1982880"/>
          </a:xfrm>
          <a:prstGeom prst="rect">
            <a:avLst/>
          </a:prstGeom>
          <a:solidFill>
            <a:srgbClr val="00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700" strike="noStrike" u="none">
                <a:solidFill>
                  <a:srgbClr val="000000"/>
                </a:solidFill>
                <a:uFillTx/>
                <a:latin typeface="Arial"/>
              </a:rPr>
              <a:t>Құрылысы: </a:t>
            </a:r>
            <a:endParaRPr b="0" lang="ru-RU" sz="17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700" strike="noStrike" u="none">
                <a:solidFill>
                  <a:srgbClr val="000000"/>
                </a:solidFill>
                <a:uFillTx/>
                <a:latin typeface="Arial"/>
              </a:rPr>
              <a:t>5 ' ұшында рибонуклео-</a:t>
            </a:r>
            <a:endParaRPr b="0" lang="ru-RU" sz="17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700" strike="noStrike" u="none">
                <a:solidFill>
                  <a:srgbClr val="000000"/>
                </a:solidFill>
                <a:uFillTx/>
                <a:latin typeface="Arial"/>
              </a:rPr>
              <a:t>тидтер белгілі ретпен орналасады.</a:t>
            </a:r>
            <a:endParaRPr b="0" lang="ru-RU" sz="17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700" strike="noStrike" u="none">
                <a:solidFill>
                  <a:srgbClr val="000000"/>
                </a:solidFill>
                <a:uFillTx/>
                <a:latin typeface="Arial"/>
              </a:rPr>
              <a:t>Ол қалпақша (кэп)-екінші 3' </a:t>
            </a:r>
            <a:endParaRPr b="0" lang="ru-RU" sz="17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700" strike="noStrike" u="none">
                <a:solidFill>
                  <a:srgbClr val="000000"/>
                </a:solidFill>
                <a:uFillTx/>
                <a:latin typeface="Arial"/>
              </a:rPr>
              <a:t>ұшында аРНҚ-да полиаденил</a:t>
            </a:r>
            <a:endParaRPr b="0" lang="ru-RU" sz="17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7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1700" strike="noStrike" u="none">
                <a:solidFill>
                  <a:srgbClr val="000000"/>
                </a:solidFill>
                <a:uFillTx/>
                <a:latin typeface="Arial"/>
              </a:rPr>
              <a:t>ретімен орналасады. (поли-А).</a:t>
            </a:r>
            <a:r>
              <a:rPr b="0" lang="ru-RU" sz="20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" name="Rectangle 40"/>
          <p:cNvSpPr/>
          <p:nvPr/>
        </p:nvSpPr>
        <p:spPr>
          <a:xfrm>
            <a:off x="168120" y="5194440"/>
            <a:ext cx="4042080" cy="2171520"/>
          </a:xfrm>
          <a:prstGeom prst="rect">
            <a:avLst/>
          </a:prstGeom>
          <a:solidFill>
            <a:srgbClr val="00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600" strike="noStrike" u="none">
                <a:solidFill>
                  <a:srgbClr val="000000"/>
                </a:solidFill>
                <a:uFillTx/>
                <a:latin typeface="Arial"/>
              </a:rPr>
              <a:t>Қызметі: 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600" strike="noStrike" u="none">
                <a:solidFill>
                  <a:srgbClr val="000000"/>
                </a:solidFill>
                <a:uFillTx/>
                <a:latin typeface="Arial"/>
              </a:rPr>
              <a:t>молекуласы тиісті гені бар 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600" strike="noStrike" u="sng">
                <a:solidFill>
                  <a:srgbClr val="0000ff"/>
                </a:solidFill>
                <a:uFillTx/>
                <a:latin typeface="Arial"/>
                <a:hlinkClick r:id="rId2"/>
              </a:rPr>
              <a:t>ДНҚ</a:t>
            </a:r>
            <a:r>
              <a:rPr b="1" lang="kk-KZ" sz="1600" strike="noStrike" u="none">
                <a:solidFill>
                  <a:srgbClr val="000000"/>
                </a:solidFill>
                <a:uFillTx/>
                <a:latin typeface="Arial"/>
              </a:rPr>
              <a:t>-ның белгілі учаскесінде 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600" strike="noStrike" u="none">
                <a:solidFill>
                  <a:srgbClr val="000000"/>
                </a:solidFill>
                <a:uFillTx/>
                <a:latin typeface="Arial"/>
              </a:rPr>
              <a:t>синтезделеді жəне сол  </a:t>
            </a:r>
            <a:r>
              <a:rPr b="0" lang="kk-KZ" sz="1600" strike="noStrike" u="sng">
                <a:solidFill>
                  <a:srgbClr val="0000ff"/>
                </a:solidFill>
                <a:uFillTx/>
                <a:latin typeface="Arial"/>
                <a:hlinkClick r:id="rId3"/>
              </a:rPr>
              <a:t>геннің</a:t>
            </a:r>
            <a:r>
              <a:rPr b="1" lang="kk-KZ" sz="1600" strike="noStrike" u="none">
                <a:solidFill>
                  <a:srgbClr val="000000"/>
                </a:solidFill>
                <a:uFillTx/>
                <a:latin typeface="Arial"/>
              </a:rPr>
              <a:t>  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600" strike="noStrike" u="none">
                <a:solidFill>
                  <a:srgbClr val="000000"/>
                </a:solidFill>
                <a:uFillTx/>
                <a:latin typeface="Arial"/>
              </a:rPr>
              <a:t>көшірмесін дəл түсіріп алады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600" strike="noStrike" u="none">
                <a:solidFill>
                  <a:srgbClr val="000000"/>
                </a:solidFill>
                <a:uFillTx/>
                <a:latin typeface="Arial"/>
              </a:rPr>
              <a:t>мРНҚ </a:t>
            </a:r>
            <a:r>
              <a:rPr b="0" lang="kk-KZ" sz="1600" strike="noStrike" u="sng">
                <a:solidFill>
                  <a:srgbClr val="0000ff"/>
                </a:solidFill>
                <a:uFillTx/>
                <a:latin typeface="Arial"/>
                <a:hlinkClick r:id="rId4"/>
              </a:rPr>
              <a:t>ядродан</a:t>
            </a:r>
            <a:r>
              <a:rPr b="1" lang="kk-KZ" sz="1600" strike="noStrike" u="none">
                <a:solidFill>
                  <a:srgbClr val="000000"/>
                </a:solidFill>
                <a:uFillTx/>
                <a:latin typeface="Arial"/>
              </a:rPr>
              <a:t> </a:t>
            </a:r>
            <a:r>
              <a:rPr b="0" lang="kk-KZ" sz="1600" strike="noStrike" u="sng">
                <a:solidFill>
                  <a:srgbClr val="0000ff"/>
                </a:solidFill>
                <a:uFillTx/>
                <a:latin typeface="Arial"/>
                <a:hlinkClick r:id="rId5"/>
              </a:rPr>
              <a:t>цитоплазмаға</a:t>
            </a:r>
            <a:r>
              <a:rPr b="1" lang="kk-KZ" sz="16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600" strike="noStrike" u="none">
                <a:solidFill>
                  <a:srgbClr val="000000"/>
                </a:solidFill>
                <a:uFillTx/>
                <a:latin typeface="Arial"/>
              </a:rPr>
              <a:t>шығады да, </a:t>
            </a:r>
            <a:r>
              <a:rPr b="0" lang="kk-KZ" sz="1600" strike="noStrike" u="sng">
                <a:solidFill>
                  <a:srgbClr val="0000ff"/>
                </a:solidFill>
                <a:uFillTx/>
                <a:latin typeface="Arial"/>
                <a:hlinkClick r:id="rId6"/>
              </a:rPr>
              <a:t>рибосомалармен</a:t>
            </a:r>
            <a:r>
              <a:rPr b="1" lang="kk-KZ" sz="1600" strike="noStrike" u="none">
                <a:solidFill>
                  <a:srgbClr val="000000"/>
                </a:solidFill>
                <a:uFillTx/>
                <a:latin typeface="Arial"/>
              </a:rPr>
              <a:t> </a:t>
            </a:r>
            <a:br>
              <a:rPr sz="1600"/>
            </a:br>
            <a:r>
              <a:rPr b="1" lang="kk-KZ" sz="1600" strike="noStrike" u="none">
                <a:solidFill>
                  <a:srgbClr val="000000"/>
                </a:solidFill>
                <a:uFillTx/>
                <a:latin typeface="Arial"/>
              </a:rPr>
              <a:t>қосылады,  нәруыз синтезі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6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1600" strike="noStrike" u="none">
                <a:solidFill>
                  <a:srgbClr val="000000"/>
                </a:solidFill>
                <a:uFillTx/>
                <a:latin typeface="Arial"/>
              </a:rPr>
              <a:t>осылайша басталады.</a:t>
            </a:r>
            <a:r>
              <a:rPr b="0" lang="ru-RU" sz="16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" name="Rectangle 42"/>
          <p:cNvSpPr/>
          <p:nvPr/>
        </p:nvSpPr>
        <p:spPr>
          <a:xfrm>
            <a:off x="206280" y="1260360"/>
            <a:ext cx="3740400" cy="1716120"/>
          </a:xfrm>
          <a:prstGeom prst="rect">
            <a:avLst/>
          </a:prstGeom>
          <a:solidFill>
            <a:srgbClr val="00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Өмір сүру уақыты: 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Жануарлар 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жасушасындағы мРНҚ тіршілігі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бірнеше сағатқа, күнге 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созылуы мүмкін</a:t>
            </a:r>
            <a:r>
              <a:rPr b="0" lang="ru-RU" sz="20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0" name="Rectangle 43"/>
          <p:cNvSpPr/>
          <p:nvPr/>
        </p:nvSpPr>
        <p:spPr>
          <a:xfrm>
            <a:off x="4351320" y="1260360"/>
            <a:ext cx="3448080" cy="1716120"/>
          </a:xfrm>
          <a:prstGeom prst="rect">
            <a:avLst/>
          </a:prstGeom>
          <a:solidFill>
            <a:srgbClr val="00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Түзілуі: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ДНҚ-ға РНҚ полимераза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ферменті әсер еткеннен кейін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синтезделеді</a:t>
            </a:r>
            <a:r>
              <a:rPr b="0" lang="ru-RU" sz="18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31" name="Picture 46" descr="6666666"/>
          <p:cNvPicPr/>
          <p:nvPr/>
        </p:nvPicPr>
        <p:blipFill>
          <a:blip r:embed="rId7"/>
          <a:srcRect l="2150" t="1041" r="2150" b="0"/>
          <a:stretch/>
        </p:blipFill>
        <p:spPr>
          <a:xfrm>
            <a:off x="4425840" y="3151080"/>
            <a:ext cx="3060720" cy="3762360"/>
          </a:xfrm>
          <a:prstGeom prst="rect">
            <a:avLst/>
          </a:prstGeom>
          <a:ln w="0">
            <a:noFill/>
          </a:ln>
        </p:spPr>
      </p:pic>
      <p:pic>
        <p:nvPicPr>
          <p:cNvPr id="32" name="Picture 47" descr="159159"/>
          <p:cNvPicPr/>
          <p:nvPr/>
        </p:nvPicPr>
        <p:blipFill>
          <a:blip r:embed="rId8"/>
          <a:srcRect l="3686" t="1380" r="1340" b="1927"/>
          <a:stretch/>
        </p:blipFill>
        <p:spPr>
          <a:xfrm>
            <a:off x="7913520" y="2119320"/>
            <a:ext cx="2459160" cy="4452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0"/>
            <a:ext cx="10693440" cy="7561440"/>
          </a:xfrm>
          <a:prstGeom prst="rect">
            <a:avLst/>
          </a:prstGeom>
          <a:ln w="0">
            <a:noFill/>
          </a:ln>
        </p:spPr>
      </p:pic>
      <p:sp>
        <p:nvSpPr>
          <p:cNvPr id="34" name="Google Shape;123;p4"/>
          <p:cNvSpPr/>
          <p:nvPr/>
        </p:nvSpPr>
        <p:spPr>
          <a:xfrm>
            <a:off x="8174160" y="6691320"/>
            <a:ext cx="2404800" cy="40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720" rIns="90720" tIns="45360" bIns="4536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219BE898-B94D-48F0-97D3-8B9D33701485}" type="slidenum">
              <a:rPr b="1" lang="ru-RU" sz="14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5" name="Text Box 7"/>
          <p:cNvSpPr/>
          <p:nvPr/>
        </p:nvSpPr>
        <p:spPr>
          <a:xfrm>
            <a:off x="2941200" y="579600"/>
            <a:ext cx="430164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ffffff"/>
                </a:solidFill>
                <a:uFillTx/>
                <a:latin typeface="Arial"/>
              </a:rPr>
              <a:t>Ақпараттық РНҚ - аРНҚ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36" name="Picture 16" descr="777-111"/>
          <p:cNvPicPr/>
          <p:nvPr/>
        </p:nvPicPr>
        <p:blipFill>
          <a:blip r:embed="rId2"/>
          <a:srcRect l="1862" t="4579" r="0" b="4004"/>
          <a:stretch/>
        </p:blipFill>
        <p:spPr>
          <a:xfrm>
            <a:off x="5788080" y="1306440"/>
            <a:ext cx="3938400" cy="3322800"/>
          </a:xfrm>
          <a:prstGeom prst="rect">
            <a:avLst/>
          </a:prstGeom>
          <a:ln w="0">
            <a:noFill/>
          </a:ln>
        </p:spPr>
      </p:pic>
      <p:pic>
        <p:nvPicPr>
          <p:cNvPr id="37" name="Picture 21" descr="852852"/>
          <p:cNvPicPr/>
          <p:nvPr/>
        </p:nvPicPr>
        <p:blipFill>
          <a:blip r:embed="rId3"/>
          <a:srcRect l="5114" t="10405" r="2554" b="21587"/>
          <a:stretch/>
        </p:blipFill>
        <p:spPr>
          <a:xfrm>
            <a:off x="442800" y="1343160"/>
            <a:ext cx="4648320" cy="3286080"/>
          </a:xfrm>
          <a:prstGeom prst="rect">
            <a:avLst/>
          </a:prstGeom>
          <a:ln w="0">
            <a:noFill/>
          </a:ln>
        </p:spPr>
      </p:pic>
      <p:sp>
        <p:nvSpPr>
          <p:cNvPr id="38" name="Rectangle 24"/>
          <p:cNvSpPr/>
          <p:nvPr/>
        </p:nvSpPr>
        <p:spPr>
          <a:xfrm>
            <a:off x="635040" y="5176800"/>
            <a:ext cx="2978280" cy="1716120"/>
          </a:xfrm>
          <a:prstGeom prst="rect">
            <a:avLst/>
          </a:prstGeom>
          <a:solidFill>
            <a:srgbClr val="00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Орны:</a:t>
            </a:r>
            <a:r>
              <a:rPr b="1" lang="kk-KZ" sz="24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Ядро, цитоплазма, 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митохондрия, 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пластидтер,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рибосомалар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9" name="Rectangle 25"/>
          <p:cNvSpPr/>
          <p:nvPr/>
        </p:nvSpPr>
        <p:spPr>
          <a:xfrm>
            <a:off x="3819600" y="5172120"/>
            <a:ext cx="3054240" cy="1773360"/>
          </a:xfrm>
          <a:prstGeom prst="rect">
            <a:avLst/>
          </a:prstGeom>
          <a:solidFill>
            <a:srgbClr val="00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000000"/>
                </a:solidFill>
                <a:uFillTx/>
                <a:latin typeface="Arial"/>
              </a:rPr>
              <a:t>Жасушадағы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ru-RU" sz="2400" strike="noStrike" u="none">
                <a:solidFill>
                  <a:srgbClr val="000000"/>
                </a:solidFill>
                <a:uFillTx/>
                <a:latin typeface="Arial"/>
              </a:rPr>
              <a:t>мөлшері: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000000"/>
                </a:solidFill>
                <a:uFillTx/>
                <a:latin typeface="Arial"/>
              </a:rPr>
              <a:t>5% шамасындай</a:t>
            </a:r>
            <a:r>
              <a:rPr b="0" lang="ru-RU" sz="15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endParaRPr b="0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0"/>
            <a:ext cx="10693440" cy="7561440"/>
          </a:xfrm>
          <a:prstGeom prst="rect">
            <a:avLst/>
          </a:prstGeom>
          <a:ln w="0">
            <a:noFill/>
          </a:ln>
        </p:spPr>
      </p:pic>
      <p:sp>
        <p:nvSpPr>
          <p:cNvPr id="41" name="Google Shape;123;p4"/>
          <p:cNvSpPr/>
          <p:nvPr/>
        </p:nvSpPr>
        <p:spPr>
          <a:xfrm>
            <a:off x="8124840" y="6575400"/>
            <a:ext cx="2405160" cy="40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720" rIns="90720" tIns="45360" bIns="4536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8F1698B0-71F8-4C9E-9631-24AF26ECB457}" type="slidenum">
              <a:rPr b="1" lang="ru-RU" sz="14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2" name="Text Box 7"/>
          <p:cNvSpPr/>
          <p:nvPr/>
        </p:nvSpPr>
        <p:spPr>
          <a:xfrm>
            <a:off x="2841840" y="430200"/>
            <a:ext cx="500940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ffffff"/>
                </a:solidFill>
                <a:uFillTx/>
                <a:latin typeface="Arial"/>
              </a:rPr>
              <a:t>Тасымалдаушы РНҚ - тРНҚ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3" name="Rectangle 11"/>
          <p:cNvSpPr/>
          <p:nvPr/>
        </p:nvSpPr>
        <p:spPr>
          <a:xfrm>
            <a:off x="490680" y="1349280"/>
            <a:ext cx="5180040" cy="5627880"/>
          </a:xfrm>
          <a:prstGeom prst="rect">
            <a:avLst/>
          </a:prstGeom>
          <a:solidFill>
            <a:srgbClr val="00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600" strike="noStrike" u="none">
                <a:solidFill>
                  <a:srgbClr val="000000"/>
                </a:solidFill>
                <a:uFillTx/>
                <a:latin typeface="Arial"/>
              </a:rPr>
              <a:t>Құрылысы: </a:t>
            </a:r>
            <a:endParaRPr b="0" lang="ru-RU" sz="2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600" strike="noStrike" u="none">
                <a:solidFill>
                  <a:srgbClr val="000000"/>
                </a:solidFill>
                <a:uFillTx/>
                <a:latin typeface="Arial"/>
              </a:rPr>
              <a:t>Жоңышқа жапырағына </a:t>
            </a:r>
            <a:endParaRPr b="0" lang="ru-RU" sz="2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600" strike="noStrike" u="none">
                <a:solidFill>
                  <a:srgbClr val="000000"/>
                </a:solidFill>
                <a:uFillTx/>
                <a:latin typeface="Arial"/>
              </a:rPr>
              <a:t>ұқсайды.т-РНҚ-ның</a:t>
            </a:r>
            <a:endParaRPr b="0" lang="ru-RU" sz="2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6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2600" strike="noStrike" u="none">
                <a:solidFill>
                  <a:srgbClr val="000000"/>
                </a:solidFill>
                <a:uFillTx/>
                <a:latin typeface="Arial"/>
              </a:rPr>
              <a:t>рибосомалармен </a:t>
            </a:r>
            <a:endParaRPr b="0" lang="ru-RU" sz="2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600" strike="noStrike" u="none">
                <a:solidFill>
                  <a:srgbClr val="000000"/>
                </a:solidFill>
                <a:uFillTx/>
                <a:latin typeface="Arial"/>
              </a:rPr>
              <a:t>әрекеттесетін бөліктері,</a:t>
            </a:r>
            <a:endParaRPr b="0" lang="ru-RU" sz="2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6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2600" strike="noStrike" u="none">
                <a:solidFill>
                  <a:srgbClr val="000000"/>
                </a:solidFill>
                <a:uFillTx/>
                <a:latin typeface="Arial"/>
              </a:rPr>
              <a:t>аминқышқылдармен, </a:t>
            </a:r>
            <a:endParaRPr b="0" lang="ru-RU" sz="2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600" strike="noStrike" u="none">
                <a:solidFill>
                  <a:srgbClr val="000000"/>
                </a:solidFill>
                <a:uFillTx/>
                <a:latin typeface="Arial"/>
              </a:rPr>
              <a:t>ферменттермен, антикодон</a:t>
            </a:r>
            <a:endParaRPr b="0" lang="ru-RU" sz="2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6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2600" strike="noStrike" u="none">
                <a:solidFill>
                  <a:srgbClr val="000000"/>
                </a:solidFill>
                <a:uFillTx/>
                <a:latin typeface="Arial"/>
              </a:rPr>
              <a:t>деп аталатын үш </a:t>
            </a:r>
            <a:endParaRPr b="0" lang="ru-RU" sz="2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600" strike="noStrike" u="none">
                <a:solidFill>
                  <a:srgbClr val="000000"/>
                </a:solidFill>
                <a:uFillTx/>
                <a:latin typeface="Arial"/>
              </a:rPr>
              <a:t>нуклеотидтің ерекше</a:t>
            </a:r>
            <a:endParaRPr b="0" lang="ru-RU" sz="2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6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2600" strike="noStrike" u="none">
                <a:solidFill>
                  <a:srgbClr val="000000"/>
                </a:solidFill>
                <a:uFillTx/>
                <a:latin typeface="Arial"/>
              </a:rPr>
              <a:t>реттілігімен байланысатын </a:t>
            </a:r>
            <a:br>
              <a:rPr sz="2600"/>
            </a:br>
            <a:r>
              <a:rPr b="1" lang="kk-KZ" sz="2600" strike="noStrike" u="none">
                <a:solidFill>
                  <a:srgbClr val="000000"/>
                </a:solidFill>
                <a:uFillTx/>
                <a:latin typeface="Arial"/>
              </a:rPr>
              <a:t>орындары болады. Амин </a:t>
            </a:r>
            <a:br>
              <a:rPr sz="2600"/>
            </a:br>
            <a:r>
              <a:rPr b="1" lang="kk-KZ" sz="2600" strike="noStrike" u="none">
                <a:solidFill>
                  <a:srgbClr val="000000"/>
                </a:solidFill>
                <a:uFillTx/>
                <a:latin typeface="Arial"/>
              </a:rPr>
              <a:t>қышқылдары 3'-соңғы</a:t>
            </a:r>
            <a:br>
              <a:rPr sz="2600"/>
            </a:br>
            <a:r>
              <a:rPr b="1" lang="kk-KZ" sz="2600" strike="noStrike" u="none">
                <a:solidFill>
                  <a:srgbClr val="000000"/>
                </a:solidFill>
                <a:uFillTx/>
                <a:latin typeface="Arial"/>
              </a:rPr>
              <a:t> акцепторлы тармаққа</a:t>
            </a:r>
            <a:endParaRPr b="0" lang="ru-RU" sz="2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6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2600" strike="noStrike" u="none">
                <a:solidFill>
                  <a:srgbClr val="000000"/>
                </a:solidFill>
                <a:uFillTx/>
                <a:latin typeface="Arial"/>
              </a:rPr>
              <a:t>қосылады. </a:t>
            </a:r>
            <a:endParaRPr b="0" lang="ru-RU" sz="2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44" name="Picture 23" descr="99998888"/>
          <p:cNvPicPr/>
          <p:nvPr/>
        </p:nvPicPr>
        <p:blipFill>
          <a:blip r:embed="rId2"/>
          <a:srcRect l="0" t="0" r="1913" b="0"/>
          <a:stretch/>
        </p:blipFill>
        <p:spPr>
          <a:xfrm>
            <a:off x="5835600" y="1523880"/>
            <a:ext cx="4578480" cy="4776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30240" y="0"/>
            <a:ext cx="10693440" cy="7559640"/>
          </a:xfrm>
          <a:prstGeom prst="rect">
            <a:avLst/>
          </a:prstGeom>
          <a:ln w="0">
            <a:noFill/>
          </a:ln>
        </p:spPr>
      </p:pic>
      <p:sp>
        <p:nvSpPr>
          <p:cNvPr id="46" name="Google Shape;123;p4"/>
          <p:cNvSpPr/>
          <p:nvPr/>
        </p:nvSpPr>
        <p:spPr>
          <a:xfrm>
            <a:off x="8156520" y="6643800"/>
            <a:ext cx="2405160" cy="401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720" rIns="90720" tIns="45360" bIns="4536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AD3D616E-C5FE-4F2F-BAF3-008A8F431D46}" type="slidenum">
              <a:rPr b="1" lang="ru-RU" sz="14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7" name="Text Box 7"/>
          <p:cNvSpPr/>
          <p:nvPr/>
        </p:nvSpPr>
        <p:spPr>
          <a:xfrm>
            <a:off x="2138760" y="579600"/>
            <a:ext cx="500940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ffffff"/>
                </a:solidFill>
                <a:uFillTx/>
                <a:latin typeface="Arial"/>
              </a:rPr>
              <a:t>Тасымалдаушы РНҚ - тРНҚ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8" name="Oval 8"/>
          <p:cNvSpPr/>
          <p:nvPr/>
        </p:nvSpPr>
        <p:spPr>
          <a:xfrm>
            <a:off x="4325760" y="3008160"/>
            <a:ext cx="2965680" cy="1543320"/>
          </a:xfrm>
          <a:prstGeom prst="ellipse">
            <a:avLst/>
          </a:prstGeom>
          <a:solidFill>
            <a:srgbClr val="ff00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ffffff"/>
                </a:solidFill>
                <a:uFillTx/>
                <a:latin typeface="Times New Roman"/>
              </a:rPr>
              <a:t>тРНҚ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9" name="Rectangle 14"/>
          <p:cNvSpPr/>
          <p:nvPr/>
        </p:nvSpPr>
        <p:spPr>
          <a:xfrm>
            <a:off x="271440" y="3373560"/>
            <a:ext cx="3571920" cy="1177920"/>
          </a:xfrm>
          <a:prstGeom prst="rect">
            <a:avLst/>
          </a:prstGeom>
          <a:solidFill>
            <a:srgbClr val="00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Түзілуі: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Ядрода синтезделеді, ДНҚ-ға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өтіп, әрі қарай цитоплазмаға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тасымалданады</a:t>
            </a: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0" name="Rectangle 17"/>
          <p:cNvSpPr/>
          <p:nvPr/>
        </p:nvSpPr>
        <p:spPr>
          <a:xfrm>
            <a:off x="888840" y="1311120"/>
            <a:ext cx="2495880" cy="1032120"/>
          </a:xfrm>
          <a:prstGeom prst="rect">
            <a:avLst/>
          </a:prstGeom>
          <a:solidFill>
            <a:srgbClr val="00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Arial"/>
              </a:rPr>
              <a:t>Орны: 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Arial"/>
              </a:rPr>
              <a:t>Ядрода 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Arial"/>
              </a:rPr>
              <a:t>синтезделеді</a:t>
            </a:r>
            <a:r>
              <a:rPr b="1" lang="ru-RU" sz="15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endParaRPr b="0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1" name="Rectangle 18"/>
          <p:cNvSpPr/>
          <p:nvPr/>
        </p:nvSpPr>
        <p:spPr>
          <a:xfrm>
            <a:off x="3551400" y="1279440"/>
            <a:ext cx="3740040" cy="1095480"/>
          </a:xfrm>
          <a:prstGeom prst="rect">
            <a:avLst/>
          </a:prstGeom>
          <a:solidFill>
            <a:srgbClr val="00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000000"/>
                </a:solidFill>
                <a:uFillTx/>
                <a:latin typeface="Arial"/>
              </a:rPr>
              <a:t>Жасушадағы мөлшері: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000000"/>
                </a:solidFill>
                <a:uFillTx/>
                <a:latin typeface="Arial"/>
              </a:rPr>
              <a:t>10% шамасындай</a:t>
            </a:r>
            <a:r>
              <a:rPr b="0" lang="ru-RU" sz="15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endParaRPr b="0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2" name="Rectangle 19"/>
          <p:cNvSpPr/>
          <p:nvPr/>
        </p:nvSpPr>
        <p:spPr>
          <a:xfrm>
            <a:off x="271440" y="5778360"/>
            <a:ext cx="3720960" cy="1067040"/>
          </a:xfrm>
          <a:prstGeom prst="rect">
            <a:avLst/>
          </a:prstGeom>
          <a:solidFill>
            <a:srgbClr val="00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Arial"/>
              </a:rPr>
              <a:t>Ерекшелігі: 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Көлемі бойынша 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ең кішкентай РН</a:t>
            </a:r>
            <a:r>
              <a:rPr b="0" lang="ru-RU" sz="15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endParaRPr b="0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3" name="Rectangle 21"/>
          <p:cNvSpPr/>
          <p:nvPr/>
        </p:nvSpPr>
        <p:spPr>
          <a:xfrm>
            <a:off x="4321080" y="5091120"/>
            <a:ext cx="4089600" cy="1957320"/>
          </a:xfrm>
          <a:prstGeom prst="rect">
            <a:avLst/>
          </a:prstGeom>
          <a:solidFill>
            <a:srgbClr val="00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Қызметі: 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Активтелген амин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қышқылдарын ақуыз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синтезделетін орынға жеткізу 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болып табылады, əрбір амин 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қышқылын өзінің арнаулы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тРНҚ-сы тасымалдайды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54" name="Picture 22" descr="159159"/>
          <p:cNvPicPr/>
          <p:nvPr/>
        </p:nvPicPr>
        <p:blipFill>
          <a:blip r:embed="rId2"/>
          <a:srcRect l="3686" t="1380" r="1340" b="1927"/>
          <a:stretch/>
        </p:blipFill>
        <p:spPr>
          <a:xfrm>
            <a:off x="7472520" y="1592280"/>
            <a:ext cx="3003480" cy="3189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0"/>
            <a:ext cx="10693440" cy="7561440"/>
          </a:xfrm>
          <a:prstGeom prst="rect">
            <a:avLst/>
          </a:prstGeom>
          <a:ln w="0">
            <a:noFill/>
          </a:ln>
        </p:spPr>
      </p:pic>
      <p:sp>
        <p:nvSpPr>
          <p:cNvPr id="56" name="Google Shape;123;p4"/>
          <p:cNvSpPr/>
          <p:nvPr/>
        </p:nvSpPr>
        <p:spPr>
          <a:xfrm>
            <a:off x="8210520" y="6626160"/>
            <a:ext cx="2405160" cy="40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720" rIns="90720" tIns="45360" bIns="4536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062AD2CC-6582-49FA-895C-3E2FF9E5C6A1}" type="slidenum">
              <a:rPr b="1" lang="ru-RU" sz="14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7" name="Text Box 7"/>
          <p:cNvSpPr/>
          <p:nvPr/>
        </p:nvSpPr>
        <p:spPr>
          <a:xfrm>
            <a:off x="3380040" y="579600"/>
            <a:ext cx="48031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ffffff"/>
                </a:solidFill>
                <a:uFillTx/>
                <a:latin typeface="Arial"/>
              </a:rPr>
              <a:t>Рибосомалық  РНҚ - рРНҚ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8" name="Oval 8"/>
          <p:cNvSpPr/>
          <p:nvPr/>
        </p:nvSpPr>
        <p:spPr>
          <a:xfrm>
            <a:off x="3868560" y="2890800"/>
            <a:ext cx="1987560" cy="1542960"/>
          </a:xfrm>
          <a:prstGeom prst="ellipse">
            <a:avLst/>
          </a:prstGeom>
          <a:solidFill>
            <a:srgbClr val="ff00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ffffff"/>
                </a:solidFill>
                <a:uFillTx/>
                <a:latin typeface="Times New Roman"/>
              </a:rPr>
              <a:t>рРНҚ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9" name="Rectangle 9"/>
          <p:cNvSpPr/>
          <p:nvPr/>
        </p:nvSpPr>
        <p:spPr>
          <a:xfrm>
            <a:off x="133200" y="2825640"/>
            <a:ext cx="2940120" cy="1497240"/>
          </a:xfrm>
          <a:prstGeom prst="rect">
            <a:avLst/>
          </a:prstGeom>
          <a:solidFill>
            <a:srgbClr val="00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Құрылысы: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Эукариот рибосомасы 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2 суббірлікті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қамтиды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0" name="Rectangle 10"/>
          <p:cNvSpPr/>
          <p:nvPr/>
        </p:nvSpPr>
        <p:spPr>
          <a:xfrm>
            <a:off x="120600" y="4549680"/>
            <a:ext cx="3917880" cy="1216080"/>
          </a:xfrm>
          <a:prstGeom prst="rect">
            <a:avLst/>
          </a:prstGeom>
          <a:solidFill>
            <a:srgbClr val="00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Түзілуі: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Ядрошықта синтезделеді 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1" name="Rectangle 11"/>
          <p:cNvSpPr/>
          <p:nvPr/>
        </p:nvSpPr>
        <p:spPr>
          <a:xfrm>
            <a:off x="831960" y="1311120"/>
            <a:ext cx="1892160" cy="841680"/>
          </a:xfrm>
          <a:prstGeom prst="rect">
            <a:avLst/>
          </a:prstGeom>
          <a:solidFill>
            <a:srgbClr val="00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Arial"/>
              </a:rPr>
              <a:t>Орны: 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Arial"/>
              </a:rPr>
              <a:t>Рибосома</a:t>
            </a:r>
            <a:r>
              <a:rPr b="1" lang="ru-RU" sz="15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endParaRPr b="0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2" name="Rectangle 12"/>
          <p:cNvSpPr/>
          <p:nvPr/>
        </p:nvSpPr>
        <p:spPr>
          <a:xfrm>
            <a:off x="3073320" y="1305000"/>
            <a:ext cx="3740400" cy="1228680"/>
          </a:xfrm>
          <a:prstGeom prst="rect">
            <a:avLst/>
          </a:prstGeom>
          <a:solidFill>
            <a:srgbClr val="00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000000"/>
                </a:solidFill>
                <a:uFillTx/>
                <a:latin typeface="Arial"/>
              </a:rPr>
              <a:t>Жасушадағы мөлшері: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000" strike="noStrike" u="none">
                <a:solidFill>
                  <a:srgbClr val="000000"/>
                </a:solidFill>
                <a:uFillTx/>
                <a:latin typeface="Arial"/>
              </a:rPr>
              <a:t>8</a:t>
            </a:r>
            <a:r>
              <a:rPr b="0" lang="kk-KZ" sz="2000" strike="noStrike" u="none">
                <a:solidFill>
                  <a:srgbClr val="000000"/>
                </a:solidFill>
                <a:uFillTx/>
                <a:latin typeface="Arial"/>
              </a:rPr>
              <a:t>5-90</a:t>
            </a:r>
            <a:r>
              <a:rPr b="0" lang="ru-RU" sz="2000" strike="noStrike" u="none">
                <a:solidFill>
                  <a:srgbClr val="000000"/>
                </a:solidFill>
                <a:uFillTx/>
                <a:latin typeface="Arial"/>
              </a:rPr>
              <a:t>% және рибосома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0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0" lang="ru-RU" sz="2000" strike="noStrike" u="none">
                <a:solidFill>
                  <a:srgbClr val="000000"/>
                </a:solidFill>
                <a:uFillTx/>
                <a:latin typeface="Arial"/>
              </a:rPr>
              <a:t>массасының 60%</a:t>
            </a:r>
            <a:r>
              <a:rPr b="0" lang="kk-KZ" sz="2000" strike="noStrike" u="none">
                <a:solidFill>
                  <a:srgbClr val="000000"/>
                </a:solidFill>
                <a:uFillTx/>
                <a:latin typeface="Arial"/>
              </a:rPr>
              <a:t>-ын </a:t>
            </a:r>
            <a:r>
              <a:rPr b="0" lang="ru-RU" sz="2000" strike="noStrike" u="none">
                <a:solidFill>
                  <a:srgbClr val="000000"/>
                </a:solidFill>
                <a:uFillTx/>
                <a:latin typeface="Arial"/>
              </a:rPr>
              <a:t>құрайды</a:t>
            </a:r>
            <a:r>
              <a:rPr b="0" lang="ru-RU" sz="15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endParaRPr b="0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63" name="Picture 16" descr="951951"/>
          <p:cNvPicPr/>
          <p:nvPr/>
        </p:nvPicPr>
        <p:blipFill>
          <a:blip r:embed="rId2"/>
          <a:stretch/>
        </p:blipFill>
        <p:spPr>
          <a:xfrm>
            <a:off x="6058080" y="2800440"/>
            <a:ext cx="4305240" cy="3257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0"/>
            <a:ext cx="10693440" cy="7561440"/>
          </a:xfrm>
          <a:prstGeom prst="rect">
            <a:avLst/>
          </a:prstGeom>
          <a:ln w="0">
            <a:noFill/>
          </a:ln>
        </p:spPr>
      </p:pic>
      <p:sp>
        <p:nvSpPr>
          <p:cNvPr id="65" name="Google Shape;123;p4"/>
          <p:cNvSpPr/>
          <p:nvPr/>
        </p:nvSpPr>
        <p:spPr>
          <a:xfrm>
            <a:off x="8140680" y="6669000"/>
            <a:ext cx="2405160" cy="40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720" rIns="90720" tIns="45360" bIns="4536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2D0882AF-21E8-4D26-8C61-70CB751077AE}" type="slidenum">
              <a:rPr b="1" lang="ru-RU" sz="14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6" name="Text Box 7"/>
          <p:cNvSpPr/>
          <p:nvPr/>
        </p:nvSpPr>
        <p:spPr>
          <a:xfrm>
            <a:off x="2843640" y="430200"/>
            <a:ext cx="48031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ffffff"/>
                </a:solidFill>
                <a:uFillTx/>
                <a:latin typeface="Arial"/>
              </a:rPr>
              <a:t>Рибосомалық  РНҚ - рРНҚ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7" name="Rectangle 10"/>
          <p:cNvSpPr/>
          <p:nvPr/>
        </p:nvSpPr>
        <p:spPr>
          <a:xfrm>
            <a:off x="361800" y="1305000"/>
            <a:ext cx="2533680" cy="1197000"/>
          </a:xfrm>
          <a:prstGeom prst="rect">
            <a:avLst/>
          </a:prstGeom>
          <a:solidFill>
            <a:srgbClr val="00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Түзілуі: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Ядрошықта 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синтезделеді</a:t>
            </a:r>
            <a:r>
              <a:rPr b="0" lang="ru-RU" sz="15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endParaRPr b="0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8" name="Rectangle 18"/>
          <p:cNvSpPr/>
          <p:nvPr/>
        </p:nvSpPr>
        <p:spPr>
          <a:xfrm>
            <a:off x="6159600" y="1257480"/>
            <a:ext cx="4349520" cy="1495080"/>
          </a:xfrm>
          <a:prstGeom prst="rect">
            <a:avLst/>
          </a:prstGeom>
          <a:solidFill>
            <a:srgbClr val="00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500" strike="noStrike" u="none">
                <a:solidFill>
                  <a:srgbClr val="000000"/>
                </a:solidFill>
                <a:uFillTx/>
                <a:latin typeface="Arial"/>
              </a:rPr>
              <a:t>Құрылысы:</a:t>
            </a:r>
            <a:endParaRPr b="0" lang="ru-RU" sz="15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500" strike="noStrike" u="none">
                <a:solidFill>
                  <a:srgbClr val="000000"/>
                </a:solidFill>
                <a:uFillTx/>
                <a:latin typeface="Arial"/>
              </a:rPr>
              <a:t>Эукариот рибосомасы 2 суббірлікті</a:t>
            </a:r>
            <a:endParaRPr b="0" lang="ru-RU" sz="15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5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1500" strike="noStrike" u="none">
                <a:solidFill>
                  <a:srgbClr val="000000"/>
                </a:solidFill>
                <a:uFillTx/>
                <a:latin typeface="Arial"/>
              </a:rPr>
              <a:t>қамтиды.Үлкені үш-түрлі өлшемді РНҚ мен</a:t>
            </a:r>
            <a:endParaRPr b="0" lang="ru-RU" sz="15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5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1500" strike="noStrike" u="none">
                <a:solidFill>
                  <a:srgbClr val="000000"/>
                </a:solidFill>
                <a:uFillTx/>
                <a:latin typeface="Arial"/>
              </a:rPr>
              <a:t>40-ға жуық нәруыздан тұрады.</a:t>
            </a:r>
            <a:br>
              <a:rPr sz="1500"/>
            </a:br>
            <a:r>
              <a:rPr b="1" lang="kk-KZ" sz="1500" strike="noStrike" u="none">
                <a:solidFill>
                  <a:srgbClr val="000000"/>
                </a:solidFill>
                <a:uFillTx/>
                <a:latin typeface="Arial"/>
              </a:rPr>
              <a:t>Кішісі р-РНҚ-ның бір молекуласынан,</a:t>
            </a:r>
            <a:endParaRPr b="0" lang="ru-RU" sz="15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5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1500" strike="noStrike" u="none">
                <a:solidFill>
                  <a:srgbClr val="000000"/>
                </a:solidFill>
                <a:uFillTx/>
                <a:latin typeface="Arial"/>
              </a:rPr>
              <a:t>33 жуық нәруыздан тұрады</a:t>
            </a:r>
            <a:r>
              <a:rPr b="0" lang="ru-RU" sz="15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endParaRPr b="0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69" name="Picture 20" descr="555555555555"/>
          <p:cNvPicPr/>
          <p:nvPr/>
        </p:nvPicPr>
        <p:blipFill>
          <a:blip r:embed="rId2"/>
          <a:stretch/>
        </p:blipFill>
        <p:spPr>
          <a:xfrm>
            <a:off x="5245200" y="3168720"/>
            <a:ext cx="4725720" cy="3549600"/>
          </a:xfrm>
          <a:prstGeom prst="rect">
            <a:avLst/>
          </a:prstGeom>
          <a:ln w="0">
            <a:noFill/>
          </a:ln>
        </p:spPr>
      </p:pic>
      <p:pic>
        <p:nvPicPr>
          <p:cNvPr id="70" name="Picture 23" descr="888888888"/>
          <p:cNvPicPr/>
          <p:nvPr/>
        </p:nvPicPr>
        <p:blipFill>
          <a:blip r:embed="rId3"/>
          <a:srcRect l="43581" t="0" r="0" b="0"/>
          <a:stretch/>
        </p:blipFill>
        <p:spPr>
          <a:xfrm>
            <a:off x="920880" y="2914560"/>
            <a:ext cx="3835440" cy="4394160"/>
          </a:xfrm>
          <a:prstGeom prst="rect">
            <a:avLst/>
          </a:prstGeom>
          <a:ln w="0">
            <a:noFill/>
          </a:ln>
        </p:spPr>
      </p:pic>
      <p:sp>
        <p:nvSpPr>
          <p:cNvPr id="71" name="Rectangle 24"/>
          <p:cNvSpPr/>
          <p:nvPr/>
        </p:nvSpPr>
        <p:spPr>
          <a:xfrm>
            <a:off x="3008160" y="1266840"/>
            <a:ext cx="3011760" cy="1273320"/>
          </a:xfrm>
          <a:prstGeom prst="rect">
            <a:avLst/>
          </a:prstGeom>
          <a:solidFill>
            <a:srgbClr val="00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Қызметі:</a:t>
            </a: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Жасуша </a:t>
            </a:r>
            <a:r>
              <a:rPr b="1" lang="ru-RU" sz="2000" strike="noStrike" u="none">
                <a:solidFill>
                  <a:srgbClr val="000000"/>
                </a:solidFill>
                <a:uFillTx/>
                <a:latin typeface="Arial"/>
              </a:rPr>
              <a:t>ішіндегі 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нәру</a:t>
            </a:r>
            <a:r>
              <a:rPr b="1" lang="ru-RU" sz="2000" strike="noStrike" u="none">
                <a:solidFill>
                  <a:srgbClr val="000000"/>
                </a:solidFill>
                <a:uFillTx/>
                <a:latin typeface="Arial"/>
              </a:rPr>
              <a:t>ыз синтезі</a:t>
            </a:r>
            <a:r>
              <a:rPr b="0" lang="ru-RU" sz="20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5129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Администратор</dc:creator>
  <dc:description/>
  <dc:language>ru-RU</dc:language>
  <cp:lastModifiedBy>Huawei</cp:lastModifiedBy>
  <cp:lastPrinted>2020-01-23T08:03:28Z</cp:lastPrinted>
  <dcterms:modified xsi:type="dcterms:W3CDTF">2024-11-02T21:59:43Z</dcterms:modified>
  <cp:revision>343</cp:revision>
  <dc:subject/>
  <dc:title>Презентация PowerPoint</dc:title>
</cp:coreProperties>
</file>