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2.jpeg" ContentType="image/jpeg"/>
  <Override PartName="/ppt/media/image5.png" ContentType="image/png"/>
  <Override PartName="/ppt/media/image6.jpeg" ContentType="image/jpeg"/>
  <Override PartName="/ppt/media/image7.jpeg" ContentType="image/jpeg"/>
  <Override PartName="/ppt/media/image3.jpeg" ContentType="image/jpeg"/>
  <Override PartName="/ppt/media/image8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0691813" cy="7559675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E658FC1-0B0B-4022-97E9-9D28FE54C73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4960" y="303120"/>
            <a:ext cx="9623520" cy="126072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4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4960" y="1763640"/>
            <a:ext cx="9623520" cy="49910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t">
            <a:normAutofit/>
          </a:bodyPr>
          <a:p>
            <a:pPr marL="372960" indent="-37296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808200" indent="-31140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244520" indent="-247680"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741320" indent="-247320"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239920" indent="-247680">
              <a:spcBef>
                <a:spcPts val="876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5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35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34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652920" y="7008840"/>
            <a:ext cx="338760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49680" bIns="496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3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5B5D0E1-25C2-4C61-A20D-405206E4229F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jpeg"/><Relationship Id="rId3" Type="http://schemas.openxmlformats.org/officeDocument/2006/relationships/image" Target="../media/image3.jpe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5.png"/><Relationship Id="rId3" Type="http://schemas.openxmlformats.org/officeDocument/2006/relationships/image" Target="../media/image6.jpe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jpeg"/><Relationship Id="rId3" Type="http://schemas.openxmlformats.org/officeDocument/2006/relationships/image" Target="../media/image8.jpe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803160" y="3240000"/>
            <a:ext cx="9018720" cy="179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6520" rIns="56520" tIns="28440" bIns="2844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Тақырыбы: Дезоксирибонуклеин қышқылы және рибонуклеин қышқылы молекулаларының құрылысын салыстыру</a:t>
            </a:r>
            <a:r>
              <a:rPr b="0" lang="ru-RU" sz="2800" strike="noStrike" u="none">
                <a:solidFill>
                  <a:srgbClr val="1f497d"/>
                </a:solidFill>
                <a:uFillTx/>
                <a:latin typeface="Times New Roman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10</a:t>
            </a:r>
            <a:r>
              <a:rPr b="1" lang="kk-KZ" sz="3600" strike="noStrike" u="none">
                <a:solidFill>
                  <a:srgbClr val="1f497d"/>
                </a:solidFill>
                <a:uFillTx/>
                <a:latin typeface="Times New Roman"/>
                <a:ea typeface="Times New Roman"/>
              </a:rPr>
              <a:t>сынып</a:t>
            </a: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428840" y="6406920"/>
            <a:ext cx="811584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494000" y="6706800"/>
            <a:ext cx="785088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9720" rIns="99720" tIns="49680" bIns="496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83D67D5-18A2-4E4E-96CE-DF445002461D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7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1239560" cy="7924680"/>
          </a:xfrm>
          <a:prstGeom prst="rect">
            <a:avLst/>
          </a:prstGeom>
          <a:ln w="0">
            <a:noFill/>
          </a:ln>
        </p:spPr>
      </p:pic>
      <p:sp>
        <p:nvSpPr>
          <p:cNvPr id="76" name="Прямоугольник 9"/>
          <p:cNvSpPr/>
          <p:nvPr/>
        </p:nvSpPr>
        <p:spPr>
          <a:xfrm>
            <a:off x="10693440" y="7023240"/>
            <a:ext cx="431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002060"/>
                </a:solidFill>
                <a:uFillTx/>
                <a:latin typeface="Arial"/>
              </a:rPr>
              <a:t>14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7" name="Прямоугольник 11"/>
          <p:cNvSpPr/>
          <p:nvPr/>
        </p:nvSpPr>
        <p:spPr>
          <a:xfrm>
            <a:off x="1714680" y="422280"/>
            <a:ext cx="7872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Сабақты қорытындылау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Rectangle 1"/>
          <p:cNvSpPr/>
          <p:nvPr/>
        </p:nvSpPr>
        <p:spPr>
          <a:xfrm>
            <a:off x="374760" y="1238760"/>
            <a:ext cx="10737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85840" indent="-28584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+ - таңбаларын қолданып өз өзіңізді бағалаңыз. Бүгінгі сабақта: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9" name="Google Shape;124;p4"/>
          <p:cNvCxnSpPr/>
          <p:nvPr/>
        </p:nvCxnSpPr>
        <p:spPr>
          <a:xfrm flipV="1">
            <a:off x="388800" y="7358760"/>
            <a:ext cx="9467280" cy="1692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80" name="Google Shape;125;p4"/>
          <p:cNvCxnSpPr/>
          <p:nvPr/>
        </p:nvCxnSpPr>
        <p:spPr>
          <a:xfrm flipV="1">
            <a:off x="344520" y="773208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81" name="Rectangle 410"/>
          <p:cNvSpPr/>
          <p:nvPr/>
        </p:nvSpPr>
        <p:spPr>
          <a:xfrm>
            <a:off x="0" y="2100240"/>
            <a:ext cx="1069344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82" name=""/>
          <p:cNvGraphicFramePr/>
          <p:nvPr/>
        </p:nvGraphicFramePr>
        <p:xfrm>
          <a:off x="878040" y="1800360"/>
          <a:ext cx="9090000" cy="3389040"/>
        </p:xfrm>
        <a:graphic>
          <a:graphicData uri="http://schemas.openxmlformats.org/drawingml/2006/table">
            <a:tbl>
              <a:tblPr/>
              <a:tblGrid>
                <a:gridCol w="6086160"/>
                <a:gridCol w="3003840"/>
              </a:tblGrid>
              <a:tr h="67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         </a:t>
                      </a:r>
                      <a:r>
                        <a:rPr b="1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+    -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................ажырата аламын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...................... анықтадым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...................... түсіндім</a:t>
                      </a:r>
                      <a:r>
                        <a:rPr b="0" lang="ru-RU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 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4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Мен ................... салыстыра аламын</a:t>
                      </a:r>
                      <a:endParaRPr b="0" lang="ru-RU" sz="24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774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9" name="Google Shape;123;p4"/>
          <p:cNvSpPr/>
          <p:nvPr/>
        </p:nvSpPr>
        <p:spPr>
          <a:xfrm>
            <a:off x="8182080" y="6662880"/>
            <a:ext cx="240480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B6EF187-A5F9-4071-A5BD-81AC3488E177}" type="slidenum">
              <a:rPr b="1" lang="ru-RU" sz="1400" strike="noStrike" u="none">
                <a:solidFill>
                  <a:srgbClr val="002060"/>
                </a:solidFill>
                <a:uFillTx/>
                <a:latin typeface="Times New Roman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0" name="Google Shape;124;p4"/>
          <p:cNvCxnSpPr/>
          <p:nvPr/>
        </p:nvCxnSpPr>
        <p:spPr>
          <a:xfrm>
            <a:off x="351000" y="7178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1" name="Google Shape;125;p4"/>
          <p:cNvCxnSpPr/>
          <p:nvPr/>
        </p:nvCxnSpPr>
        <p:spPr>
          <a:xfrm flipV="1">
            <a:off x="534960" y="732096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2" name="Прямоугольник 9"/>
          <p:cNvSpPr/>
          <p:nvPr/>
        </p:nvSpPr>
        <p:spPr>
          <a:xfrm>
            <a:off x="627120" y="1876320"/>
            <a:ext cx="899964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Arial"/>
              </a:rPr>
              <a:t>10.4.1.10 - Рибонуклеин қышқылы және дезоксирибонуклеин қышқылы молекулаларының  құрылысын салыстыру</a:t>
            </a:r>
            <a:r>
              <a:rPr b="0" lang="ru-RU" sz="2800" strike="noStrike" u="none">
                <a:solidFill>
                  <a:srgbClr val="1f497d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Прямоугольник 8"/>
          <p:cNvSpPr/>
          <p:nvPr/>
        </p:nvSpPr>
        <p:spPr>
          <a:xfrm>
            <a:off x="711360" y="4684680"/>
            <a:ext cx="894060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buClr>
                <a:srgbClr val="1f497d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Arial"/>
              </a:rPr>
              <a:t>Рибонуклеин қышқылы және дезоксирибо-нуклеин қышқылы молекулаларының  құрылысын салыстырады</a:t>
            </a:r>
            <a:r>
              <a:rPr b="0" lang="ru-RU" sz="2800" strike="noStrike" u="none">
                <a:solidFill>
                  <a:srgbClr val="1f497d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" name="Прямоугольник 9"/>
          <p:cNvSpPr/>
          <p:nvPr/>
        </p:nvSpPr>
        <p:spPr>
          <a:xfrm>
            <a:off x="3788640" y="3978360"/>
            <a:ext cx="3219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Бағалау критерийі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Прямоугольник 10"/>
          <p:cNvSpPr/>
          <p:nvPr/>
        </p:nvSpPr>
        <p:spPr>
          <a:xfrm>
            <a:off x="4219560" y="1222200"/>
            <a:ext cx="2338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1f497d"/>
                </a:solidFill>
                <a:uFillTx/>
                <a:latin typeface="Times New Roman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17" name="Google Shape;123;p4"/>
          <p:cNvSpPr/>
          <p:nvPr/>
        </p:nvSpPr>
        <p:spPr>
          <a:xfrm>
            <a:off x="8217000" y="668808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D2582CD-00CC-4B86-84CA-5C64B07C9E42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Text Box 18"/>
          <p:cNvSpPr/>
          <p:nvPr/>
        </p:nvSpPr>
        <p:spPr>
          <a:xfrm>
            <a:off x="-1123920" y="318960"/>
            <a:ext cx="129398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</a:rPr>
              <a:t>Нуклеин қышқылдарының құрылымдық және функциональдық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</a:rPr>
              <a:t> </a:t>
            </a: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</a:rPr>
              <a:t>сипаттамалары 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" name="Oval 46"/>
          <p:cNvSpPr/>
          <p:nvPr/>
        </p:nvSpPr>
        <p:spPr>
          <a:xfrm>
            <a:off x="219240" y="1589040"/>
            <a:ext cx="2496960" cy="135900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000000"/>
                </a:solidFill>
                <a:uFillTx/>
                <a:latin typeface="Arial"/>
              </a:rPr>
              <a:t>Қос сақиналы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0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ru-RU" sz="2000" strike="noStrike" u="none">
                <a:solidFill>
                  <a:srgbClr val="000000"/>
                </a:solidFill>
                <a:uFillTx/>
                <a:latin typeface="Arial"/>
              </a:rPr>
              <a:t>тiзбек</a:t>
            </a:r>
            <a:r>
              <a:rPr b="0" lang="ru-RU" sz="16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Oval 47"/>
          <p:cNvSpPr/>
          <p:nvPr/>
        </p:nvSpPr>
        <p:spPr>
          <a:xfrm>
            <a:off x="5689440" y="1589040"/>
            <a:ext cx="4864320" cy="264024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Комплементарлық </a:t>
            </a:r>
            <a:br>
              <a:rPr sz="1700"/>
            </a:b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принцип  бойынша А мен Т;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Г </a:t>
            </a: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мен Ц арасында пайда </a:t>
            </a: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болатын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сутектiк байланыстар арқылы қосылған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екi қарама-қарсы бағы</a:t>
            </a: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т</a:t>
            </a: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талған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полинуклеотидтiк</a:t>
            </a: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-</a:t>
            </a: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тiзбектен  тұратын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қос </a:t>
            </a: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спираль.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(А=Т, Г=Ц; А+Г=Ц+Т ара- </a:t>
            </a: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қ</a:t>
            </a: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атынасы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те</a:t>
            </a:r>
            <a:r>
              <a:rPr b="1" lang="kk-KZ" sz="1700" strike="noStrike" u="none">
                <a:solidFill>
                  <a:srgbClr val="000000"/>
                </a:solidFill>
                <a:uFillTx/>
                <a:latin typeface="Arial"/>
              </a:rPr>
              <a:t>ң</a:t>
            </a:r>
            <a:r>
              <a:rPr b="1" lang="ru-RU" sz="1700" strike="noStrike" u="none">
                <a:solidFill>
                  <a:srgbClr val="000000"/>
                </a:solidFill>
                <a:uFillTx/>
                <a:latin typeface="Arial"/>
              </a:rPr>
              <a:t> - Чаргафф ережесi) </a:t>
            </a:r>
            <a:endParaRPr b="0" lang="ru-RU" sz="17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1" name="Picture 49" descr="Презентация по биологии 10 сынып &quot;Молекулярная биология&quot;"/>
          <p:cNvPicPr/>
          <p:nvPr/>
        </p:nvPicPr>
        <p:blipFill>
          <a:blip r:embed="rId2"/>
          <a:stretch/>
        </p:blipFill>
        <p:spPr>
          <a:xfrm>
            <a:off x="5694480" y="4344840"/>
            <a:ext cx="4292640" cy="2799000"/>
          </a:xfrm>
          <a:prstGeom prst="rect">
            <a:avLst/>
          </a:prstGeom>
          <a:ln w="0">
            <a:noFill/>
          </a:ln>
        </p:spPr>
      </p:pic>
      <p:sp>
        <p:nvSpPr>
          <p:cNvPr id="22" name="Rectangle 51"/>
          <p:cNvSpPr/>
          <p:nvPr/>
        </p:nvSpPr>
        <p:spPr>
          <a:xfrm>
            <a:off x="2979360" y="1218240"/>
            <a:ext cx="4153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Молекулалы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қ құ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рылымы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Oval 53"/>
          <p:cNvSpPr/>
          <p:nvPr/>
        </p:nvSpPr>
        <p:spPr>
          <a:xfrm>
            <a:off x="2724120" y="2027160"/>
            <a:ext cx="2784600" cy="1359000"/>
          </a:xfrm>
          <a:prstGeom prst="ellipse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Бiр полинуклеотидтiк 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тiзбек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4" name="Picture 13" descr="C:\Users\Lenova\Pictures\10-011.jpg"/>
          <p:cNvPicPr/>
          <p:nvPr/>
        </p:nvPicPr>
        <p:blipFill>
          <a:blip r:embed="rId3"/>
          <a:stretch/>
        </p:blipFill>
        <p:spPr>
          <a:xfrm>
            <a:off x="422280" y="3386160"/>
            <a:ext cx="3368520" cy="3751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26" name="Google Shape;123;p4"/>
          <p:cNvSpPr/>
          <p:nvPr/>
        </p:nvSpPr>
        <p:spPr>
          <a:xfrm>
            <a:off x="8174160" y="6605640"/>
            <a:ext cx="2404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692B22-DCD2-4229-82A8-EA1B7664B102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Text Box 11"/>
          <p:cNvSpPr/>
          <p:nvPr/>
        </p:nvSpPr>
        <p:spPr>
          <a:xfrm>
            <a:off x="3821400" y="392040"/>
            <a:ext cx="2855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ffff"/>
                </a:solidFill>
                <a:uFillTx/>
                <a:latin typeface="Arial"/>
              </a:rPr>
              <a:t> </a:t>
            </a:r>
            <a:r>
              <a:rPr b="1" lang="ru-RU" sz="2800" strike="noStrike" u="none">
                <a:solidFill>
                  <a:srgbClr val="ffffff"/>
                </a:solidFill>
                <a:uFillTx/>
                <a:latin typeface="Arial"/>
              </a:rPr>
              <a:t>Нуклеотидтер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8" name="Picture 32" descr="Нуклеин ?ыш?ылдары ДН? - биология, презентации"/>
          <p:cNvPicPr/>
          <p:nvPr/>
        </p:nvPicPr>
        <p:blipFill>
          <a:blip r:embed="rId2"/>
          <a:srcRect l="4380" t="8333" r="5009" b="14965"/>
          <a:stretch/>
        </p:blipFill>
        <p:spPr>
          <a:xfrm>
            <a:off x="387360" y="1604880"/>
            <a:ext cx="4992840" cy="4757760"/>
          </a:xfrm>
          <a:prstGeom prst="rect">
            <a:avLst/>
          </a:prstGeom>
          <a:ln w="0">
            <a:noFill/>
          </a:ln>
        </p:spPr>
      </p:pic>
      <p:sp>
        <p:nvSpPr>
          <p:cNvPr id="29" name="Rectangle 33"/>
          <p:cNvSpPr/>
          <p:nvPr/>
        </p:nvSpPr>
        <p:spPr>
          <a:xfrm>
            <a:off x="5562720" y="1616040"/>
            <a:ext cx="4937040" cy="22320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Дезоксирибонуклеотидтердегі 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азотты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қ 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негiздердiң т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ү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рлерi 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- А, Т, Г, Ц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моносахаридтiң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т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ү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рi – дезоксирибоза,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фосфор қышқылының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қалдығы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Rectangle 34"/>
          <p:cNvSpPr/>
          <p:nvPr/>
        </p:nvSpPr>
        <p:spPr>
          <a:xfrm>
            <a:off x="5641920" y="3984480"/>
            <a:ext cx="4857840" cy="21592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Рибонуклеотидтердегі 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азотты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қ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негiздердi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ң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 т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ү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рлерi 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- У, А, Г, Ц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- 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моносахаридтiң т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ү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Arial"/>
              </a:rPr>
              <a:t>рi рибоза,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фосфор қышқылының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buClr>
                <a:srgbClr val="000000"/>
              </a:buClr>
              <a:buFont typeface="Arial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қалдығы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32" name="Google Shape;123;p4"/>
          <p:cNvSpPr/>
          <p:nvPr/>
        </p:nvSpPr>
        <p:spPr>
          <a:xfrm>
            <a:off x="8174160" y="6554880"/>
            <a:ext cx="2404800" cy="65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D88255-0A68-41B2-B326-FCEE5A8EB2E8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" name="Text Box 7"/>
          <p:cNvSpPr/>
          <p:nvPr/>
        </p:nvSpPr>
        <p:spPr>
          <a:xfrm>
            <a:off x="3880080" y="498600"/>
            <a:ext cx="2167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ffff"/>
                </a:solidFill>
                <a:uFillTx/>
                <a:latin typeface="Arial"/>
              </a:rPr>
              <a:t>Қасиеттері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" name="Rectangle 11"/>
          <p:cNvSpPr/>
          <p:nvPr/>
        </p:nvSpPr>
        <p:spPr>
          <a:xfrm>
            <a:off x="345960" y="1192320"/>
            <a:ext cx="3353040" cy="22716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Өздігінен 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екi еселену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ге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аб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і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леттiлiгi бар.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Ескi ДН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-ның әр тiзбегi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-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жаңа тiзбектiң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синтезделуiнде 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алып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(матрица) ретiнде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олданылады 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(репликация 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үрдісі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)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" name="Rectangle 12"/>
          <p:cNvSpPr/>
          <p:nvPr/>
        </p:nvSpPr>
        <p:spPr>
          <a:xfrm>
            <a:off x="345960" y="3618000"/>
            <a:ext cx="3353040" cy="18698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ДНҚ-ның  нуклеотидтiк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құрамына түрлiк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ерекшелiк  тән, бiрақ әр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ағзаның барлық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жасушаларындағы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ДНҚ бiрдей болады.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Rectangle 13"/>
          <p:cNvSpPr/>
          <p:nvPr/>
        </p:nvSpPr>
        <p:spPr>
          <a:xfrm>
            <a:off x="5981760" y="1349280"/>
            <a:ext cx="4209840" cy="20923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Өздігінен екi еселенуге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қабілеттiлiгi жоқ.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РНҚ-ның барлық түрлерi ДНҚ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молекуласының бiр тiзбегiн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қалып ретiнде қолдана отырып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синтезделедi (транскрипция үрдісi)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" name="Rectangle 14"/>
          <p:cNvSpPr/>
          <p:nvPr/>
        </p:nvSpPr>
        <p:spPr>
          <a:xfrm>
            <a:off x="5981760" y="3627360"/>
            <a:ext cx="4209840" cy="25434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РНҚ-ның нуклеотидтiк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құрамында түрлiк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ерекшелiк жоқ, және бiр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организмнiң әр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жасушасында РНҚ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түрлерi айрықша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болуы мүмкiн (әсiресе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ақпараттық РНҚ)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8" name="Picture 16" descr="Репликация ДНК — Википедия"/>
          <p:cNvPicPr/>
          <p:nvPr/>
        </p:nvPicPr>
        <p:blipFill>
          <a:blip r:embed="rId2"/>
          <a:stretch/>
        </p:blipFill>
        <p:spPr>
          <a:xfrm>
            <a:off x="1512720" y="5470560"/>
            <a:ext cx="1514520" cy="1735200"/>
          </a:xfrm>
          <a:prstGeom prst="rect">
            <a:avLst/>
          </a:prstGeom>
          <a:ln w="0">
            <a:noFill/>
          </a:ln>
        </p:spPr>
      </p:pic>
      <p:pic>
        <p:nvPicPr>
          <p:cNvPr id="39" name="Picture 17" descr="6666666"/>
          <p:cNvPicPr/>
          <p:nvPr/>
        </p:nvPicPr>
        <p:blipFill>
          <a:blip r:embed="rId3"/>
          <a:stretch/>
        </p:blipFill>
        <p:spPr>
          <a:xfrm>
            <a:off x="3946680" y="1193760"/>
            <a:ext cx="2035080" cy="53467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28440"/>
            <a:ext cx="10709280" cy="7561080"/>
          </a:xfrm>
          <a:prstGeom prst="rect">
            <a:avLst/>
          </a:prstGeom>
          <a:ln w="0">
            <a:noFill/>
          </a:ln>
        </p:spPr>
      </p:pic>
      <p:sp>
        <p:nvSpPr>
          <p:cNvPr id="41" name="Google Shape;123;p4"/>
          <p:cNvSpPr/>
          <p:nvPr/>
        </p:nvSpPr>
        <p:spPr>
          <a:xfrm>
            <a:off x="8159760" y="6767640"/>
            <a:ext cx="240516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7A9B73-2FCE-46CD-85DA-738EF7AA4532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" name="Text Box 7"/>
          <p:cNvSpPr/>
          <p:nvPr/>
        </p:nvSpPr>
        <p:spPr>
          <a:xfrm>
            <a:off x="4025520" y="378000"/>
            <a:ext cx="1708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800" strike="noStrike" u="none">
                <a:solidFill>
                  <a:srgbClr val="ffffff"/>
                </a:solidFill>
                <a:uFillTx/>
                <a:latin typeface="Arial"/>
              </a:rPr>
              <a:t>Қызметі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Rectangle 8"/>
          <p:cNvSpPr/>
          <p:nvPr/>
        </p:nvSpPr>
        <p:spPr>
          <a:xfrm>
            <a:off x="317520" y="1447920"/>
            <a:ext cx="4844880" cy="11300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ДН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 - </a:t>
            </a:r>
            <a:r>
              <a:rPr b="1" i="1" lang="ru-RU" sz="1800" strike="noStrike" u="none">
                <a:solidFill>
                  <a:srgbClr val="000000"/>
                </a:solidFill>
                <a:uFillTx/>
                <a:latin typeface="Arial"/>
              </a:rPr>
              <a:t>а</a:t>
            </a: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қ</a:t>
            </a:r>
            <a:r>
              <a:rPr b="1" i="1" lang="ru-RU" sz="1800" strike="noStrike" u="none">
                <a:solidFill>
                  <a:srgbClr val="000000"/>
                </a:solidFill>
                <a:uFillTx/>
                <a:latin typeface="Arial"/>
              </a:rPr>
              <a:t>паратты</a:t>
            </a: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қ қ</a:t>
            </a:r>
            <a:r>
              <a:rPr b="1" i="1" lang="ru-RU" sz="1800" strike="noStrike" u="none">
                <a:solidFill>
                  <a:srgbClr val="000000"/>
                </a:solidFill>
                <a:uFillTx/>
                <a:latin typeface="Arial"/>
              </a:rPr>
              <a:t>алып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 - өйткенi оның 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бойында барлы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 тұ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ым 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уалайтын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 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а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қ</a:t>
            </a:r>
            <a:r>
              <a:rPr b="1" lang="ru-RU" sz="1800" strike="noStrike" u="none">
                <a:solidFill>
                  <a:srgbClr val="000000"/>
                </a:solidFill>
                <a:uFillTx/>
                <a:latin typeface="Arial"/>
              </a:rPr>
              <a:t>парат жазылған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4" name="Rectangle 9"/>
          <p:cNvSpPr/>
          <p:nvPr/>
        </p:nvSpPr>
        <p:spPr>
          <a:xfrm>
            <a:off x="241200" y="2660760"/>
            <a:ext cx="4883400" cy="11556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ДНҚ тұқым қуалау ақпараттың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жасушаның ұрпақ қатарында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өзгермей берiлуiн қамтамасыз етедi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Rectangle 17"/>
          <p:cNvSpPr/>
          <p:nvPr/>
        </p:nvSpPr>
        <p:spPr>
          <a:xfrm>
            <a:off x="5473800" y="4210200"/>
            <a:ext cx="5105160" cy="10062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-рРНҚ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 - рибосоманың құрылымдық бөлiгi, </a:t>
            </a:r>
            <a:br>
              <a:rPr sz="1800"/>
            </a:b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рибосоманың аРНҚ-ны танып </a:t>
            </a:r>
            <a:br>
              <a:rPr sz="1800"/>
            </a:b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байланысуын қамтамасыз етедi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Rectangle 18"/>
          <p:cNvSpPr/>
          <p:nvPr/>
        </p:nvSpPr>
        <p:spPr>
          <a:xfrm>
            <a:off x="5472000" y="1447920"/>
            <a:ext cx="4564080" cy="12016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-аРНҚ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 - ақпаратты ДНҚ молекуласынан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көшiрiп алып цитоплазмаға нәруыз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синтезделетiн жерге жеткiзедi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Rectangle 19"/>
          <p:cNvSpPr/>
          <p:nvPr/>
        </p:nvSpPr>
        <p:spPr>
          <a:xfrm>
            <a:off x="5438880" y="2717640"/>
            <a:ext cx="4597200" cy="123840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-тРНҚ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 – аминқышқылдардың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арнайы тасымалдаушысы, трансляция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кезiнде </a:t>
            </a:r>
            <a:r>
              <a:rPr b="1" i="1" lang="kk-KZ" sz="1800" strike="noStrike" u="none">
                <a:solidFill>
                  <a:srgbClr val="000000"/>
                </a:solidFill>
                <a:uFillTx/>
                <a:latin typeface="Arial"/>
              </a:rPr>
              <a:t>адаптор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 ретiнде кодондарды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</a:rPr>
              <a:t>тану үрдісiн қамтамасыз етедi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8" name="Picture 20" descr="Материал на тему &quot;Жасушаның молекулалық биологиясы. Жасушаның ..."/>
          <p:cNvPicPr/>
          <p:nvPr/>
        </p:nvPicPr>
        <p:blipFill>
          <a:blip r:embed="rId2"/>
          <a:srcRect l="4633" t="3638" r="6794" b="0"/>
          <a:stretch/>
        </p:blipFill>
        <p:spPr>
          <a:xfrm>
            <a:off x="1790640" y="3956040"/>
            <a:ext cx="3371760" cy="3576600"/>
          </a:xfrm>
          <a:prstGeom prst="rect">
            <a:avLst/>
          </a:prstGeom>
          <a:ln w="0">
            <a:noFill/>
          </a:ln>
        </p:spPr>
      </p:pic>
      <p:pic>
        <p:nvPicPr>
          <p:cNvPr id="49" name="Picture 21" descr="hello_html_m1374fee.jpg"/>
          <p:cNvPicPr/>
          <p:nvPr/>
        </p:nvPicPr>
        <p:blipFill>
          <a:blip r:embed="rId3"/>
          <a:stretch/>
        </p:blipFill>
        <p:spPr>
          <a:xfrm>
            <a:off x="241200" y="3956040"/>
            <a:ext cx="1549440" cy="3213000"/>
          </a:xfrm>
          <a:prstGeom prst="rect">
            <a:avLst/>
          </a:prstGeom>
          <a:ln w="0">
            <a:noFill/>
          </a:ln>
        </p:spPr>
      </p:pic>
      <p:sp>
        <p:nvSpPr>
          <p:cNvPr id="50" name="Rectangle 23"/>
          <p:cNvSpPr/>
          <p:nvPr/>
        </p:nvSpPr>
        <p:spPr>
          <a:xfrm>
            <a:off x="5162400" y="5402880"/>
            <a:ext cx="5546880" cy="1465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</a:rPr>
              <a:t>1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  <a:ea typeface="Times New Roman"/>
              </a:rPr>
              <a:t>-ДНҚ; 2-ДНҚ полимераза;3- РНҚ полимераза;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  <a:ea typeface="Times New Roman"/>
              </a:rPr>
              <a:t> </a:t>
            </a: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  <a:ea typeface="Times New Roman"/>
              </a:rPr>
              <a:t>4-рРНҚ; 5-аРНҚ; 6-тРНҚ; 7-рибосома; 8-ақуыз тізбегі;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Arial"/>
                <a:ea typeface="Times New Roman"/>
              </a:rPr>
              <a:t>9-белсенділікті арттыратын фермент; 10-аминқышқылдары.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14400" y="0"/>
            <a:ext cx="10679040" cy="7561440"/>
          </a:xfrm>
          <a:prstGeom prst="rect">
            <a:avLst/>
          </a:prstGeom>
          <a:ln w="0">
            <a:noFill/>
          </a:ln>
        </p:spPr>
      </p:pic>
      <p:sp>
        <p:nvSpPr>
          <p:cNvPr id="52" name="Google Shape;123;p4"/>
          <p:cNvSpPr/>
          <p:nvPr/>
        </p:nvSpPr>
        <p:spPr>
          <a:xfrm>
            <a:off x="8172360" y="6649920"/>
            <a:ext cx="24051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70F13B3-CA92-46D9-9897-29E54F9B10FC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3" name="Прямоугольник 10"/>
          <p:cNvSpPr/>
          <p:nvPr/>
        </p:nvSpPr>
        <p:spPr>
          <a:xfrm>
            <a:off x="399960" y="6027840"/>
            <a:ext cx="117982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РНҚ мен ДНҚ-ның молекулаларының құрылысын салыстырып, айырмашылығын ажыратады.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Прямоугольник 12"/>
          <p:cNvSpPr/>
          <p:nvPr/>
        </p:nvSpPr>
        <p:spPr>
          <a:xfrm>
            <a:off x="330120" y="545004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000000"/>
                </a:solidFill>
                <a:uFillTx/>
                <a:latin typeface="Century Gothic"/>
              </a:rPr>
              <a:t>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5" name="Прямоугольник 12"/>
          <p:cNvSpPr/>
          <p:nvPr/>
        </p:nvSpPr>
        <p:spPr>
          <a:xfrm>
            <a:off x="-968400" y="504720"/>
            <a:ext cx="11661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Arial"/>
              </a:rPr>
              <a:t>Тапсырма №1. Есеп шығару</a:t>
            </a:r>
            <a:r>
              <a:rPr b="0" lang="ru-RU" sz="2800" strike="noStrike" u="none">
                <a:solidFill>
                  <a:srgbClr val="ffffff"/>
                </a:solidFill>
                <a:uFillTx/>
                <a:latin typeface="Arial"/>
              </a:rPr>
              <a:t> 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Rectangle 251"/>
          <p:cNvSpPr/>
          <p:nvPr/>
        </p:nvSpPr>
        <p:spPr>
          <a:xfrm>
            <a:off x="326880" y="1545480"/>
            <a:ext cx="10366560" cy="387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marL="285840" indent="-285840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Arial"/>
              </a:rPr>
              <a:t>  </a:t>
            </a:r>
            <a:r>
              <a:rPr b="0" lang="kk-KZ" sz="1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Есеп шығару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1.ДНҚ молекуласының фрагментінің ұзындығы 150 нуклеотидтерден тұрады.Ал берілген фрагментке сай ДНҚ триплеттерінің, аРНҚ кодондарының, тРНҚ антикодондарының  санын анықтау.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2.Берілген ДНҚ фрагментінде аденин 20 %-ті құрайды.Басқа нуклеотидтердің үлесін анықтау керек.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№1 Есепті шығару: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- ДНҚ триплеті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- аРНҚ кодондары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- тРНҚ антикодондары санын анықтау.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№2 Есепті шығару: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Чаргафф ережесі бойынша: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-36360"/>
            <a:ext cx="10693440" cy="7597800"/>
          </a:xfrm>
          <a:prstGeom prst="rect">
            <a:avLst/>
          </a:prstGeom>
          <a:ln w="0">
            <a:noFill/>
          </a:ln>
        </p:spPr>
      </p:pic>
      <p:sp>
        <p:nvSpPr>
          <p:cNvPr id="58" name="Google Shape;123;p4"/>
          <p:cNvSpPr/>
          <p:nvPr/>
        </p:nvSpPr>
        <p:spPr>
          <a:xfrm>
            <a:off x="8288280" y="6678720"/>
            <a:ext cx="240516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B5205E0-4202-4794-BDD2-39D8C47AE047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Прямоугольник 10"/>
          <p:cNvSpPr/>
          <p:nvPr/>
        </p:nvSpPr>
        <p:spPr>
          <a:xfrm>
            <a:off x="324000" y="6081840"/>
            <a:ext cx="9994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i="1" lang="kk-KZ" sz="2400" strike="noStrike" u="none">
                <a:solidFill>
                  <a:srgbClr val="000000"/>
                </a:solidFill>
                <a:uFillTx/>
                <a:latin typeface="Arial"/>
              </a:rPr>
              <a:t>РНҚ мен ДНҚ-ның молекулаларының құрылысын салыстырып, комплементарлылықты көрсетеді.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0" name="Прямоугольник 12"/>
          <p:cNvSpPr/>
          <p:nvPr/>
        </p:nvSpPr>
        <p:spPr>
          <a:xfrm>
            <a:off x="596880" y="5567400"/>
            <a:ext cx="3816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200" strike="noStrike" u="none">
                <a:solidFill>
                  <a:srgbClr val="002060"/>
                </a:solidFill>
                <a:uFillTx/>
                <a:latin typeface="Century Gothic"/>
              </a:rPr>
              <a:t>Дескриптор</a:t>
            </a:r>
            <a:r>
              <a:rPr b="1" lang="kk-KZ" sz="3200" strike="noStrike" u="none">
                <a:solidFill>
                  <a:srgbClr val="ff0000"/>
                </a:solidFill>
                <a:uFillTx/>
                <a:latin typeface="Century Gothic"/>
              </a:rPr>
              <a:t>:</a:t>
            </a:r>
            <a:endParaRPr b="0" lang="ru-RU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1" name="Прямоугольник 12"/>
          <p:cNvSpPr/>
          <p:nvPr/>
        </p:nvSpPr>
        <p:spPr>
          <a:xfrm>
            <a:off x="-246240" y="406440"/>
            <a:ext cx="11661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imes New Roman"/>
              </a:rPr>
              <a:t>Тапсырма №2 Есеп шығару</a:t>
            </a:r>
            <a:endParaRPr b="0" lang="ru-RU" sz="2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2" name="Rectangle 39"/>
          <p:cNvSpPr/>
          <p:nvPr/>
        </p:nvSpPr>
        <p:spPr>
          <a:xfrm>
            <a:off x="787320" y="1140480"/>
            <a:ext cx="99061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</a:rPr>
              <a:t>Инсулин нәруызының екі үлкен тізбегі (айтулы В тізбегі) мынадай амин қышқылдарынан басталады: фенилаланин-валин-аспарагин-глутамин қышқылы-гистидин-лейцин . Осы нәруыз жайлы ақпаратты сақтаған ДНҚ молекуласының комплементарлық ережесі негізінде 1-тізбегі мен 2-тізбегіндегі нуклеотидтердің реттілігін жазу.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596880" y="3071880"/>
          <a:ext cx="9518760" cy="2313000"/>
        </p:xfrm>
        <a:graphic>
          <a:graphicData uri="http://schemas.openxmlformats.org/drawingml/2006/table">
            <a:tbl>
              <a:tblPr/>
              <a:tblGrid>
                <a:gridCol w="1185840"/>
                <a:gridCol w="1189080"/>
                <a:gridCol w="1192320"/>
                <a:gridCol w="1190520"/>
                <a:gridCol w="1189080"/>
                <a:gridCol w="1192320"/>
                <a:gridCol w="1188720"/>
                <a:gridCol w="1190880"/>
              </a:tblGrid>
              <a:tr h="7016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Нәруыз тізбегі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Фен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Вал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Асн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Глу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Гис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Лей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016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аРНҚ тізбегі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УУУ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ГУУ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ААУ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ГАА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ЦАЦ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УУА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504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ДНҚ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1-тізбегі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4680"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ДНҚ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20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</a:rPr>
                        <a:t>2-тізбегі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5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Номер слайда 4"/>
          <p:cNvSpPr/>
          <p:nvPr/>
        </p:nvSpPr>
        <p:spPr>
          <a:xfrm>
            <a:off x="7662960" y="7008840"/>
            <a:ext cx="24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9720" rIns="99720" tIns="49680" bIns="496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728B1E3-F1CB-4893-B3F8-B4A9D4113491}" type="slidenum">
              <a:rPr b="0" lang="ru-RU" sz="13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5" name="Picture 2" descr="C:\Users\Типография\Desktop\Безымянный.png"/>
          <p:cNvPicPr/>
          <p:nvPr/>
        </p:nvPicPr>
        <p:blipFill>
          <a:blip r:embed="rId1"/>
          <a:srcRect l="14490" t="0" r="11484" b="0"/>
          <a:stretch/>
        </p:blipFill>
        <p:spPr>
          <a:xfrm>
            <a:off x="0" y="0"/>
            <a:ext cx="10693440" cy="7561440"/>
          </a:xfrm>
          <a:prstGeom prst="rect">
            <a:avLst/>
          </a:prstGeom>
          <a:ln w="0">
            <a:noFill/>
          </a:ln>
        </p:spPr>
      </p:pic>
      <p:sp>
        <p:nvSpPr>
          <p:cNvPr id="66" name="Прямоугольник 10"/>
          <p:cNvSpPr/>
          <p:nvPr/>
        </p:nvSpPr>
        <p:spPr>
          <a:xfrm>
            <a:off x="0" y="495360"/>
            <a:ext cx="9607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imes New Roman"/>
              </a:rPr>
              <a:t>Бекіту.Тапсырма №</a:t>
            </a:r>
            <a:r>
              <a:rPr b="1" lang="kk-KZ" sz="2000" strike="noStrike" u="none">
                <a:solidFill>
                  <a:srgbClr val="ffffff"/>
                </a:solidFill>
                <a:uFillTx/>
                <a:latin typeface="Times New Roman"/>
              </a:rPr>
              <a:t>3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7" name="Google Shape;124;p4"/>
          <p:cNvCxnSpPr/>
          <p:nvPr/>
        </p:nvCxnSpPr>
        <p:spPr>
          <a:xfrm>
            <a:off x="351000" y="7178400"/>
            <a:ext cx="1007496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68" name="Google Shape;125;p4"/>
          <p:cNvCxnSpPr/>
          <p:nvPr/>
        </p:nvCxnSpPr>
        <p:spPr>
          <a:xfrm flipV="1">
            <a:off x="534960" y="7320960"/>
            <a:ext cx="97272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69" name="Google Shape;123;p4"/>
          <p:cNvSpPr/>
          <p:nvPr/>
        </p:nvSpPr>
        <p:spPr>
          <a:xfrm>
            <a:off x="8288280" y="6662880"/>
            <a:ext cx="2405160" cy="40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720" rIns="90720" tIns="45360" bIns="4536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B6460A8-514E-4127-B631-621CB0B99F42}" type="slidenum">
              <a:rPr b="1" lang="ru-RU" sz="14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Rectangle 37"/>
          <p:cNvSpPr/>
          <p:nvPr/>
        </p:nvSpPr>
        <p:spPr>
          <a:xfrm>
            <a:off x="1906560" y="3619440"/>
            <a:ext cx="6880320" cy="32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500" strike="noStrike" u="none">
                <a:solidFill>
                  <a:srgbClr val="ffffff"/>
                </a:solidFill>
                <a:uFillTx/>
                <a:latin typeface="Arial"/>
              </a:rPr>
              <a:t>Суретке қарап, РНҚ мен ДНҚ ны салыстырып, сұрақтарға жауап жазу;</a:t>
            </a:r>
            <a:r>
              <a:rPr b="0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Text Box 38"/>
          <p:cNvSpPr/>
          <p:nvPr/>
        </p:nvSpPr>
        <p:spPr>
          <a:xfrm>
            <a:off x="709200" y="1278000"/>
            <a:ext cx="4759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Arial"/>
              </a:rPr>
              <a:t>РНҚ мен ДНҚ ны салыстыру: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2" name="Rectangle 40"/>
          <p:cNvSpPr/>
          <p:nvPr/>
        </p:nvSpPr>
        <p:spPr>
          <a:xfrm>
            <a:off x="603360" y="2065320"/>
            <a:ext cx="6040440" cy="283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1.Азоттық негіздері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: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РНҚ-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ДНҚ-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2.Молекулалық құрылымы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: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РНҚ-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ДНҚ-</a:t>
            </a:r>
            <a:br>
              <a:rPr sz="2000"/>
            </a:br>
            <a:r>
              <a:rPr b="1" lang="kk-KZ" sz="2000" strike="noStrike" u="none">
                <a:solidFill>
                  <a:srgbClr val="000000"/>
                </a:solidFill>
                <a:uFillTx/>
                <a:latin typeface="Arial"/>
              </a:rPr>
              <a:t>3.Қызметі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: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РНҚ-</a:t>
            </a:r>
            <a:br>
              <a:rPr sz="2000"/>
            </a:br>
            <a:r>
              <a:rPr b="0" lang="kk-KZ" sz="2000" strike="noStrike" u="none">
                <a:solidFill>
                  <a:srgbClr val="000000"/>
                </a:solidFill>
                <a:uFillTx/>
                <a:latin typeface="Arial"/>
              </a:rPr>
              <a:t>ДНҚ</a:t>
            </a:r>
            <a:r>
              <a:rPr b="0" lang="ru-RU" sz="20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Text Box 41"/>
          <p:cNvSpPr/>
          <p:nvPr/>
        </p:nvSpPr>
        <p:spPr>
          <a:xfrm>
            <a:off x="1075320" y="5830920"/>
            <a:ext cx="7978680" cy="76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Arial"/>
              </a:rPr>
              <a:t>Дескриптор:</a:t>
            </a:r>
            <a:br>
              <a:rPr sz="2400"/>
            </a:br>
            <a:r>
              <a:rPr b="0" lang="kk-KZ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b="0" i="1" lang="kk-KZ" sz="2000" strike="noStrike" u="none">
                <a:solidFill>
                  <a:srgbClr val="000000"/>
                </a:solidFill>
                <a:uFillTx/>
                <a:latin typeface="Arial"/>
              </a:rPr>
              <a:t>РНҚ мен ДНҚ-ның молекулаларының құрылысын салыстырады</a:t>
            </a:r>
            <a:r>
              <a:rPr b="0" i="1" lang="ru-RU" sz="15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15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4959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2024-11-02T22:00:55Z</dcterms:modified>
  <cp:revision>341</cp:revision>
  <dc:subject/>
  <dc:title>Презентация PowerPoint</dc:title>
</cp:coreProperties>
</file>