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media/image5.png" ContentType="image/png"/>
  <Override PartName="/ppt/media/image13.png" ContentType="image/png"/>
  <Override PartName="/ppt/media/image2.png" ContentType="image/png"/>
  <Override PartName="/ppt/media/image3.png" ContentType="image/png"/>
  <Override PartName="/ppt/media/image1.jpeg" ContentType="image/jpeg"/>
  <Override PartName="/ppt/media/image7.jpeg" ContentType="image/jpeg"/>
  <Override PartName="/ppt/media/image11.jpeg" ContentType="image/jpeg"/>
  <Override PartName="/ppt/media/image9.jpeg" ContentType="image/jpeg"/>
  <Override PartName="/ppt/media/image10.jpeg" ContentType="image/jpeg"/>
  <Override PartName="/ppt/media/image6.png" ContentType="image/png"/>
  <Override PartName="/ppt/media/image4.png" ContentType="image/png"/>
  <Override PartName="/ppt/media/image8.jpeg" ContentType="image/jpeg"/>
  <Override PartName="/ppt/media/image12.jpeg" ContentType="image/jpe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A67B91-4192-4FBD-AA60-291939F32B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8200" indent="-31140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44520" indent="-24768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41320" indent="-24732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3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D4E4D4-AD22-4825-8E6B-5E958BD2D318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76;p1"/>
          <p:cNvSpPr/>
          <p:nvPr/>
        </p:nvSpPr>
        <p:spPr>
          <a:xfrm>
            <a:off x="281160" y="2882880"/>
            <a:ext cx="9943920" cy="20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rmAutofit fontScale="77500" lnSpcReduction="19999"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Тақырыбы:                                                                    </a:t>
            </a:r>
            <a:r>
              <a:rPr b="0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Көмірсуларды жіктеу: моносахаридтер, дисахаридтер, полисахаридтер. Химиялық құрылымы.                              Көмірсулардың қасиеті және қызметтері</a:t>
            </a:r>
            <a:r>
              <a:rPr b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 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жаратылыстану- математикалық бағыт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" name="Google Shape;77;p1"/>
          <p:cNvCxnSpPr/>
          <p:nvPr/>
        </p:nvCxnSpPr>
        <p:spPr>
          <a:xfrm>
            <a:off x="1510920" y="6638400"/>
            <a:ext cx="81162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8" name="Google Shape;78;p1"/>
          <p:cNvCxnSpPr/>
          <p:nvPr/>
        </p:nvCxnSpPr>
        <p:spPr>
          <a:xfrm>
            <a:off x="1684440" y="689724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6968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82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1233AE0-916C-4660-B9A1-955C9F39AF8C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3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4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5" name="Прямоугольник 11"/>
          <p:cNvSpPr/>
          <p:nvPr/>
        </p:nvSpPr>
        <p:spPr>
          <a:xfrm>
            <a:off x="3254400" y="39384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Calibri"/>
              </a:rPr>
              <a:t>№ 1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Прямоугольник 13"/>
          <p:cNvSpPr/>
          <p:nvPr/>
        </p:nvSpPr>
        <p:spPr>
          <a:xfrm>
            <a:off x="5568840" y="4651200"/>
            <a:ext cx="4641840" cy="12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Көмірсулар түрлерін сәйкестендіреді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162000" y="1590840"/>
          <a:ext cx="5070240" cy="5338440"/>
        </p:xfrm>
        <a:graphic>
          <a:graphicData uri="http://schemas.openxmlformats.org/drawingml/2006/table">
            <a:tbl>
              <a:tblPr/>
              <a:tblGrid>
                <a:gridCol w="447480"/>
                <a:gridCol w="1747800"/>
                <a:gridCol w="605160"/>
                <a:gridCol w="2269800"/>
              </a:tblGrid>
              <a:tr h="591840">
                <a:tc>
                  <a:txBody>
                    <a:bodyPr lIns="64080" rIns="13320" tIns="28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Моносахаридтер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А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7840">
                <a:tc>
                  <a:txBody>
                    <a:bodyPr lIns="64080" rIns="13320" tIns="28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Дисахаридтер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Б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38080">
                <a:tc>
                  <a:txBody>
                    <a:bodyPr lIns="64080" rIns="13320" tIns="28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Олигосахаридтер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В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17560">
                <a:tc>
                  <a:txBody>
                    <a:bodyPr lIns="64080" rIns="13320" tIns="28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Полисахаридтер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Г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74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Мономер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Д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128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Полимер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Е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4276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7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Көмірсулар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ru-RU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қызметі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Times New Roman"/>
                        </a:rPr>
                        <a:t>Ж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5799240" y="3206880"/>
          <a:ext cx="3722760" cy="585720"/>
        </p:xfrm>
        <a:graphic>
          <a:graphicData uri="http://schemas.openxmlformats.org/drawingml/2006/table">
            <a:tbl>
              <a:tblPr/>
              <a:tblGrid>
                <a:gridCol w="531720"/>
                <a:gridCol w="531720"/>
                <a:gridCol w="531720"/>
                <a:gridCol w="532080"/>
                <a:gridCol w="531720"/>
                <a:gridCol w="531720"/>
                <a:gridCol w="532080"/>
              </a:tblGrid>
              <a:tr h="2905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9520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89" name="Picture 9" descr="http://xn--d1ababeji4aplhbqk6k.xn--p1ai/Kirill/166/i_176.jpg"/>
          <p:cNvPicPr/>
          <p:nvPr/>
        </p:nvPicPr>
        <p:blipFill>
          <a:blip r:embed="rId2"/>
          <a:srcRect l="0" t="0" r="78982" b="42307"/>
          <a:stretch/>
        </p:blipFill>
        <p:spPr>
          <a:xfrm>
            <a:off x="3400560" y="5288040"/>
            <a:ext cx="933480" cy="76356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18" descr="http://xn--d1ababeji4aplhbqk6k.xn--p1ai/Kirill/166/i_176.jpg"/>
          <p:cNvPicPr/>
          <p:nvPr/>
        </p:nvPicPr>
        <p:blipFill>
          <a:blip r:embed="rId3"/>
          <a:srcRect l="55815" t="3421" r="872" b="44259"/>
          <a:stretch/>
        </p:blipFill>
        <p:spPr>
          <a:xfrm>
            <a:off x="3041640" y="6137280"/>
            <a:ext cx="2171880" cy="77148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188" descr=""/>
          <p:cNvPicPr/>
          <p:nvPr/>
        </p:nvPicPr>
        <p:blipFill>
          <a:blip r:embed="rId4"/>
          <a:stretch/>
        </p:blipFill>
        <p:spPr>
          <a:xfrm>
            <a:off x="3162240" y="4591080"/>
            <a:ext cx="1258920" cy="66672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21" descr="https://presentacii.ru/documents_2/24034abf708ae0dec1c1e06248794963/img3.jpg"/>
          <p:cNvPicPr/>
          <p:nvPr/>
        </p:nvPicPr>
        <p:blipFill>
          <a:blip r:embed="rId5"/>
          <a:srcRect l="0" t="66539" r="75145" b="2318"/>
          <a:stretch/>
        </p:blipFill>
        <p:spPr>
          <a:xfrm>
            <a:off x="3435480" y="2943360"/>
            <a:ext cx="860400" cy="81252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5" descr="https://i0.wp.com/www.logandrillinggroup.com/logangeotech/images/stories/img_environmental/polymers.jpg"/>
          <p:cNvPicPr/>
          <p:nvPr/>
        </p:nvPicPr>
        <p:blipFill>
          <a:blip r:embed="rId6"/>
          <a:srcRect l="41275" t="7244" r="49901" b="73436"/>
          <a:stretch/>
        </p:blipFill>
        <p:spPr>
          <a:xfrm>
            <a:off x="3711600" y="4000680"/>
            <a:ext cx="409680" cy="380880"/>
          </a:xfrm>
          <a:prstGeom prst="rect">
            <a:avLst/>
          </a:prstGeom>
          <a:ln w="0">
            <a:noFill/>
          </a:ln>
        </p:spPr>
      </p:pic>
      <p:pic>
        <p:nvPicPr>
          <p:cNvPr id="94" name="Рисунок 30" descr="https://i0.wp.com/www.logandrillinggroup.com/logangeotech/images/stories/img_environmental/polymers.jpg"/>
          <p:cNvPicPr/>
          <p:nvPr/>
        </p:nvPicPr>
        <p:blipFill>
          <a:blip r:embed="rId7"/>
          <a:srcRect l="21560" t="24154" r="7189" b="5313"/>
          <a:stretch/>
        </p:blipFill>
        <p:spPr>
          <a:xfrm>
            <a:off x="3130560" y="2228760"/>
            <a:ext cx="1574640" cy="663840"/>
          </a:xfrm>
          <a:prstGeom prst="rect">
            <a:avLst/>
          </a:prstGeom>
          <a:ln w="0">
            <a:noFill/>
          </a:ln>
        </p:spPr>
      </p:pic>
      <p:grpSp>
        <p:nvGrpSpPr>
          <p:cNvPr id="95" name="Group 3732"/>
          <p:cNvGrpSpPr/>
          <p:nvPr/>
        </p:nvGrpSpPr>
        <p:grpSpPr>
          <a:xfrm>
            <a:off x="3414600" y="1685880"/>
            <a:ext cx="1109880" cy="476280"/>
            <a:chOff x="3414600" y="1685880"/>
            <a:chExt cx="1109880" cy="476280"/>
          </a:xfrm>
        </p:grpSpPr>
        <p:pic>
          <p:nvPicPr>
            <p:cNvPr id="96" name="Picture 393" descr=""/>
            <p:cNvPicPr/>
            <p:nvPr/>
          </p:nvPicPr>
          <p:blipFill>
            <a:blip r:embed="rId8"/>
            <a:stretch/>
          </p:blipFill>
          <p:spPr>
            <a:xfrm>
              <a:off x="3414600" y="1685880"/>
              <a:ext cx="1109880" cy="276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Picture 395" descr=""/>
            <p:cNvPicPr/>
            <p:nvPr/>
          </p:nvPicPr>
          <p:blipFill>
            <a:blip r:embed="rId9"/>
            <a:stretch/>
          </p:blipFill>
          <p:spPr>
            <a:xfrm>
              <a:off x="3801240" y="1962000"/>
              <a:ext cx="329400" cy="200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8" name="Rectangle 10"/>
          <p:cNvSpPr/>
          <p:nvPr/>
        </p:nvSpPr>
        <p:spPr>
          <a:xfrm>
            <a:off x="0" y="990360"/>
            <a:ext cx="10934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Көмірсулар түрлерінің  атауларын оның суреттерімен сәйкестендіріңіз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6968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100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70BC8A-24DC-4355-9ADB-9F2DACD2EE1E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2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3" name="Прямоугольник 8"/>
          <p:cNvSpPr/>
          <p:nvPr/>
        </p:nvSpPr>
        <p:spPr>
          <a:xfrm>
            <a:off x="3463920" y="409680"/>
            <a:ext cx="33177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4" name=""/>
          <p:cNvGraphicFramePr/>
          <p:nvPr/>
        </p:nvGraphicFramePr>
        <p:xfrm>
          <a:off x="2160720" y="2577960"/>
          <a:ext cx="6564240" cy="1613160"/>
        </p:xfrm>
        <a:graphic>
          <a:graphicData uri="http://schemas.openxmlformats.org/drawingml/2006/table">
            <a:tbl>
              <a:tblPr/>
              <a:tblGrid>
                <a:gridCol w="938160"/>
                <a:gridCol w="936720"/>
                <a:gridCol w="938160"/>
                <a:gridCol w="938160"/>
                <a:gridCol w="938160"/>
                <a:gridCol w="936720"/>
                <a:gridCol w="938160"/>
              </a:tblGrid>
              <a:tr h="8002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1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2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3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4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5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6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7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128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Calibri"/>
                        </a:rPr>
                        <a:t>е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Calibri"/>
                        </a:rPr>
                        <a:t>ж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Calibri"/>
                        </a:rPr>
                        <a:t>д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Calibri"/>
                        </a:rPr>
                        <a:t>в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Calibri"/>
                        </a:rPr>
                        <a:t>г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Calibri"/>
                        </a:rPr>
                        <a:t>б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Calibri"/>
                        </a:rPr>
                        <a:t>а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54160" y="-1084320"/>
            <a:ext cx="11836440" cy="8410680"/>
          </a:xfrm>
          <a:prstGeom prst="rect">
            <a:avLst/>
          </a:prstGeom>
          <a:ln w="0">
            <a:noFill/>
          </a:ln>
        </p:spPr>
      </p:pic>
      <p:sp>
        <p:nvSpPr>
          <p:cNvPr id="106" name="Google Shape;123;p4"/>
          <p:cNvSpPr/>
          <p:nvPr/>
        </p:nvSpPr>
        <p:spPr>
          <a:xfrm>
            <a:off x="9121680" y="6561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4A8BC2-61BB-4D9E-8BF7-8253E9B05540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7" name="Google Shape;124;p4"/>
          <p:cNvCxnSpPr/>
          <p:nvPr/>
        </p:nvCxnSpPr>
        <p:spPr>
          <a:xfrm>
            <a:off x="619200" y="68832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8" name="Google Shape;125;p4"/>
          <p:cNvCxnSpPr/>
          <p:nvPr/>
        </p:nvCxnSpPr>
        <p:spPr>
          <a:xfrm flipV="1">
            <a:off x="797040" y="710820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9" name="Прямоугольник 12"/>
          <p:cNvSpPr/>
          <p:nvPr/>
        </p:nvSpPr>
        <p:spPr>
          <a:xfrm>
            <a:off x="3323160" y="466560"/>
            <a:ext cx="30927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Сабақты пысықтау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Прямоугольник 11"/>
          <p:cNvSpPr/>
          <p:nvPr/>
        </p:nvSpPr>
        <p:spPr>
          <a:xfrm>
            <a:off x="4021200" y="-29196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Arial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Arial"/>
                <a:ea typeface="Calibri"/>
              </a:rPr>
              <a:t>№ 2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Прямоугольник 13"/>
          <p:cNvSpPr/>
          <p:nvPr/>
        </p:nvSpPr>
        <p:spPr>
          <a:xfrm>
            <a:off x="739800" y="5340240"/>
            <a:ext cx="9435960" cy="13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Көмірсулардың құрылымы бойынша біріктіріп,      топтарға  жіктейді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Rectangle 1"/>
          <p:cNvSpPr/>
          <p:nvPr/>
        </p:nvSpPr>
        <p:spPr>
          <a:xfrm>
            <a:off x="0" y="564840"/>
            <a:ext cx="11174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c00000"/>
                </a:solidFill>
                <a:uFillTx/>
                <a:latin typeface="Calibri"/>
                <a:ea typeface="Times New Roman"/>
              </a:rPr>
              <a:t>Көмірсуларды үш топқа жіктеп және осы топқа атау беріңіз  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3" name=""/>
          <p:cNvGraphicFramePr/>
          <p:nvPr/>
        </p:nvGraphicFramePr>
        <p:xfrm>
          <a:off x="1189080" y="1430280"/>
          <a:ext cx="7786800" cy="1901880"/>
        </p:xfrm>
        <a:graphic>
          <a:graphicData uri="http://schemas.openxmlformats.org/drawingml/2006/table">
            <a:tbl>
              <a:tblPr/>
              <a:tblGrid>
                <a:gridCol w="2595600"/>
                <a:gridCol w="2595600"/>
                <a:gridCol w="2595600"/>
              </a:tblGrid>
              <a:tr h="633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</a:rPr>
                        <a:t>а) лактоза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</a:rPr>
                        <a:t>г) глюкоза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</a:rPr>
                        <a:t>ж) целлюлоза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35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</a:rPr>
                        <a:t>б) гликоген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</a:rPr>
                        <a:t>д) рибоза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</a:rPr>
                        <a:t>з) фруктоза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33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</a:rPr>
                        <a:t>в) мальтоза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</a:rPr>
                        <a:t>е) хитин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</a:rPr>
                        <a:t>и) сахароза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1268280" y="3805200"/>
          <a:ext cx="7694640" cy="1252440"/>
        </p:xfrm>
        <a:graphic>
          <a:graphicData uri="http://schemas.openxmlformats.org/drawingml/2006/table">
            <a:tbl>
              <a:tblPr/>
              <a:tblGrid>
                <a:gridCol w="2565360"/>
                <a:gridCol w="2563920"/>
                <a:gridCol w="2565360"/>
              </a:tblGrid>
              <a:tr h="7002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522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6" name=""/>
          <p:cNvSpPr txBox="1"/>
          <p:nvPr/>
        </p:nvSpPr>
        <p:spPr>
          <a:xfrm>
            <a:off x="579600" y="1763640"/>
            <a:ext cx="512424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7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EF40D97-F33C-45E1-9443-86CADCADF2A6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9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1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3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CB1137-A089-4477-8E34-24FC2CE8A9AE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4" name=""/>
          <p:cNvGraphicFramePr/>
          <p:nvPr/>
        </p:nvGraphicFramePr>
        <p:xfrm>
          <a:off x="574560" y="2549520"/>
          <a:ext cx="9472680" cy="1577880"/>
        </p:xfrm>
        <a:graphic>
          <a:graphicData uri="http://schemas.openxmlformats.org/drawingml/2006/table">
            <a:tbl>
              <a:tblPr/>
              <a:tblGrid>
                <a:gridCol w="3157560"/>
                <a:gridCol w="3157560"/>
                <a:gridCol w="3157560"/>
              </a:tblGrid>
              <a:tr h="9050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  <a:ea typeface="Calibri"/>
                        </a:rPr>
                        <a:t>Моносахаридтер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  <a:ea typeface="Times New Roman"/>
                        </a:rPr>
                        <a:t>Дисахаридтер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  <a:ea typeface="Times New Roman"/>
                        </a:rPr>
                        <a:t> </a:t>
                      </a:r>
                      <a:r>
                        <a:rPr b="1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  <a:ea typeface="Times New Roman"/>
                        </a:rPr>
                        <a:t>(Олигосахаридтер)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  <a:ea typeface="Times New Roman"/>
                        </a:rPr>
                        <a:t>Полисахаридтер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728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36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  <a:ea typeface="Times New Roman"/>
                        </a:rPr>
                        <a:t>г, д, з 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36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  <a:ea typeface="Times New Roman"/>
                        </a:rPr>
                        <a:t>в, а, и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3600" strike="noStrike" u="none">
                          <a:solidFill>
                            <a:srgbClr val="1f497d"/>
                          </a:solidFill>
                          <a:uFillTx/>
                          <a:latin typeface="Calibri"/>
                          <a:ea typeface="Times New Roman"/>
                        </a:rPr>
                        <a:t>б, е, ж  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26" name="Google Shape;123;p4"/>
          <p:cNvSpPr/>
          <p:nvPr/>
        </p:nvSpPr>
        <p:spPr>
          <a:xfrm>
            <a:off x="8288280" y="66880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90C0849-D331-4ADD-90FE-474FF7D0192E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7" name="Google Shape;124;p4"/>
          <p:cNvCxnSpPr/>
          <p:nvPr/>
        </p:nvCxnSpPr>
        <p:spPr>
          <a:xfrm>
            <a:off x="449280" y="7286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8" name="Google Shape;125;p4"/>
          <p:cNvCxnSpPr/>
          <p:nvPr/>
        </p:nvCxnSpPr>
        <p:spPr>
          <a:xfrm flipV="1">
            <a:off x="774720" y="73954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9" name="Прямоугольник 11"/>
          <p:cNvSpPr/>
          <p:nvPr/>
        </p:nvSpPr>
        <p:spPr>
          <a:xfrm>
            <a:off x="0" y="946080"/>
            <a:ext cx="9825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 </a:t>
            </a:r>
            <a:r>
              <a:rPr b="1" lang="ru-RU" sz="22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Көмірсуларға қатысты  тұжырымдарды белгілеңіз («дұрыс» және «бұрыс»). </a:t>
            </a:r>
            <a:r>
              <a:rPr b="1" i="1" lang="ru-RU" sz="22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(«+» , «-» белгісімен қойыңыз)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Прямоугольник 11"/>
          <p:cNvSpPr/>
          <p:nvPr/>
        </p:nvSpPr>
        <p:spPr>
          <a:xfrm>
            <a:off x="4376880" y="441360"/>
            <a:ext cx="32648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Сабақты бекіту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Прямоугольник 13"/>
          <p:cNvSpPr/>
          <p:nvPr/>
        </p:nvSpPr>
        <p:spPr>
          <a:xfrm>
            <a:off x="334800" y="6638760"/>
            <a:ext cx="9436320" cy="6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9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Көмірсуларға  қатысты  тұжырымдарды  белгілеңіз  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2" name=""/>
          <p:cNvGraphicFramePr/>
          <p:nvPr/>
        </p:nvGraphicFramePr>
        <p:xfrm>
          <a:off x="149400" y="1711440"/>
          <a:ext cx="10313640" cy="4537080"/>
        </p:xfrm>
        <a:graphic>
          <a:graphicData uri="http://schemas.openxmlformats.org/drawingml/2006/table">
            <a:tbl>
              <a:tblPr/>
              <a:tblGrid>
                <a:gridCol w="8735760"/>
                <a:gridCol w="849240"/>
                <a:gridCol w="728640"/>
              </a:tblGrid>
              <a:tr h="434520"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Тұжырымдар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Д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Б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333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Ксилоза көбінесе жануарларда  кездеседі.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65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Көмірсулардың молекулалық массасы артқан сайын, олардың суда ерігіштігі азаяды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88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Полисахаридтер- құрамы  екі моносахаридтерден құралған көмірсулар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8268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Триозалар ұлпалардағы көмірсулардың ыдырау өнімдері</a:t>
                      </a: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 болып табылады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330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Фруктоза – маңызды дисахарид.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333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Рибоза РНҚ мен ДНҚ-ның құрамына кіреді.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3372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Крахмал буынаяқтылардың сыртын қаптайды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333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Гликоген бұлшықеттердің жиырылуына жұмсалады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65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Көмірсулардың молекулалық массасы артқан сайын, олардың дәмінің тәттілігі артады.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330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Хитин- гетерополисахарид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579600" y="1763640"/>
            <a:ext cx="512424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5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5D22BF-0590-42C0-9BB1-946CABE4E50F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37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1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7AD58BF-098F-4B65-84B2-46B7DA5AB718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212760" y="1339920"/>
          <a:ext cx="10345680" cy="5492520"/>
        </p:xfrm>
        <a:graphic>
          <a:graphicData uri="http://schemas.openxmlformats.org/drawingml/2006/table">
            <a:tbl>
              <a:tblPr/>
              <a:tblGrid>
                <a:gridCol w="8763120"/>
                <a:gridCol w="852480"/>
                <a:gridCol w="730080"/>
              </a:tblGrid>
              <a:tr h="471240"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entury Gothic"/>
                          <a:ea typeface="Times New Roman"/>
                        </a:rPr>
                        <a:t>Тұжырымдар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entury Gothic"/>
                          <a:ea typeface="Times New Roman"/>
                        </a:rPr>
                        <a:t>Д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entury Gothic"/>
                          <a:ea typeface="Times New Roman"/>
                        </a:rPr>
                        <a:t>Б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621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Ксилоза көбінесе жануарларда  кездеседі.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239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Көмірсулардың молекулалық массасы артқан сайын, олардың суда ерігіштігі азаяды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70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Полисахаридтер- құрамы  екі моносахаридтерден құралған көмірсулар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0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Триозалар ұлпалардағы көмірсулардың ыдырау өнімдері</a:t>
                      </a: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 болып табылады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618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Фруктоза – маңызды дисахарид.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618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Рибоза РНҚ мен ДНҚ-ның құрамына кіреді.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621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Крахмал буынаяқтылардың сыртын қаптайды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618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Гликоген бұлшықеттердің жиырылуына жұмсалады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7239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Көмірсулардың молекулалық массасы артқан сайын, олардың дәмінің тәттілігі артады.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603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Хитин- гетерополисахарид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Times New Roma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579600" y="1763640"/>
            <a:ext cx="512424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5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32069C-84DD-4155-A231-675B1C50F97D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4920" y="0"/>
            <a:ext cx="10658520" cy="7561440"/>
          </a:xfrm>
          <a:prstGeom prst="rect">
            <a:avLst/>
          </a:prstGeom>
          <a:ln w="0">
            <a:noFill/>
          </a:ln>
        </p:spPr>
      </p:pic>
      <p:sp>
        <p:nvSpPr>
          <p:cNvPr id="147" name="Прямоугольник 6"/>
          <p:cNvSpPr/>
          <p:nvPr/>
        </p:nvSpPr>
        <p:spPr>
          <a:xfrm>
            <a:off x="4592520" y="422280"/>
            <a:ext cx="1843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Прямоугольник 7"/>
          <p:cNvSpPr/>
          <p:nvPr/>
        </p:nvSpPr>
        <p:spPr>
          <a:xfrm>
            <a:off x="9905400" y="662004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8FA895B-825F-4DC7-99BE-114D0CE9EF9E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" name="Rectangle 28" descr=""/>
          <p:cNvPicPr/>
          <p:nvPr/>
        </p:nvPicPr>
        <p:blipFill>
          <a:blip r:embed="rId2"/>
          <a:stretch/>
        </p:blipFill>
        <p:spPr>
          <a:xfrm>
            <a:off x="549360" y="2073240"/>
            <a:ext cx="9642240" cy="284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FF3B75-E6F0-493F-ABA9-F900DB55FF4B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" name="Прямоугольник 9"/>
          <p:cNvSpPr/>
          <p:nvPr/>
        </p:nvSpPr>
        <p:spPr>
          <a:xfrm>
            <a:off x="4353120" y="466560"/>
            <a:ext cx="21236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Оқу мақсаты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760320" y="2104920"/>
            <a:ext cx="899964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10.4.1.2 - көмірсуларды құрылымы, құрамы және қызметтері бойынша жіктеу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8"/>
          <p:cNvSpPr/>
          <p:nvPr/>
        </p:nvSpPr>
        <p:spPr>
          <a:xfrm>
            <a:off x="1339920" y="5275440"/>
            <a:ext cx="768996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Көмірсуларды құрылымы, құрамы және қызметтері бойынша жіктейді.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9"/>
          <p:cNvSpPr/>
          <p:nvPr/>
        </p:nvSpPr>
        <p:spPr>
          <a:xfrm>
            <a:off x="3309840" y="4511520"/>
            <a:ext cx="430020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критерийлері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4400" y="0"/>
            <a:ext cx="10679040" cy="756144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8288280" y="6594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8206A7-A516-453A-AC5E-CFA1E1AE6C59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Google Shape;230;p65"/>
          <p:cNvSpPr/>
          <p:nvPr/>
        </p:nvSpPr>
        <p:spPr>
          <a:xfrm>
            <a:off x="287280" y="1589040"/>
            <a:ext cx="10036080" cy="42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Прямоугольник 13"/>
          <p:cNvSpPr/>
          <p:nvPr/>
        </p:nvSpPr>
        <p:spPr>
          <a:xfrm>
            <a:off x="2657520" y="480960"/>
            <a:ext cx="5378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КӨМІРСУЛАР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Прямоугольник 15"/>
          <p:cNvSpPr/>
          <p:nvPr/>
        </p:nvSpPr>
        <p:spPr>
          <a:xfrm>
            <a:off x="0" y="1017720"/>
            <a:ext cx="1069344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18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Көмірсулар негізінен көміртек, оттек, сутектен тұрады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8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Көмірсулардың молекулалық массасы артқан сайын, олардың суда ерігіштігі азаяды және дәмінің тәттілігі де кемиді.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Google Shape;124;p4"/>
          <p:cNvCxnSpPr/>
          <p:nvPr/>
        </p:nvCxnSpPr>
        <p:spPr>
          <a:xfrm>
            <a:off x="996840" y="7227360"/>
            <a:ext cx="884016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3" name="Google Shape;125;p4"/>
          <p:cNvCxnSpPr/>
          <p:nvPr/>
        </p:nvCxnSpPr>
        <p:spPr>
          <a:xfrm>
            <a:off x="1191960" y="7391520"/>
            <a:ext cx="854604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24" name="Picture 12" descr=""/>
          <p:cNvPicPr/>
          <p:nvPr/>
        </p:nvPicPr>
        <p:blipFill>
          <a:blip r:embed="rId2"/>
          <a:srcRect l="28961" t="34817" r="27813" b="20493"/>
          <a:stretch/>
        </p:blipFill>
        <p:spPr>
          <a:xfrm>
            <a:off x="996840" y="1852560"/>
            <a:ext cx="8344080" cy="4851360"/>
          </a:xfrm>
          <a:prstGeom prst="rect">
            <a:avLst/>
          </a:prstGeom>
          <a:ln w="0">
            <a:noFill/>
          </a:ln>
        </p:spPr>
      </p:pic>
      <p:sp>
        <p:nvSpPr>
          <p:cNvPr id="25" name="Прямоугольник 16"/>
          <p:cNvSpPr/>
          <p:nvPr/>
        </p:nvSpPr>
        <p:spPr>
          <a:xfrm>
            <a:off x="6073920" y="6845400"/>
            <a:ext cx="3711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ff"/>
                </a:solidFill>
                <a:uFillTx/>
                <a:latin typeface="Times New Roman"/>
                <a:ea typeface="Times New Roman"/>
              </a:rPr>
              <a:t>https://youtu.be/DQr1sKDrYQw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27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49DEE8A-5530-4DEC-B69A-6F1250B60441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8" name="Google Shape;124;p4"/>
          <p:cNvCxnSpPr/>
          <p:nvPr/>
        </p:nvCxnSpPr>
        <p:spPr>
          <a:xfrm flipV="1">
            <a:off x="743040" y="700956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9" name="Google Shape;125;p4"/>
          <p:cNvCxnSpPr/>
          <p:nvPr/>
        </p:nvCxnSpPr>
        <p:spPr>
          <a:xfrm>
            <a:off x="1023480" y="7206840"/>
            <a:ext cx="8006760" cy="514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0" name="Прямоугольник 9"/>
          <p:cNvSpPr/>
          <p:nvPr/>
        </p:nvSpPr>
        <p:spPr>
          <a:xfrm>
            <a:off x="2809080" y="412920"/>
            <a:ext cx="432900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МОНОСАХАРИДТЕР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Прямоугольник 21"/>
          <p:cNvSpPr/>
          <p:nvPr/>
        </p:nvSpPr>
        <p:spPr>
          <a:xfrm>
            <a:off x="204840" y="1798560"/>
            <a:ext cx="10488600" cy="579600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Көміртек атомының санына байланысты жіктелуі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Объект 2"/>
          <p:cNvSpPr/>
          <p:nvPr/>
        </p:nvSpPr>
        <p:spPr>
          <a:xfrm>
            <a:off x="200160" y="3052800"/>
            <a:ext cx="3162240" cy="189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normAutofit lnSpcReduction="9999"/>
          </a:bodyPr>
          <a:p>
            <a:pPr algn="ctr">
              <a:lnSpc>
                <a:spcPct val="100000"/>
              </a:lnSpc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sng">
                <a:solidFill>
                  <a:srgbClr val="0070c0"/>
                </a:solidFill>
                <a:uFillTx/>
                <a:latin typeface="Century Gothic"/>
                <a:ea typeface="Arial"/>
              </a:rPr>
              <a:t>Триоздар 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Bef>
                <a:spcPts val="64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глицериндік альдегид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64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диоксиацетон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10"/>
          <p:cNvSpPr/>
          <p:nvPr/>
        </p:nvSpPr>
        <p:spPr>
          <a:xfrm>
            <a:off x="4116240" y="5086440"/>
            <a:ext cx="3044880" cy="19188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sng">
                <a:solidFill>
                  <a:srgbClr val="0070c0"/>
                </a:solidFill>
                <a:uFillTx/>
                <a:latin typeface="Century Gothic"/>
                <a:ea typeface="Times New Roman"/>
              </a:rPr>
              <a:t>Гексоздар</a:t>
            </a:r>
            <a:r>
              <a:rPr b="1" lang="ru-RU" sz="1500" strike="noStrike" u="sng">
                <a:solidFill>
                  <a:srgbClr val="0070c0"/>
                </a:solidFill>
                <a:uFillTx/>
                <a:latin typeface="Century Gothic"/>
                <a:ea typeface="Times New Roman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глюкоза</a:t>
            </a: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фруктоза </a:t>
            </a: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галактоза</a:t>
            </a: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Объект 2"/>
          <p:cNvSpPr/>
          <p:nvPr/>
        </p:nvSpPr>
        <p:spPr>
          <a:xfrm>
            <a:off x="7321680" y="3078000"/>
            <a:ext cx="3162240" cy="17938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normAutofit/>
          </a:bodyPr>
          <a:p>
            <a:pPr algn="ctr">
              <a:lnSpc>
                <a:spcPct val="90000"/>
              </a:lnSpc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sng">
                <a:solidFill>
                  <a:srgbClr val="0070c0"/>
                </a:solidFill>
                <a:uFillTx/>
                <a:latin typeface="Century Gothic"/>
                <a:ea typeface="Arial"/>
              </a:rPr>
              <a:t>Пентоздар 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64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дезоксирибоза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64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рибоза 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64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ксилоза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5" name="Прямая со стрелкой 12"/>
          <p:cNvCxnSpPr/>
          <p:nvPr/>
        </p:nvCxnSpPr>
        <p:spPr>
          <a:xfrm>
            <a:off x="6872760" y="2916000"/>
            <a:ext cx="142200" cy="214524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36" name="Прямая со стрелкой 13"/>
          <p:cNvCxnSpPr/>
          <p:nvPr/>
        </p:nvCxnSpPr>
        <p:spPr>
          <a:xfrm flipH="1">
            <a:off x="5304960" y="2916000"/>
            <a:ext cx="8640" cy="10044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37" name="Прямая со стрелкой 14"/>
          <p:cNvCxnSpPr/>
          <p:nvPr/>
        </p:nvCxnSpPr>
        <p:spPr>
          <a:xfrm flipH="1">
            <a:off x="2471400" y="2838600"/>
            <a:ext cx="808560" cy="2116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38" name="Прямая со стрелкой 16"/>
          <p:cNvCxnSpPr/>
          <p:nvPr/>
        </p:nvCxnSpPr>
        <p:spPr>
          <a:xfrm>
            <a:off x="7504200" y="2854440"/>
            <a:ext cx="908640" cy="20232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pic>
        <p:nvPicPr>
          <p:cNvPr id="39" name="Picture 2" descr=""/>
          <p:cNvPicPr/>
          <p:nvPr/>
        </p:nvPicPr>
        <p:blipFill>
          <a:blip r:embed="rId2"/>
          <a:stretch/>
        </p:blipFill>
        <p:spPr>
          <a:xfrm>
            <a:off x="7956720" y="5829480"/>
            <a:ext cx="2154240" cy="1076040"/>
          </a:xfrm>
          <a:prstGeom prst="rect">
            <a:avLst/>
          </a:prstGeom>
          <a:ln w="0">
            <a:noFill/>
          </a:ln>
        </p:spPr>
      </p:pic>
      <p:sp>
        <p:nvSpPr>
          <p:cNvPr id="40" name="Объект 2"/>
          <p:cNvSpPr/>
          <p:nvPr/>
        </p:nvSpPr>
        <p:spPr>
          <a:xfrm>
            <a:off x="3670200" y="3036960"/>
            <a:ext cx="3092400" cy="19080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normAutofit/>
          </a:bodyPr>
          <a:p>
            <a:pPr algn="ctr">
              <a:lnSpc>
                <a:spcPct val="100000"/>
              </a:lnSpc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sng">
                <a:solidFill>
                  <a:srgbClr val="0070c0"/>
                </a:solidFill>
                <a:uFillTx/>
                <a:latin typeface="Century Gothic"/>
                <a:ea typeface="Arial"/>
              </a:rPr>
              <a:t>Тетроздар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эритроза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Прямоугольник 17"/>
          <p:cNvSpPr/>
          <p:nvPr/>
        </p:nvSpPr>
        <p:spPr>
          <a:xfrm>
            <a:off x="236520" y="1058760"/>
            <a:ext cx="104569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0000"/>
                </a:solidFill>
                <a:uFillTx/>
                <a:latin typeface="Century Gothic"/>
                <a:ea typeface="Arial"/>
              </a:rPr>
              <a:t>Моносахаридтер- </a:t>
            </a:r>
            <a:r>
              <a:rPr b="1" lang="kk-KZ" sz="2000" strike="noStrike" u="none">
                <a:solidFill>
                  <a:srgbClr val="ff0000"/>
                </a:solidFill>
                <a:uFillTx/>
                <a:latin typeface="Century Gothic"/>
                <a:ea typeface="Arial"/>
              </a:rPr>
              <a:t>күрлелі көмірсулардың  мономерлері, гидролизге ұшырамайтын,  қарапайым көмірсулар.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43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511A19-ABF4-41ED-8E48-589426980D68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4" name="Google Shape;124;p4"/>
          <p:cNvCxnSpPr/>
          <p:nvPr/>
        </p:nvCxnSpPr>
        <p:spPr>
          <a:xfrm flipV="1">
            <a:off x="743040" y="700956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5" name="Google Shape;125;p4"/>
          <p:cNvCxnSpPr/>
          <p:nvPr/>
        </p:nvCxnSpPr>
        <p:spPr>
          <a:xfrm>
            <a:off x="1023480" y="7206840"/>
            <a:ext cx="8006760" cy="514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6" name="Прямоугольник 9"/>
          <p:cNvSpPr/>
          <p:nvPr/>
        </p:nvSpPr>
        <p:spPr>
          <a:xfrm>
            <a:off x="2809080" y="412920"/>
            <a:ext cx="432900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МОНОСАХАРИДТЕР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47" name=""/>
          <p:cNvGraphicFramePr/>
          <p:nvPr/>
        </p:nvGraphicFramePr>
        <p:xfrm>
          <a:off x="500040" y="1206360"/>
          <a:ext cx="9690120" cy="5808960"/>
        </p:xfrm>
        <a:graphic>
          <a:graphicData uri="http://schemas.openxmlformats.org/drawingml/2006/table">
            <a:tbl>
              <a:tblPr/>
              <a:tblGrid>
                <a:gridCol w="1328760"/>
                <a:gridCol w="2305080"/>
                <a:gridCol w="6056280"/>
              </a:tblGrid>
              <a:tr h="596160">
                <a:tc>
                  <a:txBody>
                    <a:bodyPr lIns="54360" rIns="543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Класс, тобы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Өкілдері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Қызметі және биологиялық маңызы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298440">
                <a:tc gridSpan="3">
                  <a:txBody>
                    <a:bodyPr lIns="54360" rIns="543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Моносахаридтер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18760">
                <a:tc rowSpan="2"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Триоза  С</a:t>
                      </a:r>
                      <a:r>
                        <a:rPr b="0" lang="kk-KZ" sz="1700" strike="noStrike" u="none" baseline="-25000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3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Глицеральдегид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Глицериннің тотығуы кезінде түзіледі. Бірінші реттік спирттік топ тотыққан жағдайда түзіледі 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</a:tr>
              <a:tr h="2984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Диоксиацетон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Екінші реттік спирттік топ тотыққан кезде түзіледі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</a:tr>
              <a:tr h="479160"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Тетроза С</a:t>
                      </a:r>
                      <a:r>
                        <a:rPr b="0" lang="kk-KZ" sz="1700" strike="noStrike" u="none" baseline="-25000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4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Эритроза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Фотосинтез процестерінің аралық заты ретінде пайда болады.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</a:tr>
              <a:tr h="298440">
                <a:tc rowSpan="3"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Пентоза  С</a:t>
                      </a:r>
                      <a:r>
                        <a:rPr b="0" lang="kk-KZ" sz="1700" strike="noStrike" u="none" baseline="-25000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5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Рибоза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АТФ, РНҚ, В дәруменінің  құрамына кіреді. 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</a:tr>
              <a:tr h="2984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Дезоксирибоза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ДНҚ-ң құрамына кіреді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</a:tr>
              <a:tr h="518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Ксилоза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Көбінесе өсімдіктерде кездеседі. Кондитерлік өнеркәсіпте қолданылады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</a:tr>
              <a:tr h="1007640">
                <a:tc rowSpan="3"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Гексоза С</a:t>
                      </a:r>
                      <a:r>
                        <a:rPr b="0" lang="kk-KZ" sz="1700" strike="noStrike" u="none" baseline="-25000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6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Глюкоза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Крахмал, гликоген, целлюлозаның мономері.  Адамның қанындағы глюкозаның мөлшері 80—120 мг-ды құрайды.  Жүйке жүйесі мен ішкі секреция  бездерінің жұмысын реттейді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</a:tr>
              <a:tr h="718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Фруктоза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Сахарозаның құрамына кіреді.  Ол жеміс шырынында, балда және қант қызылшасының құрамында көп мөлшерде болады. 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</a:tr>
              <a:tr h="775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Галактоза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  <a:tc>
                  <a:txBody>
                    <a:bodyPr lIns="54360" rIns="543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kk-KZ" sz="1700" strike="noStrike" u="none">
                          <a:solidFill>
                            <a:srgbClr val="10253f"/>
                          </a:solidFill>
                          <a:uFillTx/>
                          <a:latin typeface="Calibri"/>
                        </a:rPr>
                        <a:t>Лактоза кейбір полисахаридтердің құрамына кіреді. Мидың құрамына кіретін күрделі липидтер де құрамдас бөлігі.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4360" marR="54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0e6f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1F6D46A-01D9-4986-A51D-D756CEEBD83A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cxnSp>
        <p:nvCxnSpPr>
          <p:cNvPr id="50" name="Google Shape;124;p4"/>
          <p:cNvCxnSpPr/>
          <p:nvPr/>
        </p:nvCxnSpPr>
        <p:spPr>
          <a:xfrm flipV="1">
            <a:off x="684360" y="702072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1" name="Google Shape;125;p4"/>
          <p:cNvCxnSpPr/>
          <p:nvPr/>
        </p:nvCxnSpPr>
        <p:spPr>
          <a:xfrm flipV="1">
            <a:off x="1152360" y="7222320"/>
            <a:ext cx="7973280" cy="10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2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2CEAB0-FAD1-421E-A5C4-0CD3D8748C7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53" name=""/>
          <p:cNvGraphicFramePr/>
          <p:nvPr/>
        </p:nvGraphicFramePr>
        <p:xfrm>
          <a:off x="123840" y="2376360"/>
          <a:ext cx="10344240" cy="3703680"/>
        </p:xfrm>
        <a:graphic>
          <a:graphicData uri="http://schemas.openxmlformats.org/drawingml/2006/table">
            <a:tbl>
              <a:tblPr/>
              <a:tblGrid>
                <a:gridCol w="1760400"/>
                <a:gridCol w="2224080"/>
                <a:gridCol w="6359760"/>
              </a:tblGrid>
              <a:tr h="884160">
                <a:tc>
                  <a:txBody>
                    <a:bodyPr lIns="67680" rIns="67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Өкілдері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  <a:ea typeface="Calibri"/>
                        </a:rPr>
                        <a:t>Құрылымы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Қызметі және биологиялық маңызы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883800">
                <a:tc>
                  <a:txBody>
                    <a:bodyPr lIns="67680" rIns="67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Сахароза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(глюкоза + фруктоза)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Өсімдіктердің тұқымында, жемісінде, тамырында көп мөлшерде кездеседі.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883800">
                <a:tc>
                  <a:txBody>
                    <a:bodyPr lIns="67680" rIns="67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Мальтоза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(глюкоза + глюкоза)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Сұлы және астық тұқымдастардың құрамына кіреді.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1052280">
                <a:tc>
                  <a:txBody>
                    <a:bodyPr lIns="67680" rIns="67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Лактоза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(глюкоза + галактоза)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Сүт қанты. Ана сүтінің және жануарлар сүтінің құрамында болады. Сүтқоректілер төлдерінің басты энергия   көзі. 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7680" marR="67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54" name="TextBox 13"/>
          <p:cNvSpPr/>
          <p:nvPr/>
        </p:nvSpPr>
        <p:spPr>
          <a:xfrm>
            <a:off x="1000800" y="441360"/>
            <a:ext cx="75441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ДИСАХАРИДТЕР (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Олигосахаридтер)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TextBox 9"/>
          <p:cNvSpPr/>
          <p:nvPr/>
        </p:nvSpPr>
        <p:spPr>
          <a:xfrm>
            <a:off x="927000" y="1058760"/>
            <a:ext cx="8748720" cy="97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900" strike="noStrike" u="none">
                <a:solidFill>
                  <a:srgbClr val="c00000"/>
                </a:solidFill>
                <a:uFillTx/>
                <a:latin typeface="Arial"/>
                <a:ea typeface="Arial"/>
              </a:rPr>
              <a:t>Дисахаридтер-құрамы екі немесе бірнеше моносахаридтерден құралған көмірсулар</a:t>
            </a: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CA5D2A-AB3F-4A06-A9E7-28489A5DF7B9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58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DB56F7-36D5-4902-85FB-4FABD3DD24C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9" name="Google Shape;124;p4"/>
          <p:cNvCxnSpPr/>
          <p:nvPr/>
        </p:nvCxnSpPr>
        <p:spPr>
          <a:xfrm flipV="1">
            <a:off x="684360" y="702072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0" name="Google Shape;125;p4"/>
          <p:cNvCxnSpPr/>
          <p:nvPr/>
        </p:nvCxnSpPr>
        <p:spPr>
          <a:xfrm flipV="1">
            <a:off x="1068120" y="7222320"/>
            <a:ext cx="7972920" cy="10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1" name="TextBox 12"/>
          <p:cNvSpPr/>
          <p:nvPr/>
        </p:nvSpPr>
        <p:spPr>
          <a:xfrm>
            <a:off x="3429360" y="426960"/>
            <a:ext cx="424800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ПОЛИСАХАРИДТЕР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2" name="TextBox 10"/>
          <p:cNvGrpSpPr/>
          <p:nvPr/>
        </p:nvGrpSpPr>
        <p:grpSpPr>
          <a:xfrm>
            <a:off x="1000080" y="2084400"/>
            <a:ext cx="8766360" cy="1542960"/>
            <a:chOff x="1000080" y="2084400"/>
            <a:chExt cx="8766360" cy="1542960"/>
          </a:xfrm>
        </p:grpSpPr>
        <p:pic>
          <p:nvPicPr>
            <p:cNvPr id="63" name="TextBox 10" descr=""/>
            <p:cNvPicPr/>
            <p:nvPr/>
          </p:nvPicPr>
          <p:blipFill>
            <a:blip r:embed="rId2"/>
            <a:stretch/>
          </p:blipFill>
          <p:spPr>
            <a:xfrm>
              <a:off x="1000080" y="2084400"/>
              <a:ext cx="8766360" cy="1542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" name=""/>
            <p:cNvSpPr/>
            <p:nvPr/>
          </p:nvSpPr>
          <p:spPr>
            <a:xfrm>
              <a:off x="1181160" y="2197080"/>
              <a:ext cx="8153280" cy="99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3000" strike="noStrike" u="none">
                  <a:solidFill>
                    <a:srgbClr val="1f497d"/>
                  </a:solidFill>
                  <a:uFillTx/>
                  <a:latin typeface="Calibri"/>
                </a:rPr>
                <a:t>Химиялық  құрылымына байланысты бөлінуі</a:t>
              </a:r>
              <a:endParaRPr b="0" lang="ru-RU" sz="3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900" strike="noStrike" u="none">
                  <a:solidFill>
                    <a:srgbClr val="1f497d"/>
                  </a:solidFill>
                  <a:uFillTx/>
                  <a:latin typeface="Calibri"/>
                </a:rPr>
                <a:t>  </a:t>
              </a:r>
              <a:endParaRPr b="0" lang="ru-RU" sz="2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5" name="Прямоугольник 12"/>
          <p:cNvSpPr/>
          <p:nvPr/>
        </p:nvSpPr>
        <p:spPr>
          <a:xfrm>
            <a:off x="258840" y="3639960"/>
            <a:ext cx="4532400" cy="28638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none">
                <a:solidFill>
                  <a:srgbClr val="0070c0"/>
                </a:solidFill>
                <a:uFillTx/>
                <a:latin typeface="Calibri"/>
              </a:rPr>
              <a:t>гомополисахаридтер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1f497d"/>
                </a:solidFill>
                <a:uFillTx/>
                <a:latin typeface="Calibri"/>
              </a:rPr>
              <a:t>бір моносахарид 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1f497d"/>
                </a:solidFill>
                <a:uFillTx/>
                <a:latin typeface="Calibri"/>
              </a:rPr>
              <a:t>қалдықтарынан  құралады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600" strike="noStrike" u="none">
                <a:solidFill>
                  <a:srgbClr val="000000"/>
                </a:solidFill>
                <a:uFillTx/>
                <a:latin typeface="Calibri"/>
              </a:rPr>
              <a:t>крахмал, 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600" strike="noStrike" u="none">
                <a:solidFill>
                  <a:srgbClr val="000000"/>
                </a:solidFill>
                <a:uFillTx/>
                <a:latin typeface="Calibri"/>
              </a:rPr>
              <a:t>гликоген,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6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i="1" lang="kk-KZ" sz="2600" strike="noStrike" u="none">
                <a:solidFill>
                  <a:srgbClr val="000000"/>
                </a:solidFill>
                <a:uFillTx/>
                <a:latin typeface="Calibri"/>
              </a:rPr>
              <a:t>целлюлоза,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6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i="1" lang="kk-KZ" sz="2600" strike="noStrike" u="none">
                <a:solidFill>
                  <a:srgbClr val="000000"/>
                </a:solidFill>
                <a:uFillTx/>
                <a:latin typeface="Calibri"/>
              </a:rPr>
              <a:t>хитин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Прямоугольник 14"/>
          <p:cNvSpPr/>
          <p:nvPr/>
        </p:nvSpPr>
        <p:spPr>
          <a:xfrm>
            <a:off x="5391000" y="3575160"/>
            <a:ext cx="4610160" cy="32598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none">
                <a:solidFill>
                  <a:srgbClr val="0070c0"/>
                </a:solidFill>
                <a:uFillTx/>
                <a:latin typeface="Calibri"/>
              </a:rPr>
              <a:t>Гетерополисахаридтер                           </a:t>
            </a:r>
            <a:r>
              <a:rPr b="0" lang="ru-RU" sz="2600" strike="noStrike" u="none">
                <a:solidFill>
                  <a:srgbClr val="1f497d"/>
                </a:solidFill>
                <a:uFillTx/>
                <a:latin typeface="Calibri"/>
              </a:rPr>
              <a:t>түрлі  моносахаридтердің қалдықтарынан және олардың туындыларынан құралады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Calibri"/>
              </a:rPr>
              <a:t>пектин,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kk-KZ" sz="2600" strike="noStrike" u="none">
                <a:solidFill>
                  <a:srgbClr val="000000"/>
                </a:solidFill>
                <a:uFillTx/>
                <a:latin typeface="Calibri"/>
              </a:rPr>
              <a:t>муреин,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kk-KZ" sz="2600" strike="noStrike" u="none">
                <a:solidFill>
                  <a:srgbClr val="000000"/>
                </a:solidFill>
                <a:uFillTx/>
                <a:latin typeface="Calibri"/>
              </a:rPr>
              <a:t>гепарин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Прямоугольник 13"/>
          <p:cNvSpPr/>
          <p:nvPr/>
        </p:nvSpPr>
        <p:spPr>
          <a:xfrm>
            <a:off x="819000" y="1141560"/>
            <a:ext cx="9163080" cy="8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c00000"/>
                </a:solidFill>
                <a:uFillTx/>
                <a:latin typeface="Arial"/>
                <a:ea typeface="Arial"/>
              </a:rPr>
              <a:t>Полисахаридтер - өте көп  моносахарид қалдықтарынан құралған жоғары молекулалы заттар.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5B865C-CBFD-48EC-AB57-27702B87F210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70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C010FB-89F9-461D-83BB-D5FD090980F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1" name="Google Shape;124;p4"/>
          <p:cNvCxnSpPr/>
          <p:nvPr/>
        </p:nvCxnSpPr>
        <p:spPr>
          <a:xfrm flipV="1">
            <a:off x="684360" y="702072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2" name="Google Shape;125;p4"/>
          <p:cNvCxnSpPr/>
          <p:nvPr/>
        </p:nvCxnSpPr>
        <p:spPr>
          <a:xfrm flipV="1">
            <a:off x="1068120" y="7222320"/>
            <a:ext cx="7972920" cy="10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aphicFrame>
        <p:nvGraphicFramePr>
          <p:cNvPr id="73" name=""/>
          <p:cNvGraphicFramePr/>
          <p:nvPr/>
        </p:nvGraphicFramePr>
        <p:xfrm>
          <a:off x="0" y="1281240"/>
          <a:ext cx="10693440" cy="5378400"/>
        </p:xfrm>
        <a:graphic>
          <a:graphicData uri="http://schemas.openxmlformats.org/drawingml/2006/table">
            <a:tbl>
              <a:tblPr/>
              <a:tblGrid>
                <a:gridCol w="1658880"/>
                <a:gridCol w="9034560"/>
              </a:tblGrid>
              <a:tr h="3841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Өкілі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Маңызы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1152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Крахмал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Өсімдіктерде қор заты ретінде жинақталады. </a:t>
                      </a:r>
                      <a:r>
                        <a:rPr b="0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Ол майда дәндер түрінде өсімдіктердің түйнегінде және тамырында, астық дақылдарының дәнінде қорға жинақталады.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15368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Гликоген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Адам мен жануарлардағы көмірсулардың  негізгі қоры, жасуша цитоплазмасында, негізінен, бауыр мен бұлшықетте жинақталады.    Кейбір жоғары сатыдағы  саңырауқұлақтардың  құрамында  да болады.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1536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Целлюлоза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 </a:t>
                      </a:r>
                      <a:r>
                        <a:rPr b="0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Өсімдіктердің жасушаларының  қабығының негізгі құрам бөлігі.  Өсімдіктерге беріктік, тірек қасиетін беретін талшықтар целлюлозадан тұрады.  Сол  сияқты целлюлоза өсімдік жасушасының мембранасында көп кездеседі.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7686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Хитин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Буынаяқтылардың сыртын қаптайды,саңырауқұлатардың жасуша қабықшасының негізгі компоненті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74" name="TextBox 12"/>
          <p:cNvSpPr/>
          <p:nvPr/>
        </p:nvSpPr>
        <p:spPr>
          <a:xfrm>
            <a:off x="3429360" y="426960"/>
            <a:ext cx="424800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ПОЛИСАХАРИДТЕР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444FEF5-BF0D-4EF5-8626-C4A0E724AE53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2" descr=""/>
          <p:cNvPicPr/>
          <p:nvPr/>
        </p:nvPicPr>
        <p:blipFill>
          <a:blip r:embed="rId2"/>
          <a:srcRect l="31364" t="18674" r="25406" b="22558"/>
          <a:stretch/>
        </p:blipFill>
        <p:spPr>
          <a:xfrm>
            <a:off x="1163520" y="1066680"/>
            <a:ext cx="8656920" cy="5938920"/>
          </a:xfrm>
          <a:prstGeom prst="rect">
            <a:avLst/>
          </a:prstGeom>
          <a:ln w="0">
            <a:noFill/>
          </a:ln>
        </p:spPr>
      </p:pic>
      <p:sp>
        <p:nvSpPr>
          <p:cNvPr id="78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ADDD57-E75B-4045-8B5E-23EAA1A4C17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9" name="Google Shape;124;p4"/>
          <p:cNvCxnSpPr/>
          <p:nvPr/>
        </p:nvCxnSpPr>
        <p:spPr>
          <a:xfrm flipV="1">
            <a:off x="909720" y="702072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0" name="Google Shape;125;p4"/>
          <p:cNvCxnSpPr/>
          <p:nvPr/>
        </p:nvCxnSpPr>
        <p:spPr>
          <a:xfrm flipV="1">
            <a:off x="1211040" y="7233480"/>
            <a:ext cx="7972920" cy="10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2024-11-02T21:18:35Z</dcterms:modified>
  <cp:revision>342</cp:revision>
  <dc:subject/>
  <dc:title>Презентация PowerPoint</dc:title>
</cp:coreProperties>
</file>