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4.jpeg" ContentType="image/jpeg"/>
  <Override PartName="/ppt/media/image2.png" ContentType="image/png"/>
  <Override PartName="/ppt/media/image13.jpeg" ContentType="image/jpeg"/>
  <Override PartName="/ppt/media/image3.jpeg" ContentType="image/jpeg"/>
  <Override PartName="/ppt/media/image5.jpeg" ContentType="image/jpeg"/>
  <Override PartName="/ppt/media/image6.jpeg" ContentType="image/jpeg"/>
  <Override PartName="/ppt/media/image10.jpeg" ContentType="image/jpeg"/>
  <Override PartName="/ppt/media/image7.jpeg" ContentType="image/jpeg"/>
  <Override PartName="/ppt/media/image11.jpeg" ContentType="image/jpeg"/>
  <Override PartName="/ppt/media/image8.jpeg" ContentType="image/jpeg"/>
  <Override PartName="/ppt/media/image12.jpeg" ContentType="image/jpeg"/>
  <Override PartName="/ppt/media/image14.jpeg" ContentType="image/jpeg"/>
  <Override PartName="/ppt/media/image9.jpeg" ContentType="image/jpeg"/>
  <Override PartName="/ppt/media/image15.jpeg" ContentType="image/jpeg"/>
  <Override PartName="/ppt/media/image16.jpe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0691813" cy="7559675"/>
  <p:notesSz cx="6796088" cy="9928225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7BED868-B563-438F-933A-02F1AA0430C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34960" y="303120"/>
            <a:ext cx="9623520" cy="1260720"/>
          </a:xfrm>
          <a:prstGeom prst="rect">
            <a:avLst/>
          </a:prstGeom>
          <a:noFill/>
          <a:ln w="0">
            <a:noFill/>
          </a:ln>
        </p:spPr>
        <p:txBody>
          <a:bodyPr lIns="99720" rIns="99720" tIns="49680" bIns="496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800" strike="noStrike" u="none">
                <a:solidFill>
                  <a:srgbClr val="000000"/>
                </a:solidFill>
                <a:uFillTx/>
                <a:latin typeface="Calibri"/>
              </a:rPr>
              <a:t>Click to edit the title text format</a:t>
            </a:r>
            <a:endParaRPr b="0" lang="ru-RU" sz="4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34960" y="1763640"/>
            <a:ext cx="9623520" cy="4991040"/>
          </a:xfrm>
          <a:prstGeom prst="rect">
            <a:avLst/>
          </a:prstGeom>
          <a:noFill/>
          <a:ln w="0">
            <a:noFill/>
          </a:ln>
        </p:spPr>
        <p:txBody>
          <a:bodyPr lIns="99720" rIns="99720" tIns="49680" bIns="49680" anchor="t">
            <a:normAutofit/>
          </a:bodyPr>
          <a:p>
            <a:pPr marL="372960" indent="-372960">
              <a:spcBef>
                <a:spcPts val="876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5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808200" indent="-311400">
              <a:spcBef>
                <a:spcPts val="876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5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244520" indent="-247680">
              <a:spcBef>
                <a:spcPts val="876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5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741320" indent="-247320">
              <a:spcBef>
                <a:spcPts val="876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5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239920" indent="-247680">
              <a:spcBef>
                <a:spcPts val="876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5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239920" indent="-247680">
              <a:spcBef>
                <a:spcPts val="876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5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239920" indent="-247680">
              <a:spcBef>
                <a:spcPts val="876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5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34960" y="7008840"/>
            <a:ext cx="2495520" cy="401760"/>
          </a:xfrm>
          <a:prstGeom prst="rect">
            <a:avLst/>
          </a:prstGeom>
          <a:noFill/>
          <a:ln w="0">
            <a:noFill/>
          </a:ln>
        </p:spPr>
        <p:txBody>
          <a:bodyPr lIns="99720" rIns="99720" tIns="49680" bIns="4968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652920" y="7008840"/>
            <a:ext cx="3387600" cy="401760"/>
          </a:xfrm>
          <a:prstGeom prst="rect">
            <a:avLst/>
          </a:prstGeom>
          <a:noFill/>
          <a:ln w="0">
            <a:noFill/>
          </a:ln>
        </p:spPr>
        <p:txBody>
          <a:bodyPr lIns="99720" rIns="99720" tIns="49680" bIns="4968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662960" y="7008840"/>
            <a:ext cx="2495520" cy="401760"/>
          </a:xfrm>
          <a:prstGeom prst="rect">
            <a:avLst/>
          </a:prstGeom>
          <a:noFill/>
          <a:ln w="0">
            <a:noFill/>
          </a:ln>
        </p:spPr>
        <p:txBody>
          <a:bodyPr lIns="99720" rIns="99720" tIns="49680" bIns="4968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300" strike="noStrike" u="none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FBB36C4E-C3BB-4F92-AA44-8DCFC8B8F5B8}" type="slidenum">
              <a:rPr b="0" lang="ru-RU" sz="13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1" lang="ru-RU" sz="13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6.jpeg"/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5" Type="http://schemas.openxmlformats.org/officeDocument/2006/relationships/image" Target="../media/image9.jpeg"/><Relationship Id="rId6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0.jpeg"/><Relationship Id="rId3" Type="http://schemas.openxmlformats.org/officeDocument/2006/relationships/image" Target="../media/image11.jpeg"/><Relationship Id="rId4" Type="http://schemas.openxmlformats.org/officeDocument/2006/relationships/image" Target="../media/image12.jpeg"/><Relationship Id="rId5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3.jpeg"/><Relationship Id="rId3" Type="http://schemas.openxmlformats.org/officeDocument/2006/relationships/image" Target="../media/image14.jpeg"/><Relationship Id="rId4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5.jpeg"/><Relationship Id="rId3" Type="http://schemas.openxmlformats.org/officeDocument/2006/relationships/image" Target="../media/image16.jpeg"/><Relationship Id="rId4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76;p1"/>
          <p:cNvSpPr/>
          <p:nvPr/>
        </p:nvSpPr>
        <p:spPr>
          <a:xfrm>
            <a:off x="803160" y="3240000"/>
            <a:ext cx="9018720" cy="1790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56520" rIns="56520" tIns="28440" bIns="28440" anchor="t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1f497d"/>
                </a:solidFill>
                <a:uFillTx/>
                <a:latin typeface="Times New Roman"/>
              </a:rPr>
              <a:t>Тақырыбы: Дезоксирибонуклеин және рибонуклеин қышқылы молекулаларының құрылысының ұқсастығы мен айырмашылықтары</a:t>
            </a:r>
            <a:r>
              <a:rPr b="0" lang="ru-RU" sz="2800" strike="noStrike" u="none">
                <a:solidFill>
                  <a:srgbClr val="1f497d"/>
                </a:solidFill>
                <a:uFillTx/>
                <a:latin typeface="Times New Roman"/>
              </a:rPr>
              <a:t> </a:t>
            </a:r>
            <a:endParaRPr b="1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600" strike="noStrike" u="none">
                <a:solidFill>
                  <a:srgbClr val="1f497d"/>
                </a:solidFill>
                <a:uFillTx/>
                <a:latin typeface="Times New Roman"/>
                <a:ea typeface="Times New Roman"/>
              </a:rPr>
              <a:t>10</a:t>
            </a:r>
            <a:r>
              <a:rPr b="1" lang="kk-KZ" sz="3600" strike="noStrike" u="none">
                <a:solidFill>
                  <a:srgbClr val="1f497d"/>
                </a:solidFill>
                <a:uFillTx/>
                <a:latin typeface="Times New Roman"/>
                <a:ea typeface="Times New Roman"/>
              </a:rPr>
              <a:t>сынып</a:t>
            </a:r>
            <a:endParaRPr b="1" lang="ru-RU" sz="3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ru-RU" sz="3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ru-RU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6" name="Google Shape;77;p1"/>
          <p:cNvCxnSpPr/>
          <p:nvPr/>
        </p:nvCxnSpPr>
        <p:spPr>
          <a:xfrm>
            <a:off x="1428840" y="6406920"/>
            <a:ext cx="8115840" cy="1080"/>
          </a:xfrm>
          <a:prstGeom prst="straightConnector1">
            <a:avLst/>
          </a:prstGeom>
          <a:ln w="38160">
            <a:solidFill>
              <a:srgbClr val="090f78"/>
            </a:solidFill>
            <a:miter/>
          </a:ln>
        </p:spPr>
      </p:cxnSp>
      <p:cxnSp>
        <p:nvCxnSpPr>
          <p:cNvPr id="7" name="Google Shape;78;p1"/>
          <p:cNvCxnSpPr/>
          <p:nvPr/>
        </p:nvCxnSpPr>
        <p:spPr>
          <a:xfrm>
            <a:off x="1494000" y="6706800"/>
            <a:ext cx="785088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Номер слайда 4"/>
          <p:cNvSpPr/>
          <p:nvPr/>
        </p:nvSpPr>
        <p:spPr>
          <a:xfrm>
            <a:off x="7662960" y="7008840"/>
            <a:ext cx="2495520" cy="40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9720" rIns="99720" tIns="49680" bIns="496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ADAD89AA-167B-40BE-80F9-F56BE9EF6A0A}" type="slidenum">
              <a:rPr b="0" lang="ru-RU" sz="13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1" lang="ru-RU" sz="13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36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1239560" cy="7924680"/>
          </a:xfrm>
          <a:prstGeom prst="rect">
            <a:avLst/>
          </a:prstGeom>
          <a:ln w="0">
            <a:noFill/>
          </a:ln>
        </p:spPr>
      </p:pic>
      <p:sp>
        <p:nvSpPr>
          <p:cNvPr id="137" name="Прямоугольник 9"/>
          <p:cNvSpPr/>
          <p:nvPr/>
        </p:nvSpPr>
        <p:spPr>
          <a:xfrm>
            <a:off x="10693440" y="7023240"/>
            <a:ext cx="431640" cy="337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82A4EA2F-6683-40E4-AC33-95ED51067EA5}" type="slidenum">
              <a:rPr b="1" lang="ru-RU" sz="16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1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8" name="Прямоугольник 11"/>
          <p:cNvSpPr/>
          <p:nvPr/>
        </p:nvSpPr>
        <p:spPr>
          <a:xfrm>
            <a:off x="1714680" y="422280"/>
            <a:ext cx="78721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Arial"/>
              </a:rPr>
              <a:t>Сабақты қорытындылау</a:t>
            </a:r>
            <a:endParaRPr b="1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9" name="Rectangle 1"/>
          <p:cNvSpPr/>
          <p:nvPr/>
        </p:nvSpPr>
        <p:spPr>
          <a:xfrm>
            <a:off x="374760" y="1238760"/>
            <a:ext cx="1073772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 marL="285840" indent="-28584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</a:rPr>
              <a:t>+ - таңбаларын қолданып өз өзіңізді бағалаңыз. Бүгінгі сабақта:</a:t>
            </a: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40" name="Google Shape;124;p4"/>
          <p:cNvCxnSpPr/>
          <p:nvPr/>
        </p:nvCxnSpPr>
        <p:spPr>
          <a:xfrm flipV="1">
            <a:off x="388800" y="7358760"/>
            <a:ext cx="9467280" cy="1692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41" name="Google Shape;125;p4"/>
          <p:cNvCxnSpPr/>
          <p:nvPr/>
        </p:nvCxnSpPr>
        <p:spPr>
          <a:xfrm flipV="1">
            <a:off x="344520" y="7732080"/>
            <a:ext cx="97272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42" name="Rectangle 477"/>
          <p:cNvSpPr/>
          <p:nvPr/>
        </p:nvSpPr>
        <p:spPr>
          <a:xfrm>
            <a:off x="0" y="2017800"/>
            <a:ext cx="1069344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3" name="Rectangle 545"/>
          <p:cNvSpPr/>
          <p:nvPr/>
        </p:nvSpPr>
        <p:spPr>
          <a:xfrm>
            <a:off x="0" y="2371680"/>
            <a:ext cx="1069344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144" name=""/>
          <p:cNvGraphicFramePr/>
          <p:nvPr/>
        </p:nvGraphicFramePr>
        <p:xfrm>
          <a:off x="571680" y="1857240"/>
          <a:ext cx="8518320" cy="4170600"/>
        </p:xfrm>
        <a:graphic>
          <a:graphicData uri="http://schemas.openxmlformats.org/drawingml/2006/table">
            <a:tbl>
              <a:tblPr/>
              <a:tblGrid>
                <a:gridCol w="5703840"/>
                <a:gridCol w="2814480"/>
              </a:tblGrid>
              <a:tr h="83340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774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1" lang="ru-RU" sz="15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          </a:t>
                      </a:r>
                      <a:r>
                        <a:rPr b="1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+    - </a:t>
                      </a:r>
                      <a:endParaRPr b="1" lang="ru-RU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83520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Мен ............  білдім.</a:t>
                      </a:r>
                      <a:r>
                        <a:rPr b="0" lang="ru-RU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 </a:t>
                      </a:r>
                      <a:endParaRPr b="1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774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1" lang="ru-RU" sz="15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83340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Мен ...............ажырата аламын.</a:t>
                      </a:r>
                      <a:r>
                        <a:rPr b="0" lang="ru-RU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 </a:t>
                      </a:r>
                      <a:endParaRPr b="1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774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1" lang="ru-RU" sz="15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83520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Мен ...............  түсіндім.</a:t>
                      </a:r>
                      <a:r>
                        <a:rPr b="0" lang="ru-RU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 </a:t>
                      </a:r>
                      <a:endParaRPr b="1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774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1" lang="ru-RU" sz="15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83340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Мен .................салыстыра аламын.</a:t>
                      </a:r>
                      <a:r>
                        <a:rPr b="0" lang="ru-RU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 </a:t>
                      </a:r>
                      <a:endParaRPr b="1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774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1" lang="ru-RU" sz="15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0693440" cy="7597800"/>
          </a:xfrm>
          <a:prstGeom prst="rect">
            <a:avLst/>
          </a:prstGeom>
          <a:ln w="0">
            <a:noFill/>
          </a:ln>
        </p:spPr>
      </p:pic>
      <p:sp>
        <p:nvSpPr>
          <p:cNvPr id="9" name="Google Shape;123;p4"/>
          <p:cNvSpPr/>
          <p:nvPr/>
        </p:nvSpPr>
        <p:spPr>
          <a:xfrm>
            <a:off x="8182080" y="6662880"/>
            <a:ext cx="2404800" cy="40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F6E656C8-B78A-46BB-9CB0-3703D0DB0C9B}" type="slidenum">
              <a:rPr b="1" lang="ru-RU" sz="1400" strike="noStrike" u="none">
                <a:solidFill>
                  <a:srgbClr val="002060"/>
                </a:solidFill>
                <a:uFillTx/>
                <a:latin typeface="Times New Roman"/>
              </a:rPr>
              <a:t>&lt;number&gt;</a:t>
            </a:fld>
            <a:endParaRPr b="1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0" name="Google Shape;124;p4"/>
          <p:cNvCxnSpPr/>
          <p:nvPr/>
        </p:nvCxnSpPr>
        <p:spPr>
          <a:xfrm>
            <a:off x="351000" y="7178400"/>
            <a:ext cx="1007496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1" name="Google Shape;125;p4"/>
          <p:cNvCxnSpPr/>
          <p:nvPr/>
        </p:nvCxnSpPr>
        <p:spPr>
          <a:xfrm flipV="1">
            <a:off x="534960" y="7320960"/>
            <a:ext cx="97272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2" name="Прямоугольник 9"/>
          <p:cNvSpPr/>
          <p:nvPr/>
        </p:nvSpPr>
        <p:spPr>
          <a:xfrm>
            <a:off x="627120" y="1876320"/>
            <a:ext cx="899964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1f497d"/>
                </a:solidFill>
                <a:uFillTx/>
                <a:latin typeface="Arial"/>
              </a:rPr>
              <a:t>10.4.1.8 – Рибонуклеин қышқылы және дезоксирибонуклеин қышқылы молекулаларының құрылысын салыстыру</a:t>
            </a:r>
            <a:r>
              <a:rPr b="0" lang="ru-RU" sz="1500" strike="noStrike" u="none">
                <a:solidFill>
                  <a:srgbClr val="1f497d"/>
                </a:solidFill>
                <a:uFillTx/>
                <a:latin typeface="Arial"/>
              </a:rPr>
              <a:t> </a:t>
            </a:r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" name="Прямоугольник 8"/>
          <p:cNvSpPr/>
          <p:nvPr/>
        </p:nvSpPr>
        <p:spPr>
          <a:xfrm>
            <a:off x="711360" y="4684680"/>
            <a:ext cx="89406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buClr>
                <a:srgbClr val="1f497d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1f497d"/>
                </a:solidFill>
                <a:uFillTx/>
                <a:latin typeface="Arial"/>
              </a:rPr>
              <a:t>Рибонуклеин қышқылы және дезоксирибонуклеин қышқылы молекулаларының құрылысын салыстырады</a:t>
            </a:r>
            <a:endParaRPr b="1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3778200" y="3994200"/>
            <a:ext cx="32191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1f497d"/>
                </a:solidFill>
                <a:uFillTx/>
                <a:latin typeface="Times New Roman"/>
              </a:rPr>
              <a:t>Бағалау критерийі</a:t>
            </a:r>
            <a:endParaRPr b="1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" name="Прямоугольник 10"/>
          <p:cNvSpPr/>
          <p:nvPr/>
        </p:nvSpPr>
        <p:spPr>
          <a:xfrm>
            <a:off x="4219560" y="1222200"/>
            <a:ext cx="23385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1f497d"/>
                </a:solidFill>
                <a:uFillTx/>
                <a:latin typeface="Times New Roman"/>
              </a:rPr>
              <a:t>Оқу мақсаты</a:t>
            </a:r>
            <a:endParaRPr b="1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0693440" cy="7866000"/>
          </a:xfrm>
          <a:prstGeom prst="rect">
            <a:avLst/>
          </a:prstGeom>
          <a:ln w="0">
            <a:noFill/>
          </a:ln>
        </p:spPr>
      </p:pic>
      <p:sp>
        <p:nvSpPr>
          <p:cNvPr id="17" name="Google Shape;123;p4"/>
          <p:cNvSpPr/>
          <p:nvPr/>
        </p:nvSpPr>
        <p:spPr>
          <a:xfrm>
            <a:off x="8118360" y="6935760"/>
            <a:ext cx="2405160" cy="40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4CA69335-516B-4260-97DE-302DF3E3635F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1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" name="Text Box 18"/>
          <p:cNvSpPr/>
          <p:nvPr/>
        </p:nvSpPr>
        <p:spPr>
          <a:xfrm>
            <a:off x="422280" y="423720"/>
            <a:ext cx="1070604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Times New Roman"/>
              </a:rPr>
              <a:t>Нуклеин қышқылдары құрылысының ұқсастықтары </a:t>
            </a:r>
            <a:endParaRPr b="1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Oval 46"/>
          <p:cNvSpPr/>
          <p:nvPr/>
        </p:nvSpPr>
        <p:spPr>
          <a:xfrm>
            <a:off x="117360" y="1308240"/>
            <a:ext cx="2057400" cy="1073160"/>
          </a:xfrm>
          <a:prstGeom prst="ellipse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Түрлері:</a:t>
            </a:r>
            <a:br>
              <a:rPr sz="2000"/>
            </a:b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ДНҚ менРНҚ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" name="Oval 47"/>
          <p:cNvSpPr/>
          <p:nvPr/>
        </p:nvSpPr>
        <p:spPr>
          <a:xfrm>
            <a:off x="5030640" y="1409760"/>
            <a:ext cx="2630520" cy="971640"/>
          </a:xfrm>
          <a:prstGeom prst="ellipse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Нуклеотидтің</a:t>
            </a:r>
            <a:br>
              <a:rPr sz="2000"/>
            </a:b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 құрам бөліктері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1" name="Oval 52"/>
          <p:cNvSpPr/>
          <p:nvPr/>
        </p:nvSpPr>
        <p:spPr>
          <a:xfrm>
            <a:off x="2211480" y="1371600"/>
            <a:ext cx="2757240" cy="1047600"/>
          </a:xfrm>
          <a:prstGeom prst="ellipse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Нуклеотидтерден</a:t>
            </a:r>
            <a:br>
              <a:rPr sz="2000"/>
            </a:b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 тұрады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2" name="Picture 53" descr="Хромосомы, строение хромосом — FINDOUT.SU"/>
          <p:cNvPicPr/>
          <p:nvPr/>
        </p:nvPicPr>
        <p:blipFill>
          <a:blip r:embed="rId2"/>
          <a:stretch/>
        </p:blipFill>
        <p:spPr>
          <a:xfrm>
            <a:off x="7845480" y="1457280"/>
            <a:ext cx="2498760" cy="1913040"/>
          </a:xfrm>
          <a:prstGeom prst="rect">
            <a:avLst/>
          </a:prstGeom>
          <a:ln w="0">
            <a:noFill/>
          </a:ln>
        </p:spPr>
      </p:pic>
      <p:pic>
        <p:nvPicPr>
          <p:cNvPr id="23" name="Picture 56" descr="slide-6"/>
          <p:cNvPicPr/>
          <p:nvPr/>
        </p:nvPicPr>
        <p:blipFill>
          <a:blip r:embed="rId3"/>
          <a:srcRect l="0" t="0" r="0" b="35132"/>
          <a:stretch/>
        </p:blipFill>
        <p:spPr>
          <a:xfrm>
            <a:off x="7085160" y="3686040"/>
            <a:ext cx="3259080" cy="2028960"/>
          </a:xfrm>
          <a:prstGeom prst="rect">
            <a:avLst/>
          </a:prstGeom>
          <a:ln w="0">
            <a:noFill/>
          </a:ln>
        </p:spPr>
      </p:pic>
      <p:pic>
        <p:nvPicPr>
          <p:cNvPr id="24" name="Picture 57" descr="8-2"/>
          <p:cNvPicPr/>
          <p:nvPr/>
        </p:nvPicPr>
        <p:blipFill>
          <a:blip r:embed="rId4"/>
          <a:srcRect l="2901" t="1724" r="5812" b="2411"/>
          <a:stretch/>
        </p:blipFill>
        <p:spPr>
          <a:xfrm>
            <a:off x="3932280" y="2914560"/>
            <a:ext cx="2828880" cy="4222800"/>
          </a:xfrm>
          <a:prstGeom prst="rect">
            <a:avLst/>
          </a:prstGeom>
          <a:ln w="0">
            <a:noFill/>
          </a:ln>
        </p:spPr>
      </p:pic>
      <p:pic>
        <p:nvPicPr>
          <p:cNvPr id="25" name="Picture 13" descr="C:\Users\Lenova\Pictures\10-011.jpg"/>
          <p:cNvPicPr/>
          <p:nvPr/>
        </p:nvPicPr>
        <p:blipFill>
          <a:blip r:embed="rId5"/>
          <a:stretch/>
        </p:blipFill>
        <p:spPr>
          <a:xfrm>
            <a:off x="422280" y="2914560"/>
            <a:ext cx="3368520" cy="4222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0693440" cy="7561440"/>
          </a:xfrm>
          <a:prstGeom prst="rect">
            <a:avLst/>
          </a:prstGeom>
          <a:ln w="0">
            <a:noFill/>
          </a:ln>
        </p:spPr>
      </p:pic>
      <p:sp>
        <p:nvSpPr>
          <p:cNvPr id="27" name="Google Shape;123;p4"/>
          <p:cNvSpPr/>
          <p:nvPr/>
        </p:nvSpPr>
        <p:spPr>
          <a:xfrm>
            <a:off x="8169120" y="6553080"/>
            <a:ext cx="2405160" cy="40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8AD098A3-101F-4D95-A4CE-62D0DDC520CE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1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Text Box 7"/>
          <p:cNvSpPr/>
          <p:nvPr/>
        </p:nvSpPr>
        <p:spPr>
          <a:xfrm>
            <a:off x="1998360" y="392040"/>
            <a:ext cx="71301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none">
                <a:solidFill>
                  <a:srgbClr val="ffffff"/>
                </a:solidFill>
                <a:uFillTx/>
                <a:latin typeface="Arial"/>
              </a:rPr>
              <a:t>ДНҚ мен РНҚ-ның айырмашылықтары </a:t>
            </a:r>
            <a:endParaRPr b="1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Rectangle 11"/>
          <p:cNvSpPr/>
          <p:nvPr/>
        </p:nvSpPr>
        <p:spPr>
          <a:xfrm>
            <a:off x="612720" y="1330200"/>
            <a:ext cx="2514600" cy="80352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Көмірсу типі</a:t>
            </a:r>
            <a:endParaRPr b="1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" name="Rectangle 12"/>
          <p:cNvSpPr/>
          <p:nvPr/>
        </p:nvSpPr>
        <p:spPr>
          <a:xfrm>
            <a:off x="612720" y="2320920"/>
            <a:ext cx="2514600" cy="63180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Азотты негіздер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1" name="Rectangle 13"/>
          <p:cNvSpPr/>
          <p:nvPr/>
        </p:nvSpPr>
        <p:spPr>
          <a:xfrm>
            <a:off x="225360" y="4205160"/>
            <a:ext cx="2679840" cy="55260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Молекула құрылысы</a:t>
            </a:r>
            <a:endParaRPr b="1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" name="Rectangle 14"/>
          <p:cNvSpPr/>
          <p:nvPr/>
        </p:nvSpPr>
        <p:spPr>
          <a:xfrm>
            <a:off x="247680" y="4913280"/>
            <a:ext cx="2305080" cy="63036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800" strike="noStrike" u="none">
                <a:solidFill>
                  <a:srgbClr val="000000"/>
                </a:solidFill>
                <a:uFillTx/>
                <a:latin typeface="Arial"/>
              </a:rPr>
              <a:t>Сутектік байланыс </a:t>
            </a:r>
            <a:endParaRPr b="1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3" name="Rectangle 17"/>
          <p:cNvSpPr/>
          <p:nvPr/>
        </p:nvSpPr>
        <p:spPr>
          <a:xfrm>
            <a:off x="198360" y="5972040"/>
            <a:ext cx="2403720" cy="58104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Комплементарлық</a:t>
            </a:r>
            <a:endParaRPr b="1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4" name="Picture 18" descr="Нуклеин ?ыш?ылдары ДН? - биология, презентации"/>
          <p:cNvPicPr/>
          <p:nvPr/>
        </p:nvPicPr>
        <p:blipFill>
          <a:blip r:embed="rId2"/>
          <a:srcRect l="5612" t="24166" r="5922" b="15420"/>
          <a:stretch/>
        </p:blipFill>
        <p:spPr>
          <a:xfrm>
            <a:off x="3592440" y="1920960"/>
            <a:ext cx="4459320" cy="1523880"/>
          </a:xfrm>
          <a:prstGeom prst="rect">
            <a:avLst/>
          </a:prstGeom>
          <a:ln w="0">
            <a:noFill/>
          </a:ln>
        </p:spPr>
      </p:pic>
      <p:sp>
        <p:nvSpPr>
          <p:cNvPr id="35" name="Text Box 22"/>
          <p:cNvSpPr/>
          <p:nvPr/>
        </p:nvSpPr>
        <p:spPr>
          <a:xfrm>
            <a:off x="3895560" y="1488960"/>
            <a:ext cx="22194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Дезоксирибоза</a:t>
            </a:r>
            <a:endParaRPr b="1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6" name="Text Box 23"/>
          <p:cNvSpPr/>
          <p:nvPr/>
        </p:nvSpPr>
        <p:spPr>
          <a:xfrm>
            <a:off x="6202440" y="1527120"/>
            <a:ext cx="196668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Рибоза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7" name="Text Box 25"/>
          <p:cNvSpPr/>
          <p:nvPr/>
        </p:nvSpPr>
        <p:spPr>
          <a:xfrm>
            <a:off x="3943440" y="5208480"/>
            <a:ext cx="124416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Тұрақты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8" name="Text Box 26"/>
          <p:cNvSpPr/>
          <p:nvPr/>
        </p:nvSpPr>
        <p:spPr>
          <a:xfrm>
            <a:off x="5514840" y="5095800"/>
            <a:ext cx="337356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Жоқ, тРНҚ-дан басқа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9" name="Picture 28" descr="112-"/>
          <p:cNvPicPr/>
          <p:nvPr/>
        </p:nvPicPr>
        <p:blipFill>
          <a:blip r:embed="rId3"/>
          <a:stretch/>
        </p:blipFill>
        <p:spPr>
          <a:xfrm>
            <a:off x="3462480" y="5562720"/>
            <a:ext cx="2260440" cy="1506240"/>
          </a:xfrm>
          <a:prstGeom prst="rect">
            <a:avLst/>
          </a:prstGeom>
          <a:ln w="0">
            <a:noFill/>
          </a:ln>
        </p:spPr>
      </p:pic>
      <p:sp>
        <p:nvSpPr>
          <p:cNvPr id="40" name="Text Box 29"/>
          <p:cNvSpPr/>
          <p:nvPr/>
        </p:nvSpPr>
        <p:spPr>
          <a:xfrm>
            <a:off x="3774600" y="6880320"/>
            <a:ext cx="158184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Сақталады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1" name="Picture 30" descr="Образование иРНК по матрице ДНК. Генетический код - презентация онлайн"/>
          <p:cNvPicPr/>
          <p:nvPr/>
        </p:nvPicPr>
        <p:blipFill>
          <a:blip r:embed="rId4"/>
          <a:srcRect l="34902" t="35718" r="39694" b="0"/>
          <a:stretch/>
        </p:blipFill>
        <p:spPr>
          <a:xfrm>
            <a:off x="6711840" y="5830920"/>
            <a:ext cx="816120" cy="857160"/>
          </a:xfrm>
          <a:prstGeom prst="rect">
            <a:avLst/>
          </a:prstGeom>
          <a:ln w="0">
            <a:noFill/>
          </a:ln>
        </p:spPr>
      </p:pic>
      <p:sp>
        <p:nvSpPr>
          <p:cNvPr id="42" name="Line 36"/>
          <p:cNvSpPr/>
          <p:nvPr/>
        </p:nvSpPr>
        <p:spPr>
          <a:xfrm>
            <a:off x="2552760" y="5208480"/>
            <a:ext cx="1238040" cy="23040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3" name="Line 37"/>
          <p:cNvSpPr/>
          <p:nvPr/>
        </p:nvSpPr>
        <p:spPr>
          <a:xfrm>
            <a:off x="2905200" y="4491000"/>
            <a:ext cx="5263920" cy="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4" name="Line 38"/>
          <p:cNvSpPr/>
          <p:nvPr/>
        </p:nvSpPr>
        <p:spPr>
          <a:xfrm>
            <a:off x="2619360" y="6265800"/>
            <a:ext cx="781200" cy="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5" name="Line 39"/>
          <p:cNvSpPr/>
          <p:nvPr/>
        </p:nvSpPr>
        <p:spPr>
          <a:xfrm>
            <a:off x="2612880" y="6315120"/>
            <a:ext cx="1067040" cy="76356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6" name="Text Box 40"/>
          <p:cNvSpPr/>
          <p:nvPr/>
        </p:nvSpPr>
        <p:spPr>
          <a:xfrm>
            <a:off x="5722920" y="6870600"/>
            <a:ext cx="204156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Сақталмайды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7" name="Line 42"/>
          <p:cNvSpPr/>
          <p:nvPr/>
        </p:nvSpPr>
        <p:spPr>
          <a:xfrm>
            <a:off x="3146400" y="2664000"/>
            <a:ext cx="303120" cy="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8" name="Line 43"/>
          <p:cNvSpPr/>
          <p:nvPr/>
        </p:nvSpPr>
        <p:spPr>
          <a:xfrm>
            <a:off x="3162240" y="1652760"/>
            <a:ext cx="574560" cy="1872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28080" bIns="-28080" anchor="t">
            <a:noAutofit/>
          </a:bodyPr>
          <a:p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9" name="Picture 28" descr="C:\Users\Lenova\Pictures\8-4.jpg"/>
          <p:cNvPicPr/>
          <p:nvPr/>
        </p:nvPicPr>
        <p:blipFill>
          <a:blip r:embed="rId5"/>
          <a:stretch/>
        </p:blipFill>
        <p:spPr>
          <a:xfrm>
            <a:off x="8325000" y="1066680"/>
            <a:ext cx="2225520" cy="5631120"/>
          </a:xfrm>
          <a:prstGeom prst="rect">
            <a:avLst/>
          </a:prstGeom>
          <a:ln w="0">
            <a:noFill/>
          </a:ln>
        </p:spPr>
      </p:pic>
      <p:sp>
        <p:nvSpPr>
          <p:cNvPr id="50" name="TextBox 1"/>
          <p:cNvSpPr/>
          <p:nvPr/>
        </p:nvSpPr>
        <p:spPr>
          <a:xfrm>
            <a:off x="4042800" y="1168560"/>
            <a:ext cx="64836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ДНҚ</a:t>
            </a:r>
            <a:endParaRPr b="1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1" name="TextBox 2"/>
          <p:cNvSpPr/>
          <p:nvPr/>
        </p:nvSpPr>
        <p:spPr>
          <a:xfrm>
            <a:off x="6769800" y="1203480"/>
            <a:ext cx="63792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РНҚ</a:t>
            </a:r>
            <a:endParaRPr b="1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0863360" cy="7561440"/>
          </a:xfrm>
          <a:prstGeom prst="rect">
            <a:avLst/>
          </a:prstGeom>
          <a:ln w="0">
            <a:noFill/>
          </a:ln>
        </p:spPr>
      </p:pic>
      <p:sp>
        <p:nvSpPr>
          <p:cNvPr id="53" name="Google Shape;123;p4"/>
          <p:cNvSpPr/>
          <p:nvPr/>
        </p:nvSpPr>
        <p:spPr>
          <a:xfrm>
            <a:off x="8174160" y="6581880"/>
            <a:ext cx="2404800" cy="40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A98B930C-E8AC-405B-B6E6-95EAF67D0026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1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Text Box 7"/>
          <p:cNvSpPr/>
          <p:nvPr/>
        </p:nvSpPr>
        <p:spPr>
          <a:xfrm>
            <a:off x="1719360" y="496800"/>
            <a:ext cx="781524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none">
                <a:solidFill>
                  <a:srgbClr val="ffffff"/>
                </a:solidFill>
                <a:uFillTx/>
                <a:latin typeface="Arial"/>
              </a:rPr>
              <a:t> </a:t>
            </a:r>
            <a:r>
              <a:rPr b="1" lang="ru-RU" sz="2800" strike="noStrike" u="none">
                <a:solidFill>
                  <a:srgbClr val="ffffff"/>
                </a:solidFill>
                <a:uFillTx/>
                <a:latin typeface="Arial"/>
              </a:rPr>
              <a:t>ДНҚ мен РНҚ-ның айырмашылықтары </a:t>
            </a:r>
            <a:endParaRPr b="1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5" name="Rectangle 8"/>
          <p:cNvSpPr/>
          <p:nvPr/>
        </p:nvSpPr>
        <p:spPr>
          <a:xfrm>
            <a:off x="439560" y="1260360"/>
            <a:ext cx="1978200" cy="79704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6" name="Rectangle 10"/>
          <p:cNvSpPr/>
          <p:nvPr/>
        </p:nvSpPr>
        <p:spPr>
          <a:xfrm>
            <a:off x="0" y="2131920"/>
            <a:ext cx="10693440" cy="360"/>
          </a:xfrm>
          <a:prstGeom prst="rect">
            <a:avLst/>
          </a:prstGeom>
          <a:solidFill>
            <a:srgbClr val="f8f9f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7" name="Rectangle 11"/>
          <p:cNvSpPr/>
          <p:nvPr/>
        </p:nvSpPr>
        <p:spPr>
          <a:xfrm>
            <a:off x="0" y="2131920"/>
            <a:ext cx="10693440" cy="360"/>
          </a:xfrm>
          <a:prstGeom prst="rect">
            <a:avLst/>
          </a:prstGeom>
          <a:solidFill>
            <a:srgbClr val="f8f9f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8" name="Rectangle 13"/>
          <p:cNvSpPr/>
          <p:nvPr/>
        </p:nvSpPr>
        <p:spPr>
          <a:xfrm>
            <a:off x="0" y="2131920"/>
            <a:ext cx="10693440" cy="360"/>
          </a:xfrm>
          <a:prstGeom prst="rect">
            <a:avLst/>
          </a:prstGeom>
          <a:solidFill>
            <a:srgbClr val="f8f9f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Rectangle 14"/>
          <p:cNvSpPr/>
          <p:nvPr/>
        </p:nvSpPr>
        <p:spPr>
          <a:xfrm>
            <a:off x="255600" y="4970520"/>
            <a:ext cx="1977840" cy="104148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0" name="Rectangle 15"/>
          <p:cNvSpPr/>
          <p:nvPr/>
        </p:nvSpPr>
        <p:spPr>
          <a:xfrm>
            <a:off x="0" y="2131920"/>
            <a:ext cx="10693440" cy="360"/>
          </a:xfrm>
          <a:prstGeom prst="rect">
            <a:avLst/>
          </a:prstGeom>
          <a:solidFill>
            <a:srgbClr val="f8f9f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1" name="Rectangle 17"/>
          <p:cNvSpPr/>
          <p:nvPr/>
        </p:nvSpPr>
        <p:spPr>
          <a:xfrm>
            <a:off x="393840" y="2462040"/>
            <a:ext cx="2070000" cy="70344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Rectangle 18"/>
          <p:cNvSpPr/>
          <p:nvPr/>
        </p:nvSpPr>
        <p:spPr>
          <a:xfrm>
            <a:off x="281160" y="3664080"/>
            <a:ext cx="2295360" cy="104904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3" name="Text Box 19"/>
          <p:cNvSpPr/>
          <p:nvPr/>
        </p:nvSpPr>
        <p:spPr>
          <a:xfrm>
            <a:off x="255600" y="1308240"/>
            <a:ext cx="2308320" cy="70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Жасушадағы орны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4" name="Text Box 20"/>
          <p:cNvSpPr/>
          <p:nvPr/>
        </p:nvSpPr>
        <p:spPr>
          <a:xfrm>
            <a:off x="160200" y="2441520"/>
            <a:ext cx="2498760" cy="70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Тіршілік ететін </a:t>
            </a:r>
            <a:br>
              <a:rPr sz="2000"/>
            </a:b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тип саны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Text Box 21"/>
          <p:cNvSpPr/>
          <p:nvPr/>
        </p:nvSpPr>
        <p:spPr>
          <a:xfrm>
            <a:off x="142920" y="3706920"/>
            <a:ext cx="2433600" cy="10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Молекуладағы </a:t>
            </a:r>
            <a:br>
              <a:rPr sz="2000"/>
            </a:b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нуклеотидтер саны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66" name="Picture 22" descr="Что такое ДНК и РНК"/>
          <p:cNvPicPr/>
          <p:nvPr/>
        </p:nvPicPr>
        <p:blipFill>
          <a:blip r:embed="rId2"/>
          <a:stretch/>
        </p:blipFill>
        <p:spPr>
          <a:xfrm>
            <a:off x="3486240" y="1260360"/>
            <a:ext cx="3671640" cy="2000520"/>
          </a:xfrm>
          <a:prstGeom prst="rect">
            <a:avLst/>
          </a:prstGeom>
          <a:ln w="0">
            <a:noFill/>
          </a:ln>
        </p:spPr>
      </p:pic>
      <p:pic>
        <p:nvPicPr>
          <p:cNvPr id="67" name="Picture 23" descr="hello_html_m359a66e3.jpg"/>
          <p:cNvPicPr/>
          <p:nvPr/>
        </p:nvPicPr>
        <p:blipFill>
          <a:blip r:embed="rId3"/>
          <a:srcRect l="0" t="8748" r="0" b="0"/>
          <a:stretch/>
        </p:blipFill>
        <p:spPr>
          <a:xfrm>
            <a:off x="7230960" y="1260360"/>
            <a:ext cx="3033720" cy="2549520"/>
          </a:xfrm>
          <a:prstGeom prst="rect">
            <a:avLst/>
          </a:prstGeom>
          <a:ln w="0">
            <a:noFill/>
          </a:ln>
        </p:spPr>
      </p:pic>
      <p:sp>
        <p:nvSpPr>
          <p:cNvPr id="68" name="Line 24"/>
          <p:cNvSpPr/>
          <p:nvPr/>
        </p:nvSpPr>
        <p:spPr>
          <a:xfrm>
            <a:off x="2417760" y="1924200"/>
            <a:ext cx="1654200" cy="86832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9" name="Line 25"/>
          <p:cNvSpPr/>
          <p:nvPr/>
        </p:nvSpPr>
        <p:spPr>
          <a:xfrm>
            <a:off x="2378160" y="1260360"/>
            <a:ext cx="5013360" cy="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0" name="Text Box 26"/>
          <p:cNvSpPr/>
          <p:nvPr/>
        </p:nvSpPr>
        <p:spPr>
          <a:xfrm>
            <a:off x="3678480" y="2158920"/>
            <a:ext cx="3502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Arial"/>
              </a:rPr>
              <a:t>1</a:t>
            </a:r>
            <a:endParaRPr b="1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1" name="Text Box 27"/>
          <p:cNvSpPr/>
          <p:nvPr/>
        </p:nvSpPr>
        <p:spPr>
          <a:xfrm>
            <a:off x="6754680" y="3505320"/>
            <a:ext cx="111132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Arial"/>
              </a:rPr>
              <a:t>3 тип</a:t>
            </a:r>
            <a:endParaRPr b="1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72" name="Picture 29" descr="Нәруыз биосинтезі - биология, презентации"/>
          <p:cNvPicPr/>
          <p:nvPr/>
        </p:nvPicPr>
        <p:blipFill>
          <a:blip r:embed="rId4"/>
          <a:stretch/>
        </p:blipFill>
        <p:spPr>
          <a:xfrm>
            <a:off x="7848720" y="3780000"/>
            <a:ext cx="2730240" cy="2952720"/>
          </a:xfrm>
          <a:prstGeom prst="rect">
            <a:avLst/>
          </a:prstGeom>
          <a:ln w="0">
            <a:noFill/>
          </a:ln>
        </p:spPr>
      </p:pic>
      <p:sp>
        <p:nvSpPr>
          <p:cNvPr id="73" name="Line 30"/>
          <p:cNvSpPr/>
          <p:nvPr/>
        </p:nvSpPr>
        <p:spPr>
          <a:xfrm flipV="1">
            <a:off x="2658960" y="4117680"/>
            <a:ext cx="827280" cy="10620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4" name="Text Box 31"/>
          <p:cNvSpPr/>
          <p:nvPr/>
        </p:nvSpPr>
        <p:spPr>
          <a:xfrm>
            <a:off x="2892600" y="3295800"/>
            <a:ext cx="272088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Arial"/>
              </a:rPr>
              <a:t>см,миллионда-ған жұбы бар</a:t>
            </a:r>
            <a:endParaRPr b="1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5" name="Text Box 32"/>
          <p:cNvSpPr/>
          <p:nvPr/>
        </p:nvSpPr>
        <p:spPr>
          <a:xfrm>
            <a:off x="122400" y="5079960"/>
            <a:ext cx="218736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Arial"/>
              </a:rPr>
              <a:t>Атқаратын қызметі</a:t>
            </a:r>
            <a:endParaRPr b="1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6" name="Rectangle 33"/>
          <p:cNvSpPr/>
          <p:nvPr/>
        </p:nvSpPr>
        <p:spPr>
          <a:xfrm>
            <a:off x="368280" y="6264360"/>
            <a:ext cx="2330640" cy="95544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7" name="Rectangle 34"/>
          <p:cNvSpPr/>
          <p:nvPr/>
        </p:nvSpPr>
        <p:spPr>
          <a:xfrm>
            <a:off x="3071880" y="6127920"/>
            <a:ext cx="4692600" cy="95544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8" name="Text Box 35"/>
          <p:cNvSpPr/>
          <p:nvPr/>
        </p:nvSpPr>
        <p:spPr>
          <a:xfrm>
            <a:off x="439560" y="6238800"/>
            <a:ext cx="2146320" cy="10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Тұқым қуалау ақпаратын сақтау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9" name="Text Box 36"/>
          <p:cNvSpPr/>
          <p:nvPr/>
        </p:nvSpPr>
        <p:spPr>
          <a:xfrm>
            <a:off x="2970360" y="6256440"/>
            <a:ext cx="489564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Arial"/>
              </a:rPr>
              <a:t>Еншілес жасушаларға көбейген кезде тасымалдау</a:t>
            </a:r>
            <a:endParaRPr b="1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0" name="Line 37"/>
          <p:cNvSpPr/>
          <p:nvPr/>
        </p:nvSpPr>
        <p:spPr>
          <a:xfrm>
            <a:off x="1533600" y="6058080"/>
            <a:ext cx="0" cy="20628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1" name="Line 38"/>
          <p:cNvSpPr/>
          <p:nvPr/>
        </p:nvSpPr>
        <p:spPr>
          <a:xfrm>
            <a:off x="2233440" y="5491080"/>
            <a:ext cx="2071800" cy="56700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2" name="Line 39"/>
          <p:cNvSpPr/>
          <p:nvPr/>
        </p:nvSpPr>
        <p:spPr>
          <a:xfrm>
            <a:off x="2244600" y="5425920"/>
            <a:ext cx="5400720" cy="20664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3" name="Line 40"/>
          <p:cNvSpPr/>
          <p:nvPr/>
        </p:nvSpPr>
        <p:spPr>
          <a:xfrm>
            <a:off x="2563920" y="4224240"/>
            <a:ext cx="5081400" cy="95112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4" name="TextBox 2"/>
          <p:cNvSpPr/>
          <p:nvPr/>
        </p:nvSpPr>
        <p:spPr>
          <a:xfrm>
            <a:off x="8181000" y="1028880"/>
            <a:ext cx="935640" cy="322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500" strike="noStrike" u="none">
                <a:solidFill>
                  <a:srgbClr val="000000"/>
                </a:solidFill>
                <a:uFillTx/>
                <a:latin typeface="Arial"/>
              </a:rPr>
              <a:t>Жасуша</a:t>
            </a:r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5" name="TextBox 3"/>
          <p:cNvSpPr/>
          <p:nvPr/>
        </p:nvSpPr>
        <p:spPr>
          <a:xfrm>
            <a:off x="6098400" y="3505320"/>
            <a:ext cx="69372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Жоқ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57240" y="-52560"/>
            <a:ext cx="10750680" cy="7561440"/>
          </a:xfrm>
          <a:prstGeom prst="rect">
            <a:avLst/>
          </a:prstGeom>
          <a:ln w="0">
            <a:noFill/>
          </a:ln>
        </p:spPr>
      </p:pic>
      <p:sp>
        <p:nvSpPr>
          <p:cNvPr id="87" name="Google Shape;123;p4"/>
          <p:cNvSpPr/>
          <p:nvPr/>
        </p:nvSpPr>
        <p:spPr>
          <a:xfrm>
            <a:off x="8174160" y="6605640"/>
            <a:ext cx="2404800" cy="40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8EEEA589-2B9A-4815-89AC-09CF6F4F1E61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1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8" name="Text Box 7"/>
          <p:cNvSpPr/>
          <p:nvPr/>
        </p:nvSpPr>
        <p:spPr>
          <a:xfrm>
            <a:off x="1657440" y="363600"/>
            <a:ext cx="781524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none">
                <a:solidFill>
                  <a:srgbClr val="ffffff"/>
                </a:solidFill>
                <a:uFillTx/>
                <a:latin typeface="Arial"/>
              </a:rPr>
              <a:t> </a:t>
            </a:r>
            <a:r>
              <a:rPr b="1" lang="ru-RU" sz="2800" strike="noStrike" u="none">
                <a:solidFill>
                  <a:srgbClr val="ffffff"/>
                </a:solidFill>
                <a:uFillTx/>
                <a:latin typeface="Arial"/>
              </a:rPr>
              <a:t>ДНҚ мен РНҚ-ның айырмашылықтары </a:t>
            </a:r>
            <a:endParaRPr b="1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9" name="Rectangle 8"/>
          <p:cNvSpPr/>
          <p:nvPr/>
        </p:nvSpPr>
        <p:spPr>
          <a:xfrm>
            <a:off x="504720" y="1947960"/>
            <a:ext cx="2305080" cy="111600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0" name="Rectangle 9"/>
          <p:cNvSpPr/>
          <p:nvPr/>
        </p:nvSpPr>
        <p:spPr>
          <a:xfrm>
            <a:off x="3656160" y="2514600"/>
            <a:ext cx="3816360" cy="154620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1" name="Rectangle 10"/>
          <p:cNvSpPr/>
          <p:nvPr/>
        </p:nvSpPr>
        <p:spPr>
          <a:xfrm>
            <a:off x="0" y="2131920"/>
            <a:ext cx="10693440" cy="360"/>
          </a:xfrm>
          <a:prstGeom prst="rect">
            <a:avLst/>
          </a:prstGeom>
          <a:solidFill>
            <a:srgbClr val="f8f9f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2" name="Rectangle 11"/>
          <p:cNvSpPr/>
          <p:nvPr/>
        </p:nvSpPr>
        <p:spPr>
          <a:xfrm>
            <a:off x="0" y="2131920"/>
            <a:ext cx="10693440" cy="360"/>
          </a:xfrm>
          <a:prstGeom prst="rect">
            <a:avLst/>
          </a:prstGeom>
          <a:solidFill>
            <a:srgbClr val="f8f9f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3" name="Rectangle 13"/>
          <p:cNvSpPr/>
          <p:nvPr/>
        </p:nvSpPr>
        <p:spPr>
          <a:xfrm>
            <a:off x="0" y="2131920"/>
            <a:ext cx="10693440" cy="360"/>
          </a:xfrm>
          <a:prstGeom prst="rect">
            <a:avLst/>
          </a:prstGeom>
          <a:solidFill>
            <a:srgbClr val="f8f9f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4" name="Rectangle 14"/>
          <p:cNvSpPr/>
          <p:nvPr/>
        </p:nvSpPr>
        <p:spPr>
          <a:xfrm>
            <a:off x="3727440" y="1368360"/>
            <a:ext cx="3854520" cy="95580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5" name="Rectangle 15"/>
          <p:cNvSpPr/>
          <p:nvPr/>
        </p:nvSpPr>
        <p:spPr>
          <a:xfrm>
            <a:off x="0" y="2131920"/>
            <a:ext cx="10693440" cy="360"/>
          </a:xfrm>
          <a:prstGeom prst="rect">
            <a:avLst/>
          </a:prstGeom>
          <a:solidFill>
            <a:srgbClr val="f8f9f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6" name="Rectangle 16"/>
          <p:cNvSpPr/>
          <p:nvPr/>
        </p:nvSpPr>
        <p:spPr>
          <a:xfrm>
            <a:off x="600120" y="4378320"/>
            <a:ext cx="2209680" cy="114948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7" name="Line 17"/>
          <p:cNvSpPr/>
          <p:nvPr/>
        </p:nvSpPr>
        <p:spPr>
          <a:xfrm flipV="1">
            <a:off x="2809800" y="2236680"/>
            <a:ext cx="828720" cy="37008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8" name="Line 18"/>
          <p:cNvSpPr/>
          <p:nvPr/>
        </p:nvSpPr>
        <p:spPr>
          <a:xfrm>
            <a:off x="2809800" y="2606760"/>
            <a:ext cx="828720" cy="49824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9" name="Text Box 20"/>
          <p:cNvSpPr/>
          <p:nvPr/>
        </p:nvSpPr>
        <p:spPr>
          <a:xfrm>
            <a:off x="3573360" y="2868480"/>
            <a:ext cx="4008600" cy="10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Жаңа сутектік байланыстар</a:t>
            </a:r>
            <a:br>
              <a:rPr sz="2000"/>
            </a:b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 есебінен сырт пішінін </a:t>
            </a:r>
            <a:br>
              <a:rPr sz="2000"/>
            </a:b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өзгерте алады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0" name="Rectangle 21"/>
          <p:cNvSpPr/>
          <p:nvPr/>
        </p:nvSpPr>
        <p:spPr>
          <a:xfrm>
            <a:off x="4614840" y="1477800"/>
            <a:ext cx="244620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000000"/>
                </a:solidFill>
                <a:uFillTx/>
                <a:latin typeface="Arial"/>
              </a:rPr>
              <a:t>ДНҚ тұрақты</a:t>
            </a:r>
            <a:endParaRPr b="1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1" name="Text Box 22"/>
          <p:cNvSpPr/>
          <p:nvPr/>
        </p:nvSpPr>
        <p:spPr>
          <a:xfrm>
            <a:off x="420840" y="2011320"/>
            <a:ext cx="2471760" cy="10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Молекулалық </a:t>
            </a:r>
            <a:br>
              <a:rPr sz="2000"/>
            </a:b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тұрақтылық дәрежесі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2" name="Text Box 23"/>
          <p:cNvSpPr/>
          <p:nvPr/>
        </p:nvSpPr>
        <p:spPr>
          <a:xfrm>
            <a:off x="504720" y="4371840"/>
            <a:ext cx="2210040" cy="10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Өздігінен көшірмелей </a:t>
            </a:r>
            <a:br>
              <a:rPr sz="2000"/>
            </a:b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алу қасиеті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3" name="Text Box 27"/>
          <p:cNvSpPr/>
          <p:nvPr/>
        </p:nvSpPr>
        <p:spPr>
          <a:xfrm>
            <a:off x="7486560" y="1600200"/>
            <a:ext cx="326556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ДНҚ ретінде түзіледі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04" name="Picture 28" descr="6666666"/>
          <p:cNvPicPr/>
          <p:nvPr/>
        </p:nvPicPr>
        <p:blipFill>
          <a:blip r:embed="rId2"/>
          <a:srcRect l="1901" t="893" r="0" b="1491"/>
          <a:stretch/>
        </p:blipFill>
        <p:spPr>
          <a:xfrm>
            <a:off x="7581960" y="2244600"/>
            <a:ext cx="2666880" cy="5002200"/>
          </a:xfrm>
          <a:prstGeom prst="rect">
            <a:avLst/>
          </a:prstGeom>
          <a:ln w="0">
            <a:noFill/>
          </a:ln>
        </p:spPr>
      </p:pic>
      <p:pic>
        <p:nvPicPr>
          <p:cNvPr id="105" name="Picture 26" descr="РЕПЛИКАЦИЯ - Химия"/>
          <p:cNvPicPr/>
          <p:nvPr/>
        </p:nvPicPr>
        <p:blipFill>
          <a:blip r:embed="rId3"/>
          <a:srcRect l="5392" t="0" r="53716" b="0"/>
          <a:stretch/>
        </p:blipFill>
        <p:spPr>
          <a:xfrm>
            <a:off x="3727440" y="4379760"/>
            <a:ext cx="2749680" cy="2627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55440"/>
            <a:ext cx="10693440" cy="7470720"/>
          </a:xfrm>
          <a:prstGeom prst="rect">
            <a:avLst/>
          </a:prstGeom>
          <a:ln w="0">
            <a:noFill/>
          </a:ln>
        </p:spPr>
      </p:pic>
      <p:sp>
        <p:nvSpPr>
          <p:cNvPr id="107" name="Google Shape;123;p4"/>
          <p:cNvSpPr/>
          <p:nvPr/>
        </p:nvSpPr>
        <p:spPr>
          <a:xfrm>
            <a:off x="8190000" y="6583320"/>
            <a:ext cx="2404800" cy="40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75A7732C-F649-4DAB-BD27-06CF4DFBAA47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1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8" name="Прямоугольник 10"/>
          <p:cNvSpPr/>
          <p:nvPr/>
        </p:nvSpPr>
        <p:spPr>
          <a:xfrm>
            <a:off x="399960" y="6126120"/>
            <a:ext cx="113410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kk-KZ" sz="2400" strike="noStrike" u="none">
                <a:solidFill>
                  <a:srgbClr val="000000"/>
                </a:solidFill>
                <a:uFillTx/>
                <a:latin typeface="Arial"/>
              </a:rPr>
              <a:t>ДНҚ  мен РНҚ молекулаларының құрылысын салыстырады.</a:t>
            </a:r>
            <a:r>
              <a:rPr b="0" i="1" lang="ru-RU" sz="15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9" name="Прямоугольник 12"/>
          <p:cNvSpPr/>
          <p:nvPr/>
        </p:nvSpPr>
        <p:spPr>
          <a:xfrm>
            <a:off x="330120" y="5538960"/>
            <a:ext cx="381636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002060"/>
                </a:solidFill>
                <a:uFillTx/>
                <a:latin typeface="Century Gothic"/>
              </a:rPr>
              <a:t>Дескриптор</a:t>
            </a:r>
            <a:r>
              <a:rPr b="1" lang="kk-KZ" sz="3200" strike="noStrike" u="none">
                <a:solidFill>
                  <a:srgbClr val="000000"/>
                </a:solidFill>
                <a:uFillTx/>
                <a:latin typeface="Century Gothic"/>
              </a:rPr>
              <a:t>:</a:t>
            </a:r>
            <a:endParaRPr b="1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0" name="Прямоугольник 12"/>
          <p:cNvSpPr/>
          <p:nvPr/>
        </p:nvSpPr>
        <p:spPr>
          <a:xfrm>
            <a:off x="888840" y="493560"/>
            <a:ext cx="92235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Arial"/>
              </a:rPr>
              <a:t>Тапсырма №1</a:t>
            </a:r>
            <a:endParaRPr b="1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1" name="Text Box 258"/>
          <p:cNvSpPr/>
          <p:nvPr/>
        </p:nvSpPr>
        <p:spPr>
          <a:xfrm>
            <a:off x="3260880" y="0"/>
            <a:ext cx="5479920" cy="320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2" name="Text Box 259"/>
          <p:cNvSpPr/>
          <p:nvPr/>
        </p:nvSpPr>
        <p:spPr>
          <a:xfrm>
            <a:off x="1279440" y="1409760"/>
            <a:ext cx="93153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Arial"/>
              </a:rPr>
              <a:t>ДНҚ </a:t>
            </a:r>
            <a:r>
              <a:rPr b="1" lang="kk-KZ" sz="2400" strike="noStrike" u="none">
                <a:solidFill>
                  <a:srgbClr val="4f81bd"/>
                </a:solidFill>
                <a:uFillTx/>
                <a:latin typeface="Arial"/>
              </a:rPr>
              <a:t>мен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Arial"/>
              </a:rPr>
              <a:t> РНҚ-ны салыстыру:</a:t>
            </a:r>
            <a:endParaRPr b="1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3" name="Text Box 260"/>
          <p:cNvSpPr/>
          <p:nvPr/>
        </p:nvSpPr>
        <p:spPr>
          <a:xfrm>
            <a:off x="-4282920" y="2892600"/>
            <a:ext cx="3611520" cy="1008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br>
              <a:rPr sz="1500"/>
            </a:br>
            <a:br>
              <a:rPr sz="1500"/>
            </a:br>
            <a:br>
              <a:rPr sz="1500"/>
            </a:br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4" name="Text Box 261"/>
          <p:cNvSpPr/>
          <p:nvPr/>
        </p:nvSpPr>
        <p:spPr>
          <a:xfrm>
            <a:off x="2136600" y="1139760"/>
            <a:ext cx="184320" cy="320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115" name=""/>
          <p:cNvGraphicFramePr/>
          <p:nvPr/>
        </p:nvGraphicFramePr>
        <p:xfrm>
          <a:off x="468360" y="2362320"/>
          <a:ext cx="9532800" cy="2666880"/>
        </p:xfrm>
        <a:graphic>
          <a:graphicData uri="http://schemas.openxmlformats.org/drawingml/2006/table">
            <a:tbl>
              <a:tblPr/>
              <a:tblGrid>
                <a:gridCol w="4876920"/>
                <a:gridCol w="4655880"/>
              </a:tblGrid>
              <a:tr h="566640">
                <a:tc>
                  <a:txBody>
                    <a:bodyPr lIns="90000" rIns="90000" tIns="46800" bIns="468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774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31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ДНҚ</a:t>
                      </a:r>
                      <a:endParaRPr b="1" lang="ru-RU" sz="31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1368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1368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774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31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РНҚ</a:t>
                      </a:r>
                      <a:endParaRPr b="1" lang="ru-RU" sz="31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13680">
                      <a:solidFill>
                        <a:srgbClr val="000000"/>
                      </a:solidFill>
                      <a:prstDash val="solid"/>
                    </a:lnR>
                    <a:lnT w="1368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82548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spcBef>
                          <a:spcPts val="601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1.</a:t>
                      </a:r>
                      <a:endParaRPr b="1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1368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spcBef>
                          <a:spcPts val="601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1.</a:t>
                      </a:r>
                      <a:br>
                        <a:rPr sz="2400"/>
                      </a:br>
                      <a:endParaRPr b="1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1368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82548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spcBef>
                          <a:spcPts val="601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2.</a:t>
                      </a:r>
                      <a:br>
                        <a:rPr sz="2400"/>
                      </a:b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.</a:t>
                      </a:r>
                      <a:endParaRPr b="1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1368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spcBef>
                          <a:spcPts val="601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2.</a:t>
                      </a:r>
                      <a:endParaRPr b="1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1368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45972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spcBef>
                          <a:spcPts val="601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3</a:t>
                      </a:r>
                      <a:endParaRPr b="1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1368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136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spcBef>
                          <a:spcPts val="601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3.</a:t>
                      </a:r>
                      <a:endParaRPr b="1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1368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1368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-46080"/>
            <a:ext cx="10693440" cy="7607520"/>
          </a:xfrm>
          <a:prstGeom prst="rect">
            <a:avLst/>
          </a:prstGeom>
          <a:ln w="0">
            <a:noFill/>
          </a:ln>
        </p:spPr>
      </p:pic>
      <p:sp>
        <p:nvSpPr>
          <p:cNvPr id="117" name="Google Shape;123;p4"/>
          <p:cNvSpPr/>
          <p:nvPr/>
        </p:nvSpPr>
        <p:spPr>
          <a:xfrm>
            <a:off x="8190000" y="6575400"/>
            <a:ext cx="2404800" cy="40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DA6E70CE-5684-4BC0-BDCE-9A9537BB40BC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1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8" name="Прямоугольник 10"/>
          <p:cNvSpPr/>
          <p:nvPr/>
        </p:nvSpPr>
        <p:spPr>
          <a:xfrm>
            <a:off x="399960" y="6126120"/>
            <a:ext cx="91314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kk-KZ" sz="2400" strike="noStrike" u="none">
                <a:solidFill>
                  <a:srgbClr val="000000"/>
                </a:solidFill>
                <a:uFillTx/>
                <a:latin typeface="Arial"/>
              </a:rPr>
              <a:t>ДНҚ-дан аРНҚ-ға ақпараттың көшірілуін соған сай түзілетін нәруызды анықтап жазады</a:t>
            </a:r>
            <a:endParaRPr b="1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9" name="Прямоугольник 12"/>
          <p:cNvSpPr/>
          <p:nvPr/>
        </p:nvSpPr>
        <p:spPr>
          <a:xfrm>
            <a:off x="330120" y="5538960"/>
            <a:ext cx="381636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002060"/>
                </a:solidFill>
                <a:uFillTx/>
                <a:latin typeface="Century Gothic"/>
              </a:rPr>
              <a:t>Дескриптор</a:t>
            </a:r>
            <a:r>
              <a:rPr b="1" lang="kk-KZ" sz="3200" strike="noStrike" u="none">
                <a:solidFill>
                  <a:srgbClr val="000000"/>
                </a:solidFill>
                <a:uFillTx/>
                <a:latin typeface="Century Gothic"/>
              </a:rPr>
              <a:t>:</a:t>
            </a:r>
            <a:endParaRPr b="1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0" name="Прямоугольник 12"/>
          <p:cNvSpPr/>
          <p:nvPr/>
        </p:nvSpPr>
        <p:spPr>
          <a:xfrm>
            <a:off x="560520" y="320760"/>
            <a:ext cx="922320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Arial"/>
              </a:rPr>
              <a:t>Тапсырма №2</a:t>
            </a:r>
            <a:endParaRPr b="1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1" name="Text Box 10"/>
          <p:cNvSpPr/>
          <p:nvPr/>
        </p:nvSpPr>
        <p:spPr>
          <a:xfrm>
            <a:off x="3260880" y="0"/>
            <a:ext cx="5479920" cy="320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2" name="Text Box 12"/>
          <p:cNvSpPr/>
          <p:nvPr/>
        </p:nvSpPr>
        <p:spPr>
          <a:xfrm>
            <a:off x="-4282920" y="2892600"/>
            <a:ext cx="3611520" cy="1008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br>
              <a:rPr sz="1500"/>
            </a:br>
            <a:br>
              <a:rPr sz="1500"/>
            </a:br>
            <a:br>
              <a:rPr sz="1500"/>
            </a:br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3" name="Text Box 13"/>
          <p:cNvSpPr/>
          <p:nvPr/>
        </p:nvSpPr>
        <p:spPr>
          <a:xfrm>
            <a:off x="2136600" y="1139760"/>
            <a:ext cx="184320" cy="320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4" name="Rectangle 53"/>
          <p:cNvSpPr/>
          <p:nvPr/>
        </p:nvSpPr>
        <p:spPr>
          <a:xfrm>
            <a:off x="549360" y="1148760"/>
            <a:ext cx="898200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Arial"/>
              </a:rPr>
              <a:t>Генетикалық код кестесін пайдаланып, тұқымқуалаушылық ақпараттың ДНҚ-дан аРНҚ-ға және нәруыздарға берілуі тізбегін толықтыру</a:t>
            </a:r>
            <a:endParaRPr b="1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25" name="Picture 52" descr="10-113"/>
          <p:cNvPicPr/>
          <p:nvPr/>
        </p:nvPicPr>
        <p:blipFill>
          <a:blip r:embed="rId2"/>
          <a:srcRect l="4607" t="4704" r="5338" b="17881"/>
          <a:stretch/>
        </p:blipFill>
        <p:spPr>
          <a:xfrm>
            <a:off x="482760" y="2419200"/>
            <a:ext cx="3663720" cy="3098880"/>
          </a:xfrm>
          <a:prstGeom prst="rect">
            <a:avLst/>
          </a:prstGeom>
          <a:ln w="0">
            <a:noFill/>
          </a:ln>
        </p:spPr>
      </p:pic>
      <p:pic>
        <p:nvPicPr>
          <p:cNvPr id="126" name="Picture 56" descr="Генетикалық код - Н. Гумилёва СӨж тақырыбы: Генетикалық код және ..."/>
          <p:cNvPicPr/>
          <p:nvPr/>
        </p:nvPicPr>
        <p:blipFill>
          <a:blip r:embed="rId3"/>
          <a:srcRect l="0" t="0" r="0" b="4141"/>
          <a:stretch/>
        </p:blipFill>
        <p:spPr>
          <a:xfrm>
            <a:off x="5119560" y="2303640"/>
            <a:ext cx="4273560" cy="3214440"/>
          </a:xfrm>
          <a:prstGeom prst="rect">
            <a:avLst/>
          </a:prstGeom>
          <a:ln w="0">
            <a:noFill/>
          </a:ln>
        </p:spPr>
      </p:pic>
      <p:sp>
        <p:nvSpPr>
          <p:cNvPr id="127" name="Text Box 57"/>
          <p:cNvSpPr/>
          <p:nvPr/>
        </p:nvSpPr>
        <p:spPr>
          <a:xfrm>
            <a:off x="5622840" y="5827680"/>
            <a:ext cx="3908520" cy="322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500" strike="noStrike" u="none">
                <a:solidFill>
                  <a:srgbClr val="000000"/>
                </a:solidFill>
                <a:uFillTx/>
                <a:latin typeface="Arial"/>
              </a:rPr>
              <a:t>Генетикалық код</a:t>
            </a:r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0693440" cy="7561440"/>
          </a:xfrm>
          <a:prstGeom prst="rect">
            <a:avLst/>
          </a:prstGeom>
          <a:ln w="0">
            <a:noFill/>
          </a:ln>
        </p:spPr>
      </p:pic>
      <p:sp>
        <p:nvSpPr>
          <p:cNvPr id="129" name="Google Shape;123;p4"/>
          <p:cNvSpPr/>
          <p:nvPr/>
        </p:nvSpPr>
        <p:spPr>
          <a:xfrm>
            <a:off x="8288280" y="6678720"/>
            <a:ext cx="2405160" cy="40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0ACC0D5D-A19B-4D3A-BA02-53D2A38810D0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1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0" name="Прямоугольник 10"/>
          <p:cNvSpPr/>
          <p:nvPr/>
        </p:nvSpPr>
        <p:spPr>
          <a:xfrm>
            <a:off x="324000" y="5707080"/>
            <a:ext cx="972180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kk-KZ" sz="2400" strike="noStrike" u="none">
                <a:solidFill>
                  <a:srgbClr val="000000"/>
                </a:solidFill>
                <a:uFillTx/>
                <a:latin typeface="Arial"/>
              </a:rPr>
              <a:t>РНҚ мен ДНҚ молекулаларының құрылысын салыстырады</a:t>
            </a:r>
            <a:r>
              <a:rPr b="1" lang="kk-KZ" sz="15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1" name="Прямоугольник 12"/>
          <p:cNvSpPr/>
          <p:nvPr/>
        </p:nvSpPr>
        <p:spPr>
          <a:xfrm>
            <a:off x="730080" y="4957920"/>
            <a:ext cx="381636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002060"/>
                </a:solidFill>
                <a:uFillTx/>
                <a:latin typeface="Century Gothic"/>
              </a:rPr>
              <a:t>Дескриптор</a:t>
            </a:r>
            <a:r>
              <a:rPr b="1" lang="kk-KZ" sz="3200" strike="noStrike" u="none">
                <a:solidFill>
                  <a:srgbClr val="ff0000"/>
                </a:solidFill>
                <a:uFillTx/>
                <a:latin typeface="Century Gothic"/>
              </a:rPr>
              <a:t>:</a:t>
            </a:r>
            <a:endParaRPr b="1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2" name="Прямоугольник 12"/>
          <p:cNvSpPr/>
          <p:nvPr/>
        </p:nvSpPr>
        <p:spPr>
          <a:xfrm>
            <a:off x="0" y="330120"/>
            <a:ext cx="10045800" cy="76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</a:rPr>
              <a:t>Бекіту.Тапсырма №3 </a:t>
            </a:r>
            <a:r>
              <a:rPr b="1" lang="kk-KZ" sz="2000" strike="noStrike" u="none">
                <a:solidFill>
                  <a:srgbClr val="ffffff"/>
                </a:solidFill>
                <a:uFillTx/>
                <a:latin typeface="Arial"/>
              </a:rPr>
              <a:t>ДНҚ мен РНҚ –ның ұқсастық және 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ffffff"/>
                </a:solidFill>
                <a:uFillTx/>
                <a:latin typeface="Arial"/>
              </a:rPr>
              <a:t>айырмашылық белгілерін ажырату</a:t>
            </a:r>
            <a:r>
              <a:rPr b="0" lang="ru-RU" sz="20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133" name=""/>
          <p:cNvGraphicFramePr/>
          <p:nvPr/>
        </p:nvGraphicFramePr>
        <p:xfrm>
          <a:off x="828720" y="1666800"/>
          <a:ext cx="9182160" cy="2843280"/>
        </p:xfrm>
        <a:graphic>
          <a:graphicData uri="http://schemas.openxmlformats.org/drawingml/2006/table">
            <a:tbl>
              <a:tblPr/>
              <a:tblGrid>
                <a:gridCol w="4672080"/>
                <a:gridCol w="4510080"/>
              </a:tblGrid>
              <a:tr h="998640">
                <a:tc>
                  <a:txBody>
                    <a:bodyPr lIns="90000" rIns="90000" tIns="46800" bIns="468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202122"/>
                          </a:solidFill>
                          <a:uFillTx/>
                          <a:latin typeface="Times New Roman"/>
                        </a:rPr>
                        <a:t>Ұқсастығы</a:t>
                      </a:r>
                      <a:endParaRPr b="1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202122"/>
                          </a:solidFill>
                          <a:uFillTx/>
                          <a:latin typeface="Times New Roman"/>
                        </a:rPr>
                        <a:t>Айырмашылығы</a:t>
                      </a:r>
                      <a:endParaRPr b="1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84464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601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1.</a:t>
                      </a:r>
                      <a:br>
                        <a:rPr sz="2400"/>
                      </a:b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2.</a:t>
                      </a:r>
                      <a:br>
                        <a:rPr sz="2400"/>
                      </a:b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3.</a:t>
                      </a:r>
                      <a:endParaRPr b="1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601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1.</a:t>
                      </a:r>
                      <a:br>
                        <a:rPr sz="2400"/>
                      </a:b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2.</a:t>
                      </a:r>
                      <a:br>
                        <a:rPr sz="2400"/>
                      </a:b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3.</a:t>
                      </a:r>
                      <a:endParaRPr b="1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4" name="Rectangle 41"/>
          <p:cNvSpPr/>
          <p:nvPr/>
        </p:nvSpPr>
        <p:spPr>
          <a:xfrm>
            <a:off x="514440" y="2631960"/>
            <a:ext cx="4979880" cy="45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5257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Администратор</dc:creator>
  <dc:description/>
  <dc:language>ru-RU</dc:language>
  <cp:lastModifiedBy>Huawei</cp:lastModifiedBy>
  <cp:lastPrinted>2020-01-23T08:03:28Z</cp:lastPrinted>
  <dcterms:modified xsi:type="dcterms:W3CDTF">2024-11-02T22:01:44Z</dcterms:modified>
  <cp:revision>364</cp:revision>
  <dc:subject/>
  <dc:title>Презентация PowerPoint</dc:title>
</cp:coreProperties>
</file>