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4.png" ContentType="image/png"/>
  <Override PartName="/ppt/media/image12.png" ContentType="image/png"/>
  <Override PartName="/ppt/media/image8.jpeg" ContentType="image/jpeg"/>
  <Override PartName="/ppt/media/image17.png" ContentType="image/png"/>
  <Override PartName="/ppt/media/image5.png" ContentType="image/png"/>
  <Override PartName="/ppt/media/image13.png" ContentType="image/png"/>
  <Override PartName="/ppt/media/image6.png" ContentType="image/png"/>
  <Override PartName="/ppt/media/image14.png" ContentType="image/png"/>
  <Override PartName="/ppt/media/image7.jpeg" ContentType="image/jpeg"/>
  <Override PartName="/ppt/media/image20.jpeg" ContentType="image/jpeg"/>
  <Override PartName="/ppt/media/image9.jpeg" ContentType="image/jpeg"/>
  <Override PartName="/ppt/media/image2.png" ContentType="image/png"/>
  <Override PartName="/ppt/media/image10.png" ContentType="image/png"/>
  <Override PartName="/ppt/media/image3.png" ContentType="image/png"/>
  <Override PartName="/ppt/media/image11.png" ContentType="image/png"/>
  <Override PartName="/ppt/media/image21.png" ContentType="image/png"/>
  <Override PartName="/ppt/media/image15.png" ContentType="image/png"/>
  <Override PartName="/ppt/media/image16.png" ContentType="image/png"/>
  <Override PartName="/ppt/media/image19.png" ContentType="image/png"/>
  <Override PartName="/ppt/media/image18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0691813" cy="7559675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F848E7-A657-412A-A5AA-5FAAFA76BED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4960" y="303120"/>
            <a:ext cx="9623520" cy="126072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1480"/>
                <a:tab algn="l" pos="2082960"/>
                <a:tab algn="l" pos="3124080"/>
                <a:tab algn="l" pos="4165560"/>
                <a:tab algn="l" pos="5207040"/>
                <a:tab algn="l" pos="6248520"/>
                <a:tab algn="l" pos="7289640"/>
                <a:tab algn="l" pos="8331120"/>
                <a:tab algn="l" pos="9372600"/>
                <a:tab algn="l" pos="10414080"/>
              </a:tabLst>
            </a:pPr>
            <a:r>
              <a:rPr b="0" lang="ru-RU" sz="50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ru-RU" sz="5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4960" y="1763640"/>
            <a:ext cx="9623520" cy="49910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marL="390600" indent="-390600">
              <a:spcBef>
                <a:spcPts val="924"/>
              </a:spcBef>
              <a:buClr>
                <a:srgbClr val="000000"/>
              </a:buClr>
              <a:buFont typeface="Arial"/>
              <a:buChar char="•"/>
              <a:tabLst>
                <a:tab algn="l" pos="1041480"/>
                <a:tab algn="l" pos="2082960"/>
                <a:tab algn="l" pos="3124080"/>
                <a:tab algn="l" pos="4165560"/>
                <a:tab algn="l" pos="5207040"/>
                <a:tab algn="l" pos="6248520"/>
                <a:tab algn="l" pos="7289640"/>
                <a:tab algn="l" pos="8331120"/>
                <a:tab algn="l" pos="9372600"/>
                <a:tab algn="l" pos="10414080"/>
              </a:tabLst>
            </a:pPr>
            <a:r>
              <a:rPr b="0" lang="ru-RU" sz="37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3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846000" indent="-325440">
              <a:spcBef>
                <a:spcPts val="924"/>
              </a:spcBef>
              <a:buClr>
                <a:srgbClr val="000000"/>
              </a:buClr>
              <a:buFont typeface="Arial"/>
              <a:buChar char="–"/>
              <a:tabLst>
                <a:tab algn="l" pos="1041480"/>
                <a:tab algn="l" pos="2082960"/>
                <a:tab algn="l" pos="3124080"/>
                <a:tab algn="l" pos="4165560"/>
                <a:tab algn="l" pos="5207040"/>
                <a:tab algn="l" pos="6248520"/>
                <a:tab algn="l" pos="7289640"/>
                <a:tab algn="l" pos="8331120"/>
                <a:tab algn="l" pos="9372600"/>
                <a:tab algn="l" pos="10414080"/>
              </a:tabLst>
            </a:pPr>
            <a:r>
              <a:rPr b="0" lang="ru-RU" sz="37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3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301760" indent="-260280">
              <a:spcBef>
                <a:spcPts val="924"/>
              </a:spcBef>
              <a:buClr>
                <a:srgbClr val="000000"/>
              </a:buClr>
              <a:buFont typeface="Arial"/>
              <a:buChar char="•"/>
              <a:tabLst>
                <a:tab algn="l" pos="1041480"/>
                <a:tab algn="l" pos="2082960"/>
                <a:tab algn="l" pos="3124080"/>
                <a:tab algn="l" pos="4165560"/>
                <a:tab algn="l" pos="5207040"/>
                <a:tab algn="l" pos="6248520"/>
                <a:tab algn="l" pos="7289640"/>
                <a:tab algn="l" pos="8331120"/>
                <a:tab algn="l" pos="9372600"/>
                <a:tab algn="l" pos="10414080"/>
              </a:tabLst>
            </a:pPr>
            <a:r>
              <a:rPr b="0" lang="ru-RU" sz="37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3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824120" indent="-260280">
              <a:spcBef>
                <a:spcPts val="924"/>
              </a:spcBef>
              <a:buClr>
                <a:srgbClr val="000000"/>
              </a:buClr>
              <a:buFont typeface="Arial"/>
              <a:buChar char="–"/>
              <a:tabLst>
                <a:tab algn="l" pos="1041480"/>
                <a:tab algn="l" pos="2082960"/>
                <a:tab algn="l" pos="3124080"/>
                <a:tab algn="l" pos="4165560"/>
                <a:tab algn="l" pos="5207040"/>
                <a:tab algn="l" pos="6248520"/>
                <a:tab algn="l" pos="7289640"/>
                <a:tab algn="l" pos="8331120"/>
                <a:tab algn="l" pos="9372600"/>
                <a:tab algn="l" pos="10414080"/>
              </a:tabLst>
            </a:pPr>
            <a:r>
              <a:rPr b="0" lang="ru-RU" sz="37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3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344680" indent="-260280">
              <a:spcBef>
                <a:spcPts val="924"/>
              </a:spcBef>
              <a:buClr>
                <a:srgbClr val="000000"/>
              </a:buClr>
              <a:buFont typeface="Arial"/>
              <a:buChar char="»"/>
              <a:tabLst>
                <a:tab algn="l" pos="1041480"/>
                <a:tab algn="l" pos="2082960"/>
                <a:tab algn="l" pos="3124080"/>
                <a:tab algn="l" pos="4165560"/>
                <a:tab algn="l" pos="5207040"/>
                <a:tab algn="l" pos="6248520"/>
                <a:tab algn="l" pos="7289640"/>
                <a:tab algn="l" pos="8331120"/>
                <a:tab algn="l" pos="9372600"/>
                <a:tab algn="l" pos="10414080"/>
              </a:tabLst>
            </a:pPr>
            <a:r>
              <a:rPr b="0" lang="ru-RU" sz="37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3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344680" indent="-260280">
              <a:spcBef>
                <a:spcPts val="924"/>
              </a:spcBef>
              <a:buClr>
                <a:srgbClr val="000000"/>
              </a:buClr>
              <a:buFont typeface="Arial"/>
              <a:buChar char="»"/>
              <a:tabLst>
                <a:tab algn="l" pos="1041480"/>
                <a:tab algn="l" pos="2082960"/>
                <a:tab algn="l" pos="3124080"/>
                <a:tab algn="l" pos="4165560"/>
                <a:tab algn="l" pos="5207040"/>
                <a:tab algn="l" pos="6248520"/>
                <a:tab algn="l" pos="7289640"/>
                <a:tab algn="l" pos="8331120"/>
                <a:tab algn="l" pos="9372600"/>
                <a:tab algn="l" pos="10414080"/>
              </a:tabLst>
            </a:pPr>
            <a:r>
              <a:rPr b="0" lang="ru-RU" sz="37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3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344680" indent="-260280">
              <a:spcBef>
                <a:spcPts val="924"/>
              </a:spcBef>
              <a:buClr>
                <a:srgbClr val="000000"/>
              </a:buClr>
              <a:buFont typeface="Arial"/>
              <a:buChar char="»"/>
              <a:tabLst>
                <a:tab algn="l" pos="1041480"/>
                <a:tab algn="l" pos="2082960"/>
                <a:tab algn="l" pos="3124080"/>
                <a:tab algn="l" pos="4165560"/>
                <a:tab algn="l" pos="5207040"/>
                <a:tab algn="l" pos="6248520"/>
                <a:tab algn="l" pos="7289640"/>
                <a:tab algn="l" pos="8331120"/>
                <a:tab algn="l" pos="9372600"/>
                <a:tab algn="l" pos="10414080"/>
              </a:tabLst>
            </a:pPr>
            <a:r>
              <a:rPr b="0" lang="ru-RU" sz="37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37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34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652920" y="7008840"/>
            <a:ext cx="3387600" cy="4017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4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AF10B71-AA28-4A49-8E9F-D3873F1271FA}" type="slidenum">
              <a:rPr b="0" lang="ru-RU" sz="14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0.jpeg"/><Relationship Id="rId3" Type="http://schemas.openxmlformats.org/officeDocument/2006/relationships/image" Target="../media/image21.png"/><Relationship Id="rId4" Type="http://schemas.openxmlformats.org/officeDocument/2006/relationships/image" Target="../media/image9.jpeg"/><Relationship Id="rId5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5.png"/><Relationship Id="rId6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png"/><Relationship Id="rId3" Type="http://schemas.openxmlformats.org/officeDocument/2006/relationships/image" Target="../media/image7.jpe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8.jpeg"/><Relationship Id="rId3" Type="http://schemas.openxmlformats.org/officeDocument/2006/relationships/image" Target="../media/image9.jpe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image" Target="../media/image16.png"/><Relationship Id="rId9" Type="http://schemas.openxmlformats.org/officeDocument/2006/relationships/image" Target="../media/image17.png"/><Relationship Id="rId10" Type="http://schemas.openxmlformats.org/officeDocument/2006/relationships/image" Target="../media/image18.png"/><Relationship Id="rId11" Type="http://schemas.openxmlformats.org/officeDocument/2006/relationships/image" Target="../media/image19.png"/><Relationship Id="rId1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6" name="Google Shape;80;p1"/>
          <p:cNvSpPr/>
          <p:nvPr/>
        </p:nvSpPr>
        <p:spPr>
          <a:xfrm>
            <a:off x="1011240" y="380880"/>
            <a:ext cx="7048440" cy="59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" name="Google Shape;76;p1"/>
          <p:cNvSpPr/>
          <p:nvPr/>
        </p:nvSpPr>
        <p:spPr>
          <a:xfrm>
            <a:off x="281160" y="2882880"/>
            <a:ext cx="9943920" cy="205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6520" rIns="56520" tIns="28440" bIns="28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Тақырыбы: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1f497d"/>
                </a:solidFill>
                <a:uFillTx/>
                <a:latin typeface="Century Gothic"/>
              </a:rPr>
              <a:t>КӨМІРСУЛАРДЫҢ ҚАСИЕТТЕРІ ЖӘНЕ ҚЫЗМЕТТЕРІ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10 сынып  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1" i="1" lang="kk-KZ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жаратылыстану- математикалық бағыт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9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8" name="Google Shape;77;p1"/>
          <p:cNvCxnSpPr/>
          <p:nvPr/>
        </p:nvCxnSpPr>
        <p:spPr>
          <a:xfrm>
            <a:off x="1510920" y="6638400"/>
            <a:ext cx="811620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9" name="Google Shape;78;p1"/>
          <p:cNvCxnSpPr/>
          <p:nvPr/>
        </p:nvCxnSpPr>
        <p:spPr>
          <a:xfrm>
            <a:off x="1684440" y="689724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0" name="TextBox 11"/>
          <p:cNvSpPr/>
          <p:nvPr/>
        </p:nvSpPr>
        <p:spPr>
          <a:xfrm>
            <a:off x="10404000" y="6688080"/>
            <a:ext cx="2865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1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9360"/>
          </a:xfrm>
          <a:prstGeom prst="rect">
            <a:avLst/>
          </a:prstGeom>
          <a:ln w="0">
            <a:noFill/>
          </a:ln>
        </p:spPr>
      </p:pic>
      <p:sp>
        <p:nvSpPr>
          <p:cNvPr id="115" name="Google Shape;123;p4"/>
          <p:cNvSpPr/>
          <p:nvPr/>
        </p:nvSpPr>
        <p:spPr>
          <a:xfrm>
            <a:off x="8288280" y="6615000"/>
            <a:ext cx="24051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DAA6BED-AAB1-4AF1-8663-C842BB507B34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16" name="Google Shape;124;p4"/>
          <p:cNvCxnSpPr/>
          <p:nvPr/>
        </p:nvCxnSpPr>
        <p:spPr>
          <a:xfrm flipV="1">
            <a:off x="928440" y="7114320"/>
            <a:ext cx="8809560" cy="1044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7" name="Google Shape;125;p4"/>
          <p:cNvCxnSpPr/>
          <p:nvPr/>
        </p:nvCxnSpPr>
        <p:spPr>
          <a:xfrm flipV="1">
            <a:off x="1460160" y="7286400"/>
            <a:ext cx="7971480" cy="216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18" name="Прямоугольник 11"/>
          <p:cNvSpPr/>
          <p:nvPr/>
        </p:nvSpPr>
        <p:spPr>
          <a:xfrm>
            <a:off x="3801960" y="444600"/>
            <a:ext cx="327312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ffffff"/>
                </a:solidFill>
                <a:uFillTx/>
                <a:latin typeface="Century Gothic"/>
                <a:ea typeface="Times New Roman"/>
              </a:rPr>
              <a:t>Тапсырма</a:t>
            </a:r>
            <a:r>
              <a:rPr b="0" lang="kk-KZ" sz="3200" strike="noStrike" u="none">
                <a:solidFill>
                  <a:srgbClr val="c00000"/>
                </a:solidFill>
                <a:uFillTx/>
                <a:latin typeface="Arial"/>
                <a:ea typeface="Calibri"/>
              </a:rPr>
              <a:t> </a:t>
            </a:r>
            <a:r>
              <a:rPr b="1" lang="kk-KZ" sz="3200" strike="noStrike" u="none">
                <a:solidFill>
                  <a:srgbClr val="ffffff"/>
                </a:solidFill>
                <a:uFillTx/>
                <a:latin typeface="Arial"/>
                <a:ea typeface="Calibri"/>
              </a:rPr>
              <a:t>№ 2 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9" name="Прямоугольник 13"/>
          <p:cNvSpPr/>
          <p:nvPr/>
        </p:nvSpPr>
        <p:spPr>
          <a:xfrm>
            <a:off x="1407960" y="5869080"/>
            <a:ext cx="7367760" cy="161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Century Gothic"/>
              </a:rPr>
              <a:t>Дескриптор:</a:t>
            </a:r>
            <a:r>
              <a:rPr b="0" lang="kk-KZ" sz="2800" strike="noStrike" u="none">
                <a:solidFill>
                  <a:srgbClr val="1f497d"/>
                </a:solidFill>
                <a:uFillTx/>
                <a:latin typeface="Century Gothic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1f497d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1f497d"/>
                </a:solidFill>
                <a:uFillTx/>
                <a:latin typeface="Century Gothic"/>
              </a:rPr>
              <a:t>Көмірсуларды  құрылымы бойынша біріктіріп,      топтарға  жіктейді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0" name="Rectangle 1"/>
          <p:cNvSpPr/>
          <p:nvPr/>
        </p:nvSpPr>
        <p:spPr>
          <a:xfrm>
            <a:off x="190440" y="1125360"/>
            <a:ext cx="99903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c00000"/>
                </a:solidFill>
                <a:uFillTx/>
                <a:latin typeface="Century Gothic"/>
                <a:ea typeface="Times New Roman"/>
              </a:rPr>
              <a:t>Сызбаны қолдана отырып, төменде берілген кестені толтырыңыз: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21" name=""/>
          <p:cNvGraphicFramePr/>
          <p:nvPr/>
        </p:nvGraphicFramePr>
        <p:xfrm>
          <a:off x="1719360" y="3860640"/>
          <a:ext cx="7029360" cy="1638360"/>
        </p:xfrm>
        <a:graphic>
          <a:graphicData uri="http://schemas.openxmlformats.org/drawingml/2006/table">
            <a:tbl>
              <a:tblPr/>
              <a:tblGrid>
                <a:gridCol w="3197160"/>
                <a:gridCol w="3832200"/>
              </a:tblGrid>
              <a:tr h="44820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ctr" pos="2968560"/>
                          <a:tab algn="r" pos="594036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lang="kk-KZ" sz="26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Times New Roman"/>
                        </a:rPr>
                        <a:t>Көмірсудың аты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ctr" pos="2968560"/>
                          <a:tab algn="r" pos="594036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lang="kk-KZ" sz="26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Times New Roman"/>
                        </a:rPr>
                        <a:t>Көмірсудың тобы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b9cde5"/>
                    </a:solidFill>
                  </a:tcPr>
                </a:tc>
              </a:tr>
              <a:tr h="39672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ctr" pos="2968560"/>
                          <a:tab algn="r" pos="594036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26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Times New Roman"/>
                        </a:rPr>
                        <a:t>А.    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ctr" pos="2968560"/>
                          <a:tab algn="r" pos="594036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36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ctr" pos="2968560"/>
                          <a:tab algn="r" pos="594036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26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Times New Roman"/>
                        </a:rPr>
                        <a:t>В.    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ctr" pos="2968560"/>
                          <a:tab algn="r" pos="594036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36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ctr" pos="2968560"/>
                          <a:tab algn="r" pos="594036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26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Times New Roman"/>
                        </a:rPr>
                        <a:t>С. 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ctr" pos="2968560"/>
                          <a:tab algn="r" pos="594036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2" name="Rectangle 7"/>
          <p:cNvSpPr/>
          <p:nvPr/>
        </p:nvSpPr>
        <p:spPr>
          <a:xfrm>
            <a:off x="0" y="2514600"/>
            <a:ext cx="10693440" cy="36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dist="17819" dir="2700000" blurRad="0" rotWithShape="0">
              <a:srgbClr val="999999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3" name="TextBox 24"/>
          <p:cNvSpPr/>
          <p:nvPr/>
        </p:nvSpPr>
        <p:spPr>
          <a:xfrm>
            <a:off x="314280" y="2879640"/>
            <a:ext cx="1814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Century Gothic"/>
              </a:rPr>
              <a:t>А.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24" name="Picture 3" descr="https://detimega.ru/uploads/82a-1081768.jpg"/>
          <p:cNvPicPr/>
          <p:nvPr/>
        </p:nvPicPr>
        <p:blipFill>
          <a:blip r:embed="rId2"/>
          <a:srcRect l="20148" t="16939" r="16793" b="2732"/>
          <a:stretch/>
        </p:blipFill>
        <p:spPr>
          <a:xfrm>
            <a:off x="763560" y="2114640"/>
            <a:ext cx="1733400" cy="1379520"/>
          </a:xfrm>
          <a:prstGeom prst="rect">
            <a:avLst/>
          </a:prstGeom>
          <a:ln w="0">
            <a:noFill/>
          </a:ln>
        </p:spPr>
      </p:pic>
      <p:sp>
        <p:nvSpPr>
          <p:cNvPr id="125" name="TextBox 26"/>
          <p:cNvSpPr/>
          <p:nvPr/>
        </p:nvSpPr>
        <p:spPr>
          <a:xfrm>
            <a:off x="2825640" y="2852640"/>
            <a:ext cx="1295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Century Gothic"/>
              </a:rPr>
              <a:t>В.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26" name="Рисунок 1" descr="img018"/>
          <p:cNvPicPr/>
          <p:nvPr/>
        </p:nvPicPr>
        <p:blipFill>
          <a:blip r:embed="rId3"/>
          <a:stretch/>
        </p:blipFill>
        <p:spPr>
          <a:xfrm>
            <a:off x="3251160" y="2131920"/>
            <a:ext cx="3245040" cy="1484280"/>
          </a:xfrm>
          <a:prstGeom prst="rect">
            <a:avLst/>
          </a:prstGeom>
          <a:ln w="0">
            <a:noFill/>
          </a:ln>
        </p:spPr>
      </p:pic>
      <p:sp>
        <p:nvSpPr>
          <p:cNvPr id="127" name="TextBox 28"/>
          <p:cNvSpPr/>
          <p:nvPr/>
        </p:nvSpPr>
        <p:spPr>
          <a:xfrm>
            <a:off x="6884640" y="2825640"/>
            <a:ext cx="535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Century Gothic"/>
              </a:rPr>
              <a:t>С.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28" name="Picture 4" descr="https://xn--e1aogju.xn--p1ai/upload/000/u0/023/d51ab947.jpeg"/>
          <p:cNvPicPr/>
          <p:nvPr/>
        </p:nvPicPr>
        <p:blipFill>
          <a:blip r:embed="rId4"/>
          <a:srcRect l="10077" t="20641" r="8940" b="5655"/>
          <a:stretch/>
        </p:blipFill>
        <p:spPr>
          <a:xfrm>
            <a:off x="7264440" y="2184480"/>
            <a:ext cx="3197160" cy="1336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34960" y="303120"/>
            <a:ext cx="9623520" cy="126072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1480"/>
                <a:tab algn="l" pos="2082960"/>
                <a:tab algn="l" pos="3124080"/>
                <a:tab algn="l" pos="4165560"/>
                <a:tab algn="l" pos="5207040"/>
                <a:tab algn="l" pos="6248520"/>
                <a:tab algn="l" pos="7289640"/>
                <a:tab algn="l" pos="8331120"/>
                <a:tab algn="l" pos="9372600"/>
                <a:tab algn="l" pos="10414080"/>
              </a:tabLst>
            </a:pPr>
            <a:endParaRPr b="0" lang="ru-RU" sz="5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0" name=""/>
          <p:cNvSpPr txBox="1"/>
          <p:nvPr/>
        </p:nvSpPr>
        <p:spPr>
          <a:xfrm>
            <a:off x="625320" y="1944720"/>
            <a:ext cx="5538960" cy="55022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marL="390600" indent="-390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1041480"/>
                <a:tab algn="l" pos="2082960"/>
                <a:tab algn="l" pos="3124080"/>
                <a:tab algn="l" pos="4165560"/>
                <a:tab algn="l" pos="5207040"/>
                <a:tab algn="l" pos="6248520"/>
                <a:tab algn="l" pos="7289640"/>
                <a:tab algn="l" pos="8331120"/>
                <a:tab algn="l" pos="9372600"/>
                <a:tab algn="l" pos="10414080"/>
              </a:tabLst>
            </a:pPr>
            <a:endParaRPr b="0" lang="ru-RU" sz="37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1" name="Номер слайда 4"/>
          <p:cNvSpPr/>
          <p:nvPr/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4400" rIns="104400" tIns="52200" bIns="522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2BA45AD-568A-4BCF-BDF3-45ECF56F9906}" type="slidenum">
              <a:rPr b="0" lang="ru-RU" sz="14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32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-3636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133" name="Прямоугольник 7"/>
          <p:cNvSpPr/>
          <p:nvPr/>
        </p:nvSpPr>
        <p:spPr>
          <a:xfrm>
            <a:off x="4461120" y="3610080"/>
            <a:ext cx="1769760" cy="3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ffffff"/>
                </a:solidFill>
                <a:uFillTx/>
                <a:latin typeface="Century Gothic"/>
              </a:rPr>
              <a:t>Үй тапсырмасы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4" name="Прямоугольник 8"/>
          <p:cNvSpPr/>
          <p:nvPr/>
        </p:nvSpPr>
        <p:spPr>
          <a:xfrm>
            <a:off x="4111560" y="409680"/>
            <a:ext cx="331812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none">
                <a:solidFill>
                  <a:srgbClr val="ffffff"/>
                </a:solidFill>
                <a:uFillTx/>
                <a:latin typeface="Century Gothic"/>
              </a:rPr>
              <a:t>Дұрыс жауап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35" name="Google Shape;124;p4"/>
          <p:cNvCxnSpPr/>
          <p:nvPr/>
        </p:nvCxnSpPr>
        <p:spPr>
          <a:xfrm>
            <a:off x="351000" y="7178400"/>
            <a:ext cx="1007496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36" name="Google Shape;125;p4"/>
          <p:cNvCxnSpPr/>
          <p:nvPr/>
        </p:nvCxnSpPr>
        <p:spPr>
          <a:xfrm flipV="1">
            <a:off x="534960" y="732096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37" name="Прямоугольник 13"/>
          <p:cNvSpPr/>
          <p:nvPr/>
        </p:nvSpPr>
        <p:spPr>
          <a:xfrm>
            <a:off x="9905400" y="6670800"/>
            <a:ext cx="1163520" cy="3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FF89D52-EBB1-4B72-8A5A-1B6CE1E1A7EC}" type="slidenum">
              <a:rPr b="1" lang="ru-RU" sz="16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38" name=""/>
          <p:cNvGraphicFramePr/>
          <p:nvPr/>
        </p:nvGraphicFramePr>
        <p:xfrm>
          <a:off x="1419120" y="2565360"/>
          <a:ext cx="7847280" cy="2389320"/>
        </p:xfrm>
        <a:graphic>
          <a:graphicData uri="http://schemas.openxmlformats.org/drawingml/2006/table">
            <a:tbl>
              <a:tblPr/>
              <a:tblGrid>
                <a:gridCol w="3570480"/>
                <a:gridCol w="4276800"/>
              </a:tblGrid>
              <a:tr h="65556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ctr" pos="2968560"/>
                          <a:tab algn="r" pos="594036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lang="kk-KZ" sz="26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Times New Roman"/>
                        </a:rPr>
                        <a:t>Көмірсудың аты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ctr" pos="2968560"/>
                          <a:tab algn="r" pos="594036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lang="kk-KZ" sz="26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Times New Roman"/>
                        </a:rPr>
                        <a:t>Көмірсудың тобы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b9cde5"/>
                    </a:solidFill>
                  </a:tcPr>
                </a:tc>
              </a:tr>
              <a:tr h="57780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ctr" pos="2968560"/>
                          <a:tab algn="r" pos="594036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26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Times New Roman"/>
                        </a:rPr>
                        <a:t>А.    глюкоза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ctr" pos="2968560"/>
                          <a:tab algn="r" pos="594036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26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Times New Roman"/>
                        </a:rPr>
                        <a:t>моносахарид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7816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ctr" pos="2968560"/>
                          <a:tab algn="r" pos="594036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26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Times New Roman"/>
                        </a:rPr>
                        <a:t>В.    сахароза 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ctr" pos="2968560"/>
                          <a:tab algn="r" pos="594036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26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Times New Roman"/>
                        </a:rPr>
                        <a:t>дисахарид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7780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ctr" pos="2968560"/>
                          <a:tab algn="r" pos="594036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26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Times New Roman"/>
                        </a:rPr>
                        <a:t>С.   целлюлоза 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ctr" pos="2968560"/>
                          <a:tab algn="r" pos="594036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26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Times New Roman"/>
                        </a:rPr>
                        <a:t>полисахарид 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140" name="Google Shape;123;p4"/>
          <p:cNvSpPr/>
          <p:nvPr/>
        </p:nvSpPr>
        <p:spPr>
          <a:xfrm>
            <a:off x="8288280" y="6688080"/>
            <a:ext cx="24051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70B95C1-A3FA-4F69-A00E-F630D3717D9D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41" name="Google Shape;124;p4"/>
          <p:cNvCxnSpPr/>
          <p:nvPr/>
        </p:nvCxnSpPr>
        <p:spPr>
          <a:xfrm>
            <a:off x="449280" y="7286400"/>
            <a:ext cx="1007496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42" name="Google Shape;125;p4"/>
          <p:cNvCxnSpPr/>
          <p:nvPr/>
        </p:nvCxnSpPr>
        <p:spPr>
          <a:xfrm flipV="1">
            <a:off x="774720" y="739548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43" name="Прямоугольник 11"/>
          <p:cNvSpPr/>
          <p:nvPr/>
        </p:nvSpPr>
        <p:spPr>
          <a:xfrm>
            <a:off x="4376880" y="441360"/>
            <a:ext cx="326484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ffffff"/>
                </a:solidFill>
                <a:uFillTx/>
                <a:latin typeface="Century Gothic"/>
              </a:rPr>
              <a:t>Сабақты бекіту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4" name="Прямоугольник 13"/>
          <p:cNvSpPr/>
          <p:nvPr/>
        </p:nvSpPr>
        <p:spPr>
          <a:xfrm>
            <a:off x="281160" y="6269040"/>
            <a:ext cx="9162720" cy="82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1f497d"/>
                </a:solidFill>
                <a:uFillTx/>
                <a:latin typeface="Century Gothic"/>
              </a:rPr>
              <a:t>Дескриптор: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1f497d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1f497d"/>
                </a:solidFill>
                <a:uFillTx/>
                <a:latin typeface="Century Gothic"/>
              </a:rPr>
              <a:t>Көмірсуларды құрылымы, қызметтері бойынша жіктейді.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5" name="Rectangle 1"/>
          <p:cNvSpPr/>
          <p:nvPr/>
        </p:nvSpPr>
        <p:spPr>
          <a:xfrm>
            <a:off x="0" y="1325520"/>
            <a:ext cx="10877400" cy="5209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2f4d7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c00000"/>
                </a:solidFill>
                <a:uFillTx/>
                <a:latin typeface="Century Gothic"/>
                <a:ea typeface="Calibri"/>
              </a:rPr>
              <a:t>Көмірсуларды құрылымы, қызметтері бойынша жіктеңіз.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46" name=""/>
          <p:cNvGraphicFramePr/>
          <p:nvPr/>
        </p:nvGraphicFramePr>
        <p:xfrm>
          <a:off x="436680" y="2247840"/>
          <a:ext cx="10031400" cy="4162320"/>
        </p:xfrm>
        <a:graphic>
          <a:graphicData uri="http://schemas.openxmlformats.org/drawingml/2006/table">
            <a:tbl>
              <a:tblPr/>
              <a:tblGrid>
                <a:gridCol w="1884240"/>
                <a:gridCol w="2073240"/>
                <a:gridCol w="3452760"/>
                <a:gridCol w="2621160"/>
              </a:tblGrid>
              <a:tr h="109764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lang="kk-KZ" sz="24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 </a:t>
                      </a:r>
                      <a:r>
                        <a:rPr b="1" lang="kk-KZ" sz="24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Өкілі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lang="kk-KZ" sz="24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Формуласы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lang="kk-KZ" sz="24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Құрылымы бойынша жіктелуі </a:t>
                      </a:r>
                      <a:r>
                        <a:rPr b="1" lang="ru-RU" sz="24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(моно, ди, полисахарид)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lang="kk-KZ" sz="24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Қызметтері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2084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24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  </a:t>
                      </a:r>
                      <a:r>
                        <a:rPr b="0" lang="kk-KZ" sz="24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Г</a:t>
                      </a:r>
                      <a:r>
                        <a:rPr b="0" lang="ru-RU" sz="24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люкоза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18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</a:rPr>
                        <a:t>С</a:t>
                      </a:r>
                      <a:r>
                        <a:rPr b="0" lang="kk-KZ" sz="1800" strike="noStrike" u="none" baseline="-25000">
                          <a:solidFill>
                            <a:srgbClr val="1f497d"/>
                          </a:solidFill>
                          <a:uFillTx/>
                          <a:latin typeface="Century Gothic"/>
                        </a:rPr>
                        <a:t>6</a:t>
                      </a:r>
                      <a:r>
                        <a:rPr b="0" lang="kk-KZ" sz="18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</a:rPr>
                        <a:t>Н</a:t>
                      </a:r>
                      <a:r>
                        <a:rPr b="0" lang="kk-KZ" sz="1800" strike="noStrike" u="none" baseline="-25000">
                          <a:solidFill>
                            <a:srgbClr val="1f497d"/>
                          </a:solidFill>
                          <a:uFillTx/>
                          <a:latin typeface="Century Gothic"/>
                        </a:rPr>
                        <a:t>12</a:t>
                      </a:r>
                      <a:r>
                        <a:rPr b="0" lang="kk-KZ" sz="18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</a:rPr>
                        <a:t>О</a:t>
                      </a:r>
                      <a:r>
                        <a:rPr b="0" lang="kk-KZ" sz="1800" strike="noStrike" u="none" baseline="-25000">
                          <a:solidFill>
                            <a:srgbClr val="1f497d"/>
                          </a:solidFill>
                          <a:uFillTx/>
                          <a:latin typeface="Century Gothic"/>
                        </a:rPr>
                        <a:t>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2084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24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Сахароза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ru-RU" sz="18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</a:rPr>
                        <a:t>дисахарид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93140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24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  </a:t>
                      </a:r>
                      <a:r>
                        <a:rPr b="0" lang="kk-KZ" sz="24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Лак</a:t>
                      </a:r>
                      <a:r>
                        <a:rPr b="0" lang="ru-RU" sz="24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тоза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10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18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Сүтқоректілер төлдерінің басты энергия   көзі.                                                                  </a:t>
                      </a:r>
                      <a:r>
                        <a:rPr b="0" lang="ru-RU" sz="18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Ішекте кальцийдің сіңірілуін жеңілдетеді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2084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24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  </a:t>
                      </a:r>
                      <a:r>
                        <a:rPr b="0" lang="kk-KZ" sz="24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К</a:t>
                      </a:r>
                      <a:r>
                        <a:rPr b="0" lang="ru-RU" sz="24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рахмал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2084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24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Целлюлоза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10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18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(C</a:t>
                      </a:r>
                      <a:r>
                        <a:rPr b="0" lang="kk-KZ" sz="1800" strike="noStrike" u="none" baseline="-25000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6</a:t>
                      </a:r>
                      <a:r>
                        <a:rPr b="0" lang="kk-KZ" sz="18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H</a:t>
                      </a:r>
                      <a:r>
                        <a:rPr b="0" lang="kk-KZ" sz="1800" strike="noStrike" u="none" baseline="-25000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10</a:t>
                      </a:r>
                      <a:r>
                        <a:rPr b="0" lang="kk-KZ" sz="18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O</a:t>
                      </a:r>
                      <a:r>
                        <a:rPr b="0" lang="kk-KZ" sz="1800" strike="noStrike" u="none" baseline="-25000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5</a:t>
                      </a:r>
                      <a:r>
                        <a:rPr b="0" lang="kk-KZ" sz="1800" strike="noStrike" u="none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)</a:t>
                      </a:r>
                      <a:r>
                        <a:rPr b="0" lang="kk-KZ" sz="1800" strike="noStrike" u="none" baseline="-25000">
                          <a:solidFill>
                            <a:srgbClr val="1f497d"/>
                          </a:solidFill>
                          <a:uFillTx/>
                          <a:latin typeface="Century Gothic"/>
                          <a:ea typeface="Calibri"/>
                        </a:rPr>
                        <a:t>n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148" name="Google Shape;123;p4"/>
          <p:cNvSpPr/>
          <p:nvPr/>
        </p:nvSpPr>
        <p:spPr>
          <a:xfrm>
            <a:off x="8288280" y="6688080"/>
            <a:ext cx="24051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40D52D8-A44E-4E6B-9AE2-82738F45B958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49" name="Google Shape;124;p4"/>
          <p:cNvCxnSpPr/>
          <p:nvPr/>
        </p:nvCxnSpPr>
        <p:spPr>
          <a:xfrm>
            <a:off x="449280" y="7286400"/>
            <a:ext cx="1007496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50" name="Google Shape;125;p4"/>
          <p:cNvCxnSpPr/>
          <p:nvPr/>
        </p:nvCxnSpPr>
        <p:spPr>
          <a:xfrm flipV="1">
            <a:off x="774720" y="739548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graphicFrame>
        <p:nvGraphicFramePr>
          <p:cNvPr id="151" name=""/>
          <p:cNvGraphicFramePr/>
          <p:nvPr/>
        </p:nvGraphicFramePr>
        <p:xfrm>
          <a:off x="239760" y="1525680"/>
          <a:ext cx="10282320" cy="4976640"/>
        </p:xfrm>
        <a:graphic>
          <a:graphicData uri="http://schemas.openxmlformats.org/drawingml/2006/table">
            <a:tbl>
              <a:tblPr/>
              <a:tblGrid>
                <a:gridCol w="1271520"/>
                <a:gridCol w="1436760"/>
                <a:gridCol w="1992240"/>
                <a:gridCol w="5581800"/>
              </a:tblGrid>
              <a:tr h="97524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 </a:t>
                      </a:r>
                      <a:r>
                        <a:rPr b="1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Өкілі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Формуласы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Құрылымы бойынша жіктелуі </a:t>
                      </a:r>
                      <a:r>
                        <a:rPr b="1" lang="ru-RU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(моно, ди, полисахарид)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Қызметтері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4060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  </a:t>
                      </a:r>
                      <a:r>
                        <a:rPr b="0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Г</a:t>
                      </a:r>
                      <a:r>
                        <a:rPr b="0" lang="ru-RU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люкоза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С</a:t>
                      </a:r>
                      <a:r>
                        <a:rPr b="1" lang="kk-KZ" sz="1600" strike="noStrike" u="none" baseline="-25000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6</a:t>
                      </a:r>
                      <a:r>
                        <a:rPr b="1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Н</a:t>
                      </a:r>
                      <a:r>
                        <a:rPr b="1" lang="kk-KZ" sz="1600" strike="noStrike" u="none" baseline="-25000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12</a:t>
                      </a:r>
                      <a:r>
                        <a:rPr b="1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О</a:t>
                      </a:r>
                      <a:r>
                        <a:rPr b="1" lang="kk-KZ" sz="1600" strike="noStrike" u="none" baseline="-25000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6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ru-RU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моносахарид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Балдың құрамында болады. Адам ағзасында бұлшықеттерде, қан құрамында және ағзадағы ұлпалар мен жасушаның негізгі энергия көзі.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4060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Сахароза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lang="ru-RU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C</a:t>
                      </a:r>
                      <a:r>
                        <a:rPr b="1" lang="ru-RU" sz="1600" strike="noStrike" u="none" baseline="-25000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12</a:t>
                      </a:r>
                      <a:r>
                        <a:rPr b="1" lang="ru-RU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H</a:t>
                      </a:r>
                      <a:r>
                        <a:rPr b="1" lang="ru-RU" sz="1600" strike="noStrike" u="none" baseline="-25000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22</a:t>
                      </a:r>
                      <a:r>
                        <a:rPr b="1" lang="ru-RU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O</a:t>
                      </a:r>
                      <a:r>
                        <a:rPr b="1" lang="ru-RU" sz="1600" strike="noStrike" u="none" baseline="-25000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11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ru-RU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дисахарид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 </a:t>
                      </a:r>
                      <a:r>
                        <a:rPr b="0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Өсімдіктердің тұқымында, жемісінде, тамырында көп мөлшерде кездеседі.  </a:t>
                      </a:r>
                      <a:r>
                        <a:rPr b="0" lang="ru-RU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Тамаққа тәтті дәм беру үшін күнделікті қолданылатын қанттың құрамында  болады.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4060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  </a:t>
                      </a:r>
                      <a:r>
                        <a:rPr b="0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Лак</a:t>
                      </a:r>
                      <a:r>
                        <a:rPr b="0" lang="ru-RU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тоза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lang="ru-RU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C</a:t>
                      </a:r>
                      <a:r>
                        <a:rPr b="1" lang="ru-RU" sz="1600" strike="noStrike" u="none" baseline="-25000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12</a:t>
                      </a:r>
                      <a:r>
                        <a:rPr b="1" lang="ru-RU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H</a:t>
                      </a:r>
                      <a:r>
                        <a:rPr b="1" lang="ru-RU" sz="1600" strike="noStrike" u="none" baseline="-25000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22</a:t>
                      </a:r>
                      <a:r>
                        <a:rPr b="1" lang="ru-RU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O</a:t>
                      </a:r>
                      <a:r>
                        <a:rPr b="1" lang="ru-RU" sz="1600" strike="noStrike" u="none" baseline="-25000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11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ru-RU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дисахарид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Сүтқоректілер төлдерінің басты энергия   көзі.                                                                  </a:t>
                      </a:r>
                      <a:r>
                        <a:rPr b="0" lang="ru-RU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Ішекте кальцийдің сіңірілуін жеңілдетеді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8044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  </a:t>
                      </a:r>
                      <a:r>
                        <a:rPr b="0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К</a:t>
                      </a:r>
                      <a:r>
                        <a:rPr b="0" lang="ru-RU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рахмал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(С</a:t>
                      </a:r>
                      <a:r>
                        <a:rPr b="1" lang="kk-KZ" sz="1600" strike="noStrike" u="none" baseline="-25000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6</a:t>
                      </a:r>
                      <a:r>
                        <a:rPr b="1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Н</a:t>
                      </a:r>
                      <a:r>
                        <a:rPr b="1" lang="kk-KZ" sz="1600" strike="noStrike" u="none" baseline="-25000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10</a:t>
                      </a:r>
                      <a:r>
                        <a:rPr b="1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О</a:t>
                      </a:r>
                      <a:r>
                        <a:rPr b="1" lang="kk-KZ" sz="1600" strike="noStrike" u="none" baseline="-25000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5</a:t>
                      </a:r>
                      <a:r>
                        <a:rPr b="1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)</a:t>
                      </a:r>
                      <a:r>
                        <a:rPr b="1" lang="kk-KZ" sz="1600" strike="noStrike" u="none" baseline="-25000">
                          <a:solidFill>
                            <a:srgbClr val="1f497d"/>
                          </a:solidFill>
                          <a:uFillTx/>
                          <a:latin typeface="Arial"/>
                          <a:ea typeface="Calibri"/>
                        </a:rPr>
                        <a:t>n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ru-RU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полисахарид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Аса маңызды қоректік заттардың негізгі құрамдас бөлігі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40076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Целлюлоза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(C</a:t>
                      </a:r>
                      <a:r>
                        <a:rPr b="1" lang="kk-KZ" sz="1600" strike="noStrike" u="none" baseline="-25000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6</a:t>
                      </a:r>
                      <a:r>
                        <a:rPr b="1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H</a:t>
                      </a:r>
                      <a:r>
                        <a:rPr b="1" lang="kk-KZ" sz="1600" strike="noStrike" u="none" baseline="-25000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10</a:t>
                      </a:r>
                      <a:r>
                        <a:rPr b="1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O</a:t>
                      </a:r>
                      <a:r>
                        <a:rPr b="1" lang="kk-KZ" sz="1600" strike="noStrike" u="none" baseline="-25000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5</a:t>
                      </a:r>
                      <a:r>
                        <a:rPr b="1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)</a:t>
                      </a:r>
                      <a:r>
                        <a:rPr b="1" lang="kk-KZ" sz="1600" strike="noStrike" u="none" baseline="-25000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n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ru-RU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полисахарид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0" lang="kk-KZ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Өсімдіктердің жасушаларының  қабығының негізгі құрам бөлігі.  Өсімдіктерге беріктік, тірек қасиетін беретін талшықтар целлюлозадан тұрады.  </a:t>
                      </a:r>
                      <a:r>
                        <a:rPr b="0" lang="ru-RU" sz="1600" strike="noStrike" u="none">
                          <a:solidFill>
                            <a:srgbClr val="1f497d"/>
                          </a:solidFill>
                          <a:uFillTx/>
                          <a:latin typeface="Arial"/>
                        </a:rPr>
                        <a:t>Ол астың қорытылуында және дұрыс тамақтануда маңызды рөл атқарады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2" name="Rectangle 1"/>
          <p:cNvSpPr/>
          <p:nvPr/>
        </p:nvSpPr>
        <p:spPr>
          <a:xfrm>
            <a:off x="0" y="1025280"/>
            <a:ext cx="10877400" cy="5209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2f4d7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c00000"/>
                </a:solidFill>
                <a:uFillTx/>
                <a:latin typeface="Century Gothic"/>
                <a:ea typeface="Calibri"/>
              </a:rPr>
              <a:t>Көмірсуларды құрылымы, қызметтері бойынша жіктеңіз.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3" name="Прямоугольник 8"/>
          <p:cNvSpPr/>
          <p:nvPr/>
        </p:nvSpPr>
        <p:spPr>
          <a:xfrm>
            <a:off x="4111560" y="409680"/>
            <a:ext cx="331812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none">
                <a:solidFill>
                  <a:srgbClr val="ffffff"/>
                </a:solidFill>
                <a:uFillTx/>
                <a:latin typeface="Century Gothic"/>
              </a:rPr>
              <a:t>Дұрыс жауап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534960" y="303120"/>
            <a:ext cx="9623520" cy="126072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1480"/>
                <a:tab algn="l" pos="2082960"/>
                <a:tab algn="l" pos="3124080"/>
                <a:tab algn="l" pos="4165560"/>
                <a:tab algn="l" pos="5207040"/>
                <a:tab algn="l" pos="6248520"/>
                <a:tab algn="l" pos="7289640"/>
                <a:tab algn="l" pos="8331120"/>
                <a:tab algn="l" pos="9372600"/>
                <a:tab algn="l" pos="10414080"/>
              </a:tabLst>
            </a:pPr>
            <a:endParaRPr b="0" lang="ru-RU" sz="5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5" name="Номер слайда 4"/>
          <p:cNvSpPr/>
          <p:nvPr/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4400" rIns="104400" tIns="52200" bIns="522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D9E205D-C32F-4772-8B4E-C9C384517F03}" type="slidenum">
              <a:rPr b="0" lang="ru-RU" sz="14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5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47360" cy="7362720"/>
          </a:xfrm>
          <a:prstGeom prst="rect">
            <a:avLst/>
          </a:prstGeom>
          <a:ln w="0">
            <a:noFill/>
          </a:ln>
        </p:spPr>
      </p:pic>
      <p:sp>
        <p:nvSpPr>
          <p:cNvPr id="157" name="Прямоугольник 6"/>
          <p:cNvSpPr/>
          <p:nvPr/>
        </p:nvSpPr>
        <p:spPr>
          <a:xfrm>
            <a:off x="4592520" y="422280"/>
            <a:ext cx="18432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8" name="Прямоугольник 7"/>
          <p:cNvSpPr/>
          <p:nvPr/>
        </p:nvSpPr>
        <p:spPr>
          <a:xfrm>
            <a:off x="9905400" y="6513480"/>
            <a:ext cx="1163520" cy="3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5954516-784B-4F28-B93F-238E89D01CFF}" type="slidenum">
              <a:rPr b="1" lang="ru-RU" sz="16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59" name=""/>
          <p:cNvGraphicFramePr/>
          <p:nvPr/>
        </p:nvGraphicFramePr>
        <p:xfrm>
          <a:off x="341280" y="1665360"/>
          <a:ext cx="9580680" cy="3778200"/>
        </p:xfrm>
        <a:graphic>
          <a:graphicData uri="http://schemas.openxmlformats.org/drawingml/2006/table">
            <a:tbl>
              <a:tblPr/>
              <a:tblGrid>
                <a:gridCol w="9580680"/>
              </a:tblGrid>
              <a:tr h="42048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059120">
                <a:tc>
                  <a:txBody>
                    <a:bodyPr lIns="68760" rIns="68760" tIns="828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i="1" lang="kk-KZ" sz="3200" strike="noStrike" u="none">
                          <a:solidFill>
                            <a:srgbClr val="1f497d"/>
                          </a:solidFill>
                          <a:uFillTx/>
                          <a:latin typeface="Times New Roman"/>
                          <a:ea typeface="Calibri"/>
                        </a:rPr>
                        <a:t>Түсіндім</a:t>
                      </a:r>
                      <a:r>
                        <a:rPr b="1" i="1" lang="ru-RU" sz="3200" strike="noStrike" u="none">
                          <a:solidFill>
                            <a:srgbClr val="1f497d"/>
                          </a:solidFill>
                          <a:uFillTx/>
                          <a:latin typeface="Times New Roman"/>
                          <a:ea typeface="Calibri"/>
                        </a:rPr>
                        <a:t>______________________________________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579320">
                <a:tc>
                  <a:txBody>
                    <a:bodyPr lIns="68760" rIns="68760" tIns="828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i="1" lang="kk-KZ" sz="3200" strike="noStrike" u="none">
                          <a:solidFill>
                            <a:srgbClr val="1f497d"/>
                          </a:solidFill>
                          <a:uFillTx/>
                          <a:latin typeface="Times New Roman"/>
                          <a:ea typeface="Calibri"/>
                        </a:rPr>
                        <a:t>Түсінуді қажет етеді _________________________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i="1" lang="kk-KZ" sz="3200" strike="noStrike" u="none">
                          <a:solidFill>
                            <a:srgbClr val="1f497d"/>
                          </a:solidFill>
                          <a:uFillTx/>
                          <a:latin typeface="Times New Roman"/>
                          <a:ea typeface="Calibri"/>
                        </a:rPr>
                        <a:t>_____________________________________________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19280">
                <a:tc>
                  <a:txBody>
                    <a:bodyPr lIns="68760" rIns="68760" tIns="828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1041480"/>
                          <a:tab algn="l" pos="2082960"/>
                          <a:tab algn="l" pos="3124080"/>
                          <a:tab algn="l" pos="4165560"/>
                          <a:tab algn="l" pos="5207040"/>
                          <a:tab algn="l" pos="6248520"/>
                          <a:tab algn="l" pos="7289640"/>
                          <a:tab algn="l" pos="8331120"/>
                          <a:tab algn="l" pos="9372600"/>
                          <a:tab algn="l" pos="10414080"/>
                        </a:tabLst>
                      </a:pPr>
                      <a:r>
                        <a:rPr b="1" i="1" lang="kk-KZ" sz="3200" strike="noStrike" u="none">
                          <a:solidFill>
                            <a:srgbClr val="1f497d"/>
                          </a:solidFill>
                          <a:uFillTx/>
                          <a:latin typeface="Times New Roman"/>
                          <a:ea typeface="Calibri"/>
                        </a:rPr>
                        <a:t>Түсінбедім____________________________________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-2376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12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7DC1BDE-4A5A-40CC-900A-B2B4D8C0140B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3" name="Google Shape;124;p4"/>
          <p:cNvCxnSpPr/>
          <p:nvPr/>
        </p:nvCxnSpPr>
        <p:spPr>
          <a:xfrm flipV="1">
            <a:off x="894960" y="7025400"/>
            <a:ext cx="9092520" cy="396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4" name="Google Shape;125;p4"/>
          <p:cNvCxnSpPr/>
          <p:nvPr/>
        </p:nvCxnSpPr>
        <p:spPr>
          <a:xfrm>
            <a:off x="1428480" y="7257600"/>
            <a:ext cx="8242920" cy="6444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5" name="Прямоугольник 9"/>
          <p:cNvSpPr/>
          <p:nvPr/>
        </p:nvSpPr>
        <p:spPr>
          <a:xfrm>
            <a:off x="4353120" y="466560"/>
            <a:ext cx="212364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Century Gothic"/>
              </a:rPr>
              <a:t>Оқу мақсаты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Прямоугольник 9"/>
          <p:cNvSpPr/>
          <p:nvPr/>
        </p:nvSpPr>
        <p:spPr>
          <a:xfrm>
            <a:off x="760320" y="2104920"/>
            <a:ext cx="8999640" cy="106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10.4.1.2 - көмірсуларды құрылымы, құрамы және қызметтері бойынша жіктеу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" name="Прямоугольник 8"/>
          <p:cNvSpPr/>
          <p:nvPr/>
        </p:nvSpPr>
        <p:spPr>
          <a:xfrm>
            <a:off x="558720" y="4829040"/>
            <a:ext cx="96505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buClr>
                <a:srgbClr val="1f497d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1f497d"/>
                </a:solidFill>
                <a:uFillTx/>
                <a:latin typeface="Calibri"/>
              </a:rPr>
              <a:t>-көмірсуларды құрылымы, құрамы және қызметі бойынша жіктейді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Прямоугольник 9"/>
          <p:cNvSpPr/>
          <p:nvPr/>
        </p:nvSpPr>
        <p:spPr>
          <a:xfrm>
            <a:off x="3214800" y="4064040"/>
            <a:ext cx="430020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Бағалау критерийлері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79040" cy="7561440"/>
          </a:xfrm>
          <a:prstGeom prst="rect">
            <a:avLst/>
          </a:prstGeom>
          <a:ln w="0">
            <a:noFill/>
          </a:ln>
        </p:spPr>
      </p:pic>
      <p:sp>
        <p:nvSpPr>
          <p:cNvPr id="20" name="Google Shape;123;p4"/>
          <p:cNvSpPr/>
          <p:nvPr/>
        </p:nvSpPr>
        <p:spPr>
          <a:xfrm>
            <a:off x="8288280" y="6594480"/>
            <a:ext cx="24051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7DED101-5643-4596-ACAC-6D75F226BFA2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" name="Google Shape;230;p65"/>
          <p:cNvSpPr/>
          <p:nvPr/>
        </p:nvSpPr>
        <p:spPr>
          <a:xfrm>
            <a:off x="287280" y="1589040"/>
            <a:ext cx="10036080" cy="427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6920" rIns="106920" tIns="106920" bIns="106920" anchor="t">
            <a:noAutofit/>
          </a:bodyPr>
          <a:p>
            <a:pPr marL="133200" algn="ctr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Calibri"/>
              </a:rPr>
              <a:t>                 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Прямоугольник 13"/>
          <p:cNvSpPr/>
          <p:nvPr/>
        </p:nvSpPr>
        <p:spPr>
          <a:xfrm>
            <a:off x="2657520" y="480960"/>
            <a:ext cx="537840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none">
                <a:solidFill>
                  <a:srgbClr val="ffffff"/>
                </a:solidFill>
                <a:uFillTx/>
                <a:latin typeface="Century Gothic"/>
              </a:rPr>
              <a:t>КӨМІРСУЛАР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23" name="Google Shape;124;p4"/>
          <p:cNvCxnSpPr/>
          <p:nvPr/>
        </p:nvCxnSpPr>
        <p:spPr>
          <a:xfrm>
            <a:off x="996840" y="7227360"/>
            <a:ext cx="8840160" cy="1044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24" name="Google Shape;125;p4"/>
          <p:cNvCxnSpPr/>
          <p:nvPr/>
        </p:nvCxnSpPr>
        <p:spPr>
          <a:xfrm>
            <a:off x="1191960" y="7391520"/>
            <a:ext cx="8546040" cy="216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25" name="Прямоугольник 11"/>
          <p:cNvSpPr/>
          <p:nvPr/>
        </p:nvSpPr>
        <p:spPr>
          <a:xfrm>
            <a:off x="0" y="979560"/>
            <a:ext cx="106934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Century Gothic"/>
              </a:rPr>
              <a:t>Полисахаридтер тобына кіретін көмірсулардың негізгі ерекшелігі-құрылымының көлемдігінде.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26" name="Rectangle 12"/>
          <p:cNvGrpSpPr/>
          <p:nvPr/>
        </p:nvGrpSpPr>
        <p:grpSpPr>
          <a:xfrm>
            <a:off x="749160" y="2048040"/>
            <a:ext cx="9077400" cy="1304640"/>
            <a:chOff x="749160" y="2048040"/>
            <a:chExt cx="9077400" cy="1304640"/>
          </a:xfrm>
        </p:grpSpPr>
        <p:pic>
          <p:nvPicPr>
            <p:cNvPr id="27" name="Rectangle 12" descr=""/>
            <p:cNvPicPr/>
            <p:nvPr/>
          </p:nvPicPr>
          <p:blipFill>
            <a:blip r:embed="rId2"/>
            <a:stretch/>
          </p:blipFill>
          <p:spPr>
            <a:xfrm>
              <a:off x="749160" y="2048040"/>
              <a:ext cx="9077400" cy="1304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8" name=""/>
            <p:cNvSpPr/>
            <p:nvPr/>
          </p:nvSpPr>
          <p:spPr>
            <a:xfrm>
              <a:off x="809640" y="2152440"/>
              <a:ext cx="8953560" cy="94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1f497d"/>
                  </a:solidFill>
                  <a:uFillTx/>
                  <a:latin typeface="Century Gothic"/>
                  <a:ea typeface="Calibri"/>
                </a:rPr>
                <a:t>Көмірсулардың </a:t>
              </a:r>
              <a:r>
                <a:rPr b="1" lang="ru-RU" sz="2800" strike="noStrike" u="none">
                  <a:solidFill>
                    <a:srgbClr val="1f497d"/>
                  </a:solidFill>
                  <a:uFillTx/>
                  <a:latin typeface="Century Gothic"/>
                  <a:ea typeface="Calibri"/>
                </a:rPr>
                <a:t>құрамындағы</a:t>
              </a:r>
              <a:r>
                <a:rPr b="1" lang="en-US" sz="2800" strike="noStrike" u="none">
                  <a:solidFill>
                    <a:srgbClr val="1f497d"/>
                  </a:solidFill>
                  <a:uFillTx/>
                  <a:latin typeface="Century Gothic"/>
                  <a:ea typeface="Calibri"/>
                </a:rPr>
                <a:t> </a:t>
              </a:r>
              <a:r>
                <a:rPr b="1" lang="ru-RU" sz="2800" strike="noStrike" u="none">
                  <a:solidFill>
                    <a:srgbClr val="1f497d"/>
                  </a:solidFill>
                  <a:uFillTx/>
                  <a:latin typeface="Century Gothic"/>
                  <a:ea typeface="Calibri"/>
                </a:rPr>
                <a:t>мономерлер</a:t>
              </a:r>
              <a:r>
                <a:rPr b="1" lang="kk-KZ" sz="2800" strike="noStrike" u="none">
                  <a:solidFill>
                    <a:srgbClr val="1f497d"/>
                  </a:solidFill>
                  <a:uFillTx/>
                  <a:latin typeface="Century Gothic"/>
                  <a:ea typeface="Calibri"/>
                </a:rPr>
                <a:t>дің байланысу реттілігі бойынша жіктелуі 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29" name="Объект 2"/>
          <p:cNvSpPr/>
          <p:nvPr/>
        </p:nvSpPr>
        <p:spPr>
          <a:xfrm>
            <a:off x="1486080" y="3656160"/>
            <a:ext cx="3222360" cy="234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4400" rIns="104400" tIns="52200" bIns="52200" anchor="t">
            <a:noAutofit/>
          </a:bodyPr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sng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Сызықтық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- С-С-С-С-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buClr>
                <a:srgbClr val="1f497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1f497d"/>
                </a:solidFill>
                <a:uFillTx/>
                <a:latin typeface="Century Gothic"/>
                <a:ea typeface="Calibri"/>
              </a:rPr>
              <a:t>целлюлоза т.б.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"/>
          <p:cNvSpPr txBox="1"/>
          <p:nvPr/>
        </p:nvSpPr>
        <p:spPr>
          <a:xfrm>
            <a:off x="6256080" y="3660840"/>
            <a:ext cx="3716280" cy="284472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 fontScale="85000" lnSpcReduction="19999"/>
          </a:bodyPr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1041480"/>
                <a:tab algn="l" pos="2082960"/>
                <a:tab algn="l" pos="3124080"/>
                <a:tab algn="l" pos="4165560"/>
                <a:tab algn="l" pos="5207040"/>
                <a:tab algn="l" pos="6248520"/>
                <a:tab algn="l" pos="7289640"/>
                <a:tab algn="l" pos="8331120"/>
                <a:tab algn="l" pos="9372600"/>
                <a:tab algn="l" pos="10414080"/>
              </a:tabLst>
            </a:pPr>
            <a:r>
              <a:rPr b="1" lang="ru-RU" sz="3200" strike="noStrike" u="sng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Тармақты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buClr>
                <a:srgbClr val="7030a0"/>
              </a:buClr>
              <a:buFont typeface="Times New Roman"/>
              <a:buChar char="-"/>
              <a:tabLst>
                <a:tab algn="l" pos="1041480"/>
                <a:tab algn="l" pos="2082960"/>
                <a:tab algn="l" pos="3124080"/>
                <a:tab algn="l" pos="4165560"/>
                <a:tab algn="l" pos="5207040"/>
                <a:tab algn="l" pos="6248520"/>
                <a:tab algn="l" pos="7289640"/>
                <a:tab algn="l" pos="8331120"/>
                <a:tab algn="l" pos="9372600"/>
                <a:tab algn="l" pos="10414080"/>
              </a:tabLst>
            </a:pPr>
            <a:r>
              <a:rPr b="1" lang="ru-RU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С-С-С-С-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1041480"/>
                <a:tab algn="l" pos="2082960"/>
                <a:tab algn="l" pos="3124080"/>
                <a:tab algn="l" pos="4165560"/>
                <a:tab algn="l" pos="5207040"/>
                <a:tab algn="l" pos="6248520"/>
                <a:tab algn="l" pos="7289640"/>
                <a:tab algn="l" pos="8331120"/>
                <a:tab algn="l" pos="9372600"/>
                <a:tab algn="l" pos="10414080"/>
              </a:tabLst>
            </a:pPr>
            <a:r>
              <a:rPr b="1" lang="ru-RU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1" lang="ru-RU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- С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1041480"/>
                <a:tab algn="l" pos="2082960"/>
                <a:tab algn="l" pos="3124080"/>
                <a:tab algn="l" pos="4165560"/>
                <a:tab algn="l" pos="5207040"/>
                <a:tab algn="l" pos="6248520"/>
                <a:tab algn="l" pos="7289640"/>
                <a:tab algn="l" pos="8331120"/>
                <a:tab algn="l" pos="9372600"/>
                <a:tab algn="l" pos="10414080"/>
              </a:tabLst>
            </a:pPr>
            <a:r>
              <a:rPr b="1" lang="ru-RU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1" lang="ru-RU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- С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1041480"/>
                <a:tab algn="l" pos="2082960"/>
                <a:tab algn="l" pos="3124080"/>
                <a:tab algn="l" pos="4165560"/>
                <a:tab algn="l" pos="5207040"/>
                <a:tab algn="l" pos="6248520"/>
                <a:tab algn="l" pos="7289640"/>
                <a:tab algn="l" pos="8331120"/>
                <a:tab algn="l" pos="9372600"/>
                <a:tab algn="l" pos="10414080"/>
              </a:tabLst>
            </a:pPr>
            <a:r>
              <a:rPr b="1" lang="ru-RU" sz="32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-</a:t>
            </a:r>
            <a:r>
              <a:rPr b="0" lang="ru-RU" sz="3200" strike="noStrike" u="none">
                <a:solidFill>
                  <a:srgbClr val="1f497d"/>
                </a:solidFill>
                <a:uFillTx/>
                <a:latin typeface="Century Gothic"/>
                <a:ea typeface="Calibri"/>
              </a:rPr>
              <a:t>гликоген</a:t>
            </a:r>
            <a:r>
              <a:rPr b="0" lang="en-US" sz="3200" strike="noStrike" u="none">
                <a:solidFill>
                  <a:srgbClr val="1f497d"/>
                </a:solidFill>
                <a:uFillTx/>
                <a:latin typeface="Century Gothic"/>
                <a:ea typeface="Calibri"/>
              </a:rPr>
              <a:t>,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1041480"/>
                <a:tab algn="l" pos="2082960"/>
                <a:tab algn="l" pos="3124080"/>
                <a:tab algn="l" pos="4165560"/>
                <a:tab algn="l" pos="5207040"/>
                <a:tab algn="l" pos="6248520"/>
                <a:tab algn="l" pos="7289640"/>
                <a:tab algn="l" pos="8331120"/>
                <a:tab algn="l" pos="9372600"/>
                <a:tab algn="l" pos="10414080"/>
              </a:tabLst>
            </a:pPr>
            <a:r>
              <a:rPr b="0" lang="ru-RU" sz="3200" strike="noStrike" u="none">
                <a:solidFill>
                  <a:srgbClr val="1f497d"/>
                </a:solidFill>
                <a:uFillTx/>
                <a:latin typeface="Century Gothic"/>
                <a:ea typeface="Calibri"/>
              </a:rPr>
              <a:t>  </a:t>
            </a:r>
            <a:r>
              <a:rPr b="0" lang="ru-RU" sz="3200" strike="noStrike" u="none">
                <a:solidFill>
                  <a:srgbClr val="1f497d"/>
                </a:solidFill>
                <a:uFillTx/>
                <a:latin typeface="Century Gothic"/>
                <a:ea typeface="Calibri"/>
              </a:rPr>
              <a:t>-хитин</a:t>
            </a:r>
            <a:r>
              <a:rPr b="0" lang="en-US" sz="3200" strike="noStrike" u="none">
                <a:solidFill>
                  <a:srgbClr val="1f497d"/>
                </a:solidFill>
                <a:uFillTx/>
                <a:latin typeface="Century Gothic"/>
                <a:ea typeface="Calibri"/>
              </a:rPr>
              <a:t> </a:t>
            </a:r>
            <a:r>
              <a:rPr b="0" lang="kk-KZ" sz="3200" strike="noStrike" u="none">
                <a:solidFill>
                  <a:srgbClr val="1f497d"/>
                </a:solidFill>
                <a:uFillTx/>
                <a:latin typeface="Century Gothic"/>
                <a:ea typeface="Calibri"/>
              </a:rPr>
              <a:t> </a:t>
            </a:r>
            <a:r>
              <a:rPr b="0" lang="ru-RU" sz="3200" strike="noStrike" u="none">
                <a:solidFill>
                  <a:srgbClr val="1f497d"/>
                </a:solidFill>
                <a:uFillTx/>
                <a:latin typeface="Century Gothic"/>
                <a:ea typeface="Calibri"/>
              </a:rPr>
              <a:t>т</a:t>
            </a:r>
            <a:r>
              <a:rPr b="0" lang="en-US" sz="3200" strike="noStrike" u="none">
                <a:solidFill>
                  <a:srgbClr val="1f497d"/>
                </a:solidFill>
                <a:uFillTx/>
                <a:latin typeface="Century Gothic"/>
                <a:ea typeface="Calibri"/>
              </a:rPr>
              <a:t>.</a:t>
            </a:r>
            <a:r>
              <a:rPr b="0" lang="ru-RU" sz="3200" strike="noStrike" u="none">
                <a:solidFill>
                  <a:srgbClr val="1f497d"/>
                </a:solidFill>
                <a:uFillTx/>
                <a:latin typeface="Century Gothic"/>
                <a:ea typeface="Calibri"/>
              </a:rPr>
              <a:t>б</a:t>
            </a:r>
            <a:r>
              <a:rPr b="0" lang="kk-KZ" sz="3200" strike="noStrike" u="none">
                <a:solidFill>
                  <a:srgbClr val="1f497d"/>
                </a:solidFill>
                <a:uFillTx/>
                <a:latin typeface="Century Gothic"/>
                <a:ea typeface="Calibri"/>
              </a:rPr>
              <a:t>.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32" name="Google Shape;123;p4"/>
          <p:cNvSpPr/>
          <p:nvPr/>
        </p:nvSpPr>
        <p:spPr>
          <a:xfrm>
            <a:off x="8059680" y="6657840"/>
            <a:ext cx="24051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8E7A0AB-E457-4AC9-B009-0BC291B87560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33" name="Google Shape;124;p4"/>
          <p:cNvCxnSpPr/>
          <p:nvPr/>
        </p:nvCxnSpPr>
        <p:spPr>
          <a:xfrm>
            <a:off x="768240" y="7280280"/>
            <a:ext cx="8678160" cy="7020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34" name="Google Shape;125;p4"/>
          <p:cNvCxnSpPr/>
          <p:nvPr/>
        </p:nvCxnSpPr>
        <p:spPr>
          <a:xfrm>
            <a:off x="1006560" y="7405200"/>
            <a:ext cx="8006400" cy="514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35" name="Прямоугольник 9"/>
          <p:cNvSpPr/>
          <p:nvPr/>
        </p:nvSpPr>
        <p:spPr>
          <a:xfrm>
            <a:off x="568440" y="396720"/>
            <a:ext cx="833904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МОНОСАХАРИДТЕРДІҢ  ҚАСИЕТТЕРІ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Прямоугольник 18"/>
          <p:cNvSpPr/>
          <p:nvPr/>
        </p:nvSpPr>
        <p:spPr>
          <a:xfrm>
            <a:off x="163440" y="1614600"/>
            <a:ext cx="6789960" cy="29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Ең негізгі моносахарид- </a:t>
            </a:r>
            <a:r>
              <a:rPr b="0" lang="ru-RU" sz="2000" strike="noStrike" u="none">
                <a:solidFill>
                  <a:srgbClr val="c00000"/>
                </a:solidFill>
                <a:uFillTx/>
                <a:latin typeface="Century Gothic"/>
              </a:rPr>
              <a:t>глюкоза.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Химиялық формуласы- </a:t>
            </a:r>
            <a:r>
              <a:rPr b="1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С</a:t>
            </a:r>
            <a:r>
              <a:rPr b="1" lang="ru-RU" sz="2000" strike="noStrike" u="none" baseline="-25000">
                <a:solidFill>
                  <a:srgbClr val="1f497d"/>
                </a:solidFill>
                <a:uFillTx/>
                <a:latin typeface="Century Gothic"/>
              </a:rPr>
              <a:t>6</a:t>
            </a:r>
            <a:r>
              <a:rPr b="1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Н</a:t>
            </a:r>
            <a:r>
              <a:rPr b="1" lang="ru-RU" sz="2000" strike="noStrike" u="none" baseline="-25000">
                <a:solidFill>
                  <a:srgbClr val="1f497d"/>
                </a:solidFill>
                <a:uFillTx/>
                <a:latin typeface="Century Gothic"/>
              </a:rPr>
              <a:t>12</a:t>
            </a:r>
            <a:r>
              <a:rPr b="1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О</a:t>
            </a:r>
            <a:r>
              <a:rPr b="1" lang="ru-RU" sz="2000" strike="noStrike" u="none" baseline="-25000">
                <a:solidFill>
                  <a:srgbClr val="1f497d"/>
                </a:solidFill>
                <a:uFillTx/>
                <a:latin typeface="Century Gothic"/>
              </a:rPr>
              <a:t>6</a:t>
            </a:r>
            <a:r>
              <a:rPr b="1" lang="kk-KZ" sz="2000" strike="noStrike" u="none" baseline="-25000">
                <a:solidFill>
                  <a:srgbClr val="1f497d"/>
                </a:solidFill>
                <a:uFillTx/>
                <a:latin typeface="Century Gothic"/>
              </a:rPr>
              <a:t>.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Қандағы қалыпты мөлшері -</a:t>
            </a:r>
            <a:r>
              <a:rPr b="1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0,12%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Глюкозаның тотығуы :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С</a:t>
            </a:r>
            <a:r>
              <a:rPr b="1" lang="ru-RU" sz="2000" strike="noStrike" u="none" baseline="-25000">
                <a:solidFill>
                  <a:srgbClr val="1f497d"/>
                </a:solidFill>
                <a:uFillTx/>
                <a:latin typeface="Century Gothic"/>
              </a:rPr>
              <a:t>6</a:t>
            </a:r>
            <a:r>
              <a:rPr b="1" lang="en-US" sz="2000" strike="noStrike" u="none">
                <a:solidFill>
                  <a:srgbClr val="1f497d"/>
                </a:solidFill>
                <a:uFillTx/>
                <a:latin typeface="Century Gothic"/>
              </a:rPr>
              <a:t>H</a:t>
            </a:r>
            <a:r>
              <a:rPr b="1" lang="ru-RU" sz="2000" strike="noStrike" u="none" baseline="-25000">
                <a:solidFill>
                  <a:srgbClr val="1f497d"/>
                </a:solidFill>
                <a:uFillTx/>
                <a:latin typeface="Century Gothic"/>
              </a:rPr>
              <a:t>12</a:t>
            </a:r>
            <a:r>
              <a:rPr b="1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О</a:t>
            </a:r>
            <a:r>
              <a:rPr b="1" lang="ru-RU" sz="2000" strike="noStrike" u="none" baseline="-25000">
                <a:solidFill>
                  <a:srgbClr val="1f497d"/>
                </a:solidFill>
                <a:uFillTx/>
                <a:latin typeface="Century Gothic"/>
              </a:rPr>
              <a:t>6</a:t>
            </a:r>
            <a:r>
              <a:rPr b="1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+6</a:t>
            </a:r>
            <a:r>
              <a:rPr b="1" lang="en-US" sz="2000" strike="noStrike" u="none">
                <a:solidFill>
                  <a:srgbClr val="1f497d"/>
                </a:solidFill>
                <a:uFillTx/>
                <a:latin typeface="Century Gothic"/>
              </a:rPr>
              <a:t>O</a:t>
            </a:r>
            <a:r>
              <a:rPr b="1" lang="ru-RU" sz="2000" strike="noStrike" u="none" baseline="-25000">
                <a:solidFill>
                  <a:srgbClr val="1f497d"/>
                </a:solidFill>
                <a:uFillTx/>
                <a:latin typeface="Century Gothic"/>
              </a:rPr>
              <a:t>2</a:t>
            </a:r>
            <a:r>
              <a:rPr b="1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=6</a:t>
            </a:r>
            <a:r>
              <a:rPr b="1" lang="en-US" sz="2000" strike="noStrike" u="none">
                <a:solidFill>
                  <a:srgbClr val="1f497d"/>
                </a:solidFill>
                <a:uFillTx/>
                <a:latin typeface="Century Gothic"/>
              </a:rPr>
              <a:t>CO</a:t>
            </a:r>
            <a:r>
              <a:rPr b="1" lang="ru-RU" sz="2000" strike="noStrike" u="none" baseline="-25000">
                <a:solidFill>
                  <a:srgbClr val="1f497d"/>
                </a:solidFill>
                <a:uFillTx/>
                <a:latin typeface="Century Gothic"/>
              </a:rPr>
              <a:t>2</a:t>
            </a:r>
            <a:r>
              <a:rPr b="1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+6</a:t>
            </a:r>
            <a:r>
              <a:rPr b="1" lang="en-US" sz="2000" strike="noStrike" u="none">
                <a:solidFill>
                  <a:srgbClr val="1f497d"/>
                </a:solidFill>
                <a:uFillTx/>
                <a:latin typeface="Century Gothic"/>
              </a:rPr>
              <a:t>H</a:t>
            </a:r>
            <a:r>
              <a:rPr b="1" lang="ru-RU" sz="2000" strike="noStrike" u="none" baseline="-25000">
                <a:solidFill>
                  <a:srgbClr val="1f497d"/>
                </a:solidFill>
                <a:uFillTx/>
                <a:latin typeface="Century Gothic"/>
              </a:rPr>
              <a:t>2</a:t>
            </a:r>
            <a:r>
              <a:rPr b="1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О+686 ккал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Глюкозаның организмдегі тұрақты көзі-</a:t>
            </a:r>
            <a:r>
              <a:rPr b="1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гликоген</a:t>
            </a:r>
            <a:r>
              <a:rPr b="0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. Глюкозаның жеткіліксіздігінен туындайтын ауру-</a:t>
            </a:r>
            <a:r>
              <a:rPr b="1" i="1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ацидоз бен кетоз</a:t>
            </a:r>
            <a:r>
              <a:rPr b="0" i="1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,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артық мөлшерінен туындайтын ауру-</a:t>
            </a:r>
            <a:r>
              <a:rPr b="1" i="1" lang="ru-RU" sz="2000" strike="noStrike" u="none">
                <a:solidFill>
                  <a:srgbClr val="1f497d"/>
                </a:solidFill>
                <a:uFillTx/>
                <a:latin typeface="Century Gothic"/>
              </a:rPr>
              <a:t>диабет ауруы</a:t>
            </a:r>
            <a:r>
              <a:rPr b="0" i="1" lang="ru-RU" sz="2000" strike="noStrike" u="none">
                <a:solidFill>
                  <a:srgbClr val="c00000"/>
                </a:solidFill>
                <a:uFillTx/>
                <a:latin typeface="Century Gothic"/>
              </a:rPr>
              <a:t>  </a:t>
            </a:r>
            <a:r>
              <a:rPr b="0" lang="ru-RU" sz="2000" strike="noStrike" u="none">
                <a:solidFill>
                  <a:srgbClr val="c00000"/>
                </a:solidFill>
                <a:uFillTx/>
                <a:latin typeface="Century Gothic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" name="Прямоугольник 21"/>
          <p:cNvSpPr/>
          <p:nvPr/>
        </p:nvSpPr>
        <p:spPr>
          <a:xfrm>
            <a:off x="163440" y="1104840"/>
            <a:ext cx="10213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c00000"/>
                </a:solidFill>
                <a:uFillTx/>
                <a:latin typeface="Century Gothic"/>
              </a:rPr>
              <a:t>Моносахаридтер </a:t>
            </a:r>
            <a:r>
              <a:rPr b="0" lang="ru-RU" sz="1600" strike="noStrike" u="none">
                <a:solidFill>
                  <a:srgbClr val="ff0000"/>
                </a:solidFill>
                <a:uFillTx/>
                <a:latin typeface="Century Gothic"/>
              </a:rPr>
              <a:t>-</a:t>
            </a:r>
            <a:r>
              <a:rPr b="0" lang="ru-RU" sz="1600" strike="noStrike" u="none">
                <a:solidFill>
                  <a:srgbClr val="1f497d"/>
                </a:solidFill>
                <a:uFillTx/>
                <a:latin typeface="Century Gothic"/>
              </a:rPr>
              <a:t>суда жақсы еритін, спиртте нашар, эфирде ерімейтін түссіз кристалл заттар.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" name="Прямоугольник 25"/>
          <p:cNvSpPr/>
          <p:nvPr/>
        </p:nvSpPr>
        <p:spPr>
          <a:xfrm>
            <a:off x="6848640" y="1876320"/>
            <a:ext cx="3844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c00000"/>
                </a:solidFill>
                <a:uFillTx/>
                <a:latin typeface="Century Gothic"/>
              </a:rPr>
              <a:t>Глюкоза модельі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9" name="Picture 2" descr=""/>
          <p:cNvPicPr/>
          <p:nvPr/>
        </p:nvPicPr>
        <p:blipFill>
          <a:blip r:embed="rId2"/>
          <a:srcRect l="10390" t="14273" r="4547" b="15544"/>
          <a:stretch/>
        </p:blipFill>
        <p:spPr>
          <a:xfrm>
            <a:off x="6867360" y="2233440"/>
            <a:ext cx="3575160" cy="2333880"/>
          </a:xfrm>
          <a:prstGeom prst="rect">
            <a:avLst/>
          </a:prstGeom>
          <a:ln w="0">
            <a:noFill/>
          </a:ln>
        </p:spPr>
      </p:pic>
      <p:pic>
        <p:nvPicPr>
          <p:cNvPr id="40" name="Рисунок 3" descr="ÐÐ°ÑÑÐ¸Ð½ÐºÐ¸ Ð¿Ð¾ Ð·Ð°Ð¿ÑÐ¾ÑÑ alpha and beta glucose"/>
          <p:cNvPicPr/>
          <p:nvPr/>
        </p:nvPicPr>
        <p:blipFill>
          <a:blip r:embed="rId3"/>
          <a:stretch/>
        </p:blipFill>
        <p:spPr>
          <a:xfrm>
            <a:off x="2305080" y="5145120"/>
            <a:ext cx="5149800" cy="1768320"/>
          </a:xfrm>
          <a:prstGeom prst="rect">
            <a:avLst/>
          </a:prstGeom>
          <a:ln w="0">
            <a:noFill/>
          </a:ln>
        </p:spPr>
      </p:pic>
      <p:pic>
        <p:nvPicPr>
          <p:cNvPr id="41" name="Рисунок 31" descr="ÐÐ°ÑÑÐ¸Ð½ÐºÐ¸ Ð¿Ð¾ Ð·Ð°Ð¿ÑÐ¾ÑÑ alpha and beta glucose"/>
          <p:cNvPicPr/>
          <p:nvPr/>
        </p:nvPicPr>
        <p:blipFill>
          <a:blip r:embed="rId4"/>
          <a:srcRect l="86555" t="70402" r="4282" b="14366"/>
          <a:stretch/>
        </p:blipFill>
        <p:spPr>
          <a:xfrm>
            <a:off x="4106880" y="6453360"/>
            <a:ext cx="404640" cy="352080"/>
          </a:xfrm>
          <a:prstGeom prst="rect">
            <a:avLst/>
          </a:prstGeom>
          <a:ln w="0">
            <a:noFill/>
          </a:ln>
        </p:spPr>
      </p:pic>
      <p:pic>
        <p:nvPicPr>
          <p:cNvPr id="42" name="Рисунок 32" descr="ÐÐ°ÑÑÐ¸Ð½ÐºÐ¸ Ð¿Ð¾ Ð·Ð°Ð¿ÑÐ¾ÑÑ alpha and beta glucose"/>
          <p:cNvPicPr/>
          <p:nvPr/>
        </p:nvPicPr>
        <p:blipFill>
          <a:blip r:embed="rId5"/>
          <a:srcRect l="85766" t="65325" r="6799" b="10327"/>
          <a:stretch/>
        </p:blipFill>
        <p:spPr>
          <a:xfrm>
            <a:off x="6972480" y="6018120"/>
            <a:ext cx="342720" cy="436680"/>
          </a:xfrm>
          <a:prstGeom prst="rect">
            <a:avLst/>
          </a:prstGeom>
          <a:ln w="0">
            <a:noFill/>
          </a:ln>
        </p:spPr>
      </p:pic>
      <p:sp>
        <p:nvSpPr>
          <p:cNvPr id="43" name="Прямоугольник 34"/>
          <p:cNvSpPr/>
          <p:nvPr/>
        </p:nvSpPr>
        <p:spPr>
          <a:xfrm>
            <a:off x="361800" y="4702320"/>
            <a:ext cx="9472680" cy="429120"/>
          </a:xfrm>
          <a:prstGeom prst="rect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/>
          </a:gradFill>
          <a:ln w="9360">
            <a:solidFill>
              <a:srgbClr val="4a7ebb"/>
            </a:solidFill>
            <a:miter/>
          </a:ln>
          <a:effectLst>
            <a:outerShdw dist="20160" dir="5400000" blurRad="0" rotWithShape="0">
              <a:srgbClr val="000000">
                <a:alpha val="3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l-GR" sz="2200" strike="noStrike" u="none">
                <a:solidFill>
                  <a:srgbClr val="0070c0"/>
                </a:solidFill>
                <a:uFillTx/>
                <a:latin typeface="Century Gothic"/>
                <a:ea typeface="Times New Roman"/>
              </a:rPr>
              <a:t>α</a:t>
            </a:r>
            <a:r>
              <a:rPr b="1" lang="ru-RU" sz="2200" strike="noStrike" u="none">
                <a:solidFill>
                  <a:srgbClr val="0070c0"/>
                </a:solidFill>
                <a:uFillTx/>
                <a:latin typeface="Century Gothic"/>
                <a:ea typeface="Times New Roman"/>
              </a:rPr>
              <a:t>-глюкоза</a:t>
            </a:r>
            <a:r>
              <a:rPr b="1" lang="ru-RU" sz="2200" strike="noStrike" u="none">
                <a:solidFill>
                  <a:srgbClr val="0070c0"/>
                </a:solidFill>
                <a:uFillTx/>
                <a:latin typeface="Century Gothic"/>
              </a:rPr>
              <a:t> мен </a:t>
            </a:r>
            <a:r>
              <a:rPr b="1" lang="el-GR" sz="2200" strike="noStrike" u="none">
                <a:solidFill>
                  <a:srgbClr val="0070c0"/>
                </a:solidFill>
                <a:uFillTx/>
                <a:latin typeface="Century Gothic"/>
                <a:ea typeface="Times New Roman"/>
              </a:rPr>
              <a:t>β</a:t>
            </a:r>
            <a:r>
              <a:rPr b="1" lang="ru-RU" sz="2200" strike="noStrike" u="none">
                <a:solidFill>
                  <a:srgbClr val="0070c0"/>
                </a:solidFill>
                <a:uFillTx/>
                <a:latin typeface="Century Gothic"/>
                <a:ea typeface="Times New Roman"/>
              </a:rPr>
              <a:t>-глюкоза </a:t>
            </a:r>
            <a:r>
              <a:rPr b="1" lang="ru-RU" sz="2200" strike="noStrike" u="none">
                <a:solidFill>
                  <a:srgbClr val="0070c0"/>
                </a:solidFill>
                <a:uFillTx/>
                <a:latin typeface="Century Gothic"/>
              </a:rPr>
              <a:t>молекулаларының айырмашылықтары</a:t>
            </a: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4" name="Прямоугольник 35"/>
          <p:cNvSpPr/>
          <p:nvPr/>
        </p:nvSpPr>
        <p:spPr>
          <a:xfrm>
            <a:off x="2682720" y="6750000"/>
            <a:ext cx="1597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l-GR" sz="2400" strike="noStrike" u="sng">
                <a:solidFill>
                  <a:srgbClr val="3333cc"/>
                </a:solidFill>
                <a:uFillTx/>
                <a:latin typeface="Times New Roman"/>
                <a:ea typeface="Times New Roman"/>
              </a:rPr>
              <a:t>α</a:t>
            </a:r>
            <a:r>
              <a:rPr b="1" lang="ru-RU" sz="2400" strike="noStrike" u="sng">
                <a:solidFill>
                  <a:srgbClr val="3333cc"/>
                </a:solidFill>
                <a:uFillTx/>
                <a:latin typeface="Times New Roman"/>
                <a:ea typeface="Times New Roman"/>
              </a:rPr>
              <a:t>-глюкоза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Прямоугольник 36"/>
          <p:cNvSpPr/>
          <p:nvPr/>
        </p:nvSpPr>
        <p:spPr>
          <a:xfrm>
            <a:off x="5429160" y="6767640"/>
            <a:ext cx="1587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l-GR" sz="2400" strike="noStrike" u="sng">
                <a:solidFill>
                  <a:srgbClr val="00b050"/>
                </a:solidFill>
                <a:uFillTx/>
                <a:latin typeface="Times New Roman"/>
                <a:ea typeface="Times New Roman"/>
              </a:rPr>
              <a:t>β</a:t>
            </a:r>
            <a:r>
              <a:rPr b="1" lang="ru-RU" sz="2400" strike="noStrike" u="sng">
                <a:solidFill>
                  <a:srgbClr val="00b050"/>
                </a:solidFill>
                <a:uFillTx/>
                <a:latin typeface="Times New Roman"/>
                <a:ea typeface="Times New Roman"/>
              </a:rPr>
              <a:t>-глюкоза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Номер слайда 4"/>
          <p:cNvSpPr/>
          <p:nvPr/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4400" rIns="104400" tIns="52200" bIns="522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0565D12-FD51-4476-BC40-6BE4BF63339B}" type="slidenum">
              <a:rPr b="0" lang="ru-RU" sz="14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7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79040" cy="7561440"/>
          </a:xfrm>
          <a:prstGeom prst="rect">
            <a:avLst/>
          </a:prstGeom>
          <a:ln w="0">
            <a:noFill/>
          </a:ln>
        </p:spPr>
      </p:pic>
      <p:cxnSp>
        <p:nvCxnSpPr>
          <p:cNvPr id="48" name="Google Shape;124;p4"/>
          <p:cNvCxnSpPr/>
          <p:nvPr/>
        </p:nvCxnSpPr>
        <p:spPr>
          <a:xfrm flipV="1">
            <a:off x="806400" y="7124040"/>
            <a:ext cx="8624160" cy="396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49" name="Google Shape;125;p4"/>
          <p:cNvCxnSpPr/>
          <p:nvPr/>
        </p:nvCxnSpPr>
        <p:spPr>
          <a:xfrm>
            <a:off x="1120680" y="7275240"/>
            <a:ext cx="8006400" cy="514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50" name="Прямоугольник 11"/>
          <p:cNvSpPr/>
          <p:nvPr/>
        </p:nvSpPr>
        <p:spPr>
          <a:xfrm>
            <a:off x="0" y="360360"/>
            <a:ext cx="9677520" cy="64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ДИСАХАРИДТЕРДІҢ  ҚАСИЕТТЕРІ</a:t>
            </a:r>
            <a:r>
              <a:rPr b="1" lang="ru-RU" sz="3200" strike="noStrike" u="none">
                <a:solidFill>
                  <a:srgbClr val="ffffff"/>
                </a:solidFill>
                <a:uFillTx/>
                <a:latin typeface="Century Gothic"/>
                <a:ea typeface="Times New Roman"/>
              </a:rPr>
              <a:t>-С</a:t>
            </a:r>
            <a:r>
              <a:rPr b="1" lang="ru-RU" sz="3200" strike="noStrike" u="none" baseline="-25000">
                <a:solidFill>
                  <a:srgbClr val="ffffff"/>
                </a:solidFill>
                <a:uFillTx/>
                <a:latin typeface="Century Gothic"/>
                <a:ea typeface="Times New Roman"/>
              </a:rPr>
              <a:t>12</a:t>
            </a:r>
            <a:r>
              <a:rPr b="1" lang="ru-RU" sz="3200" strike="noStrike" u="none">
                <a:solidFill>
                  <a:srgbClr val="ffffff"/>
                </a:solidFill>
                <a:uFillTx/>
                <a:latin typeface="Century Gothic"/>
                <a:ea typeface="Times New Roman"/>
              </a:rPr>
              <a:t>Н</a:t>
            </a:r>
            <a:r>
              <a:rPr b="1" lang="ru-RU" sz="3200" strike="noStrike" u="none" baseline="-25000">
                <a:solidFill>
                  <a:srgbClr val="ffffff"/>
                </a:solidFill>
                <a:uFillTx/>
                <a:latin typeface="Century Gothic"/>
                <a:ea typeface="Times New Roman"/>
              </a:rPr>
              <a:t>22</a:t>
            </a:r>
            <a:r>
              <a:rPr b="1" lang="ru-RU" sz="3200" strike="noStrike" u="none">
                <a:solidFill>
                  <a:srgbClr val="ffffff"/>
                </a:solidFill>
                <a:uFillTx/>
                <a:latin typeface="Century Gothic"/>
                <a:ea typeface="Times New Roman"/>
              </a:rPr>
              <a:t>О</a:t>
            </a:r>
            <a:r>
              <a:rPr b="1" lang="ru-RU" sz="3200" strike="noStrike" u="none" baseline="-25000">
                <a:solidFill>
                  <a:srgbClr val="ffffff"/>
                </a:solidFill>
                <a:uFillTx/>
                <a:latin typeface="Century Gothic"/>
                <a:ea typeface="Times New Roman"/>
              </a:rPr>
              <a:t>11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1" name="Прямоугольник 12"/>
          <p:cNvSpPr/>
          <p:nvPr/>
        </p:nvSpPr>
        <p:spPr>
          <a:xfrm>
            <a:off x="0" y="984240"/>
            <a:ext cx="6315120" cy="55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Негізгі өкілі –</a:t>
            </a:r>
            <a:r>
              <a:rPr b="1" i="1" lang="ru-RU" sz="1800" strike="noStrike" u="none">
                <a:solidFill>
                  <a:srgbClr val="c00000"/>
                </a:solidFill>
                <a:uFillTx/>
                <a:latin typeface="Century Gothic"/>
                <a:ea typeface="Times New Roman"/>
              </a:rPr>
              <a:t>сахароза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Сахароза</a:t>
            </a:r>
            <a:r>
              <a:rPr b="0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-негізгі дисахаридтердің бірі.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Сахароза-адам организміндегі негізгі көмірсулардың бірі, түссіз,кристалды зат.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 </a:t>
            </a:r>
            <a:r>
              <a:rPr b="0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200 °С-тан жоғары температурада карамельдер түзіп ыдырайды.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Олар адамның асқазан сөліндегі НС</a:t>
            </a:r>
            <a:r>
              <a:rPr b="0" lang="en-US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l-</a:t>
            </a:r>
            <a:r>
              <a:rPr b="0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дың және ашішектің шырышты қабатындағы сахарозаның әсерінен гидролизденеді.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Сахароза тамаққа тәтті дәм беру үшін күнделікті қолданылатын қанттың құрамында </a:t>
            </a:r>
            <a:r>
              <a:rPr b="1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(99,75%) </a:t>
            </a:r>
            <a:r>
              <a:rPr b="0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болады.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Дисахаридтердің келесі өкілі- </a:t>
            </a:r>
            <a:r>
              <a:rPr b="1" i="1" lang="ru-RU" sz="1800" strike="noStrike" u="none">
                <a:solidFill>
                  <a:srgbClr val="c00000"/>
                </a:solidFill>
                <a:uFillTx/>
                <a:latin typeface="Century Gothic"/>
                <a:ea typeface="Times New Roman"/>
              </a:rPr>
              <a:t>лактоза</a:t>
            </a:r>
            <a:r>
              <a:rPr b="0" lang="ru-RU" sz="1800" strike="noStrike" u="none">
                <a:solidFill>
                  <a:srgbClr val="1f497d"/>
                </a:solidFill>
                <a:uFillTx/>
                <a:latin typeface="Century Gothic"/>
              </a:rPr>
              <a:t>(сүт қанты).     Тек сүтте ғана кездесетін дисахарид.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c00000"/>
                </a:solidFill>
                <a:uFillTx/>
                <a:latin typeface="Century Gothic"/>
                <a:ea typeface="Times New Roman"/>
              </a:rPr>
              <a:t>Ол галактоза және глюкоза қалдықтарынан тұрады.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Ана сүтінде лактозаның мөлшері </a:t>
            </a:r>
            <a:r>
              <a:rPr b="1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7г/100мл-д</a:t>
            </a:r>
            <a:r>
              <a:rPr b="0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і құрайды.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 </a:t>
            </a:r>
            <a:r>
              <a:rPr b="0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Сиыр мен ешкінің сүтіндегі мөлшері </a:t>
            </a:r>
            <a:r>
              <a:rPr b="1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- 4,5г / 100мл</a:t>
            </a:r>
            <a:r>
              <a:rPr b="0" lang="ru-RU" sz="1800" strike="noStrike" u="none">
                <a:solidFill>
                  <a:srgbClr val="1f497d"/>
                </a:solidFill>
                <a:uFillTx/>
                <a:latin typeface="Century Gothic"/>
              </a:rPr>
              <a:t>.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Лактоза-</a:t>
            </a:r>
            <a:r>
              <a:rPr b="0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ана сүтімен сүтқоректілер сүтінің негізгі құрамдас бөлігі.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Лактоза ішекте кальцийдің сіңірілуін жеңілдетеді.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" name="Google Shape;123;p4"/>
          <p:cNvSpPr/>
          <p:nvPr/>
        </p:nvSpPr>
        <p:spPr>
          <a:xfrm>
            <a:off x="10210680" y="6657840"/>
            <a:ext cx="254160" cy="48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142C787-7A73-460A-8EA4-E97E8CF00F73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3" name="Picture 4" descr="img018"/>
          <p:cNvPicPr/>
          <p:nvPr/>
        </p:nvPicPr>
        <p:blipFill>
          <a:blip r:embed="rId2"/>
          <a:stretch/>
        </p:blipFill>
        <p:spPr>
          <a:xfrm>
            <a:off x="6504120" y="1762200"/>
            <a:ext cx="4322520" cy="1712880"/>
          </a:xfrm>
          <a:prstGeom prst="rect">
            <a:avLst/>
          </a:prstGeom>
          <a:ln w="0">
            <a:noFill/>
          </a:ln>
        </p:spPr>
      </p:pic>
      <p:sp>
        <p:nvSpPr>
          <p:cNvPr id="54" name="Text Box 5"/>
          <p:cNvSpPr/>
          <p:nvPr/>
        </p:nvSpPr>
        <p:spPr>
          <a:xfrm>
            <a:off x="6453360" y="3203640"/>
            <a:ext cx="3849480" cy="34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4400" rIns="104400" tIns="52200" bIns="522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1f497d"/>
                </a:solidFill>
                <a:uFillTx/>
                <a:latin typeface="Century Gothic"/>
              </a:rPr>
              <a:t>Сахароза   (глюкоза  +  фруктоза)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Прямоугольник 16"/>
          <p:cNvSpPr/>
          <p:nvPr/>
        </p:nvSpPr>
        <p:spPr>
          <a:xfrm>
            <a:off x="5445000" y="1300320"/>
            <a:ext cx="524844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900" strike="noStrike" u="none">
                <a:solidFill>
                  <a:srgbClr val="cc3399"/>
                </a:solidFill>
                <a:uFillTx/>
                <a:latin typeface="Century Gothic"/>
                <a:ea typeface="Times New Roman"/>
              </a:rPr>
              <a:t>Сахарозаның құрылымдық формуласы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Прямоугольник 13"/>
          <p:cNvSpPr/>
          <p:nvPr/>
        </p:nvSpPr>
        <p:spPr>
          <a:xfrm>
            <a:off x="6296400" y="4238640"/>
            <a:ext cx="408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cc3399"/>
                </a:solidFill>
                <a:uFillTx/>
                <a:latin typeface="Century Gothic"/>
                <a:ea typeface="Times New Roman"/>
              </a:rPr>
              <a:t>Лактозаның құрылымдық формуласы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7" name="Picture 16" descr="https://cf.ppt-online.org/files/slide/y/yijPNVlrQXBKkwCHRgEGTJZc2fYLDaUmoe6tMz8nd/slide-55.jpg"/>
          <p:cNvPicPr/>
          <p:nvPr/>
        </p:nvPicPr>
        <p:blipFill>
          <a:blip r:embed="rId3"/>
          <a:srcRect l="13800" t="23760" r="2226" b="9601"/>
          <a:stretch/>
        </p:blipFill>
        <p:spPr>
          <a:xfrm>
            <a:off x="6410160" y="4819680"/>
            <a:ext cx="3652920" cy="2171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0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fill="hold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 additive="repl"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Номер слайда 4"/>
          <p:cNvSpPr/>
          <p:nvPr/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4400" rIns="104400" tIns="52200" bIns="522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EEF71F0-4D22-41B6-8C1B-D18E327E1D96}" type="slidenum">
              <a:rPr b="0" lang="ru-RU" sz="14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9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60" name="Прямоугольник 6"/>
          <p:cNvSpPr/>
          <p:nvPr/>
        </p:nvSpPr>
        <p:spPr>
          <a:xfrm>
            <a:off x="0" y="380880"/>
            <a:ext cx="9713880" cy="64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ПОЛИ</a:t>
            </a:r>
            <a:r>
              <a:rPr b="1" lang="kk-KZ" sz="3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САХАРИДТЕРДІҢ  ҚАСИЕТТЕРІ- </a:t>
            </a:r>
            <a:r>
              <a:rPr b="1" lang="ru-RU" sz="3200" strike="noStrike" u="none">
                <a:solidFill>
                  <a:srgbClr val="ffffff"/>
                </a:solidFill>
                <a:uFillTx/>
                <a:latin typeface="Arial"/>
              </a:rPr>
              <a:t>(С</a:t>
            </a:r>
            <a:r>
              <a:rPr b="1" lang="ru-RU" sz="3200" strike="noStrike" u="none" baseline="-25000">
                <a:solidFill>
                  <a:srgbClr val="ffffff"/>
                </a:solidFill>
                <a:uFillTx/>
                <a:latin typeface="Arial"/>
              </a:rPr>
              <a:t>6</a:t>
            </a:r>
            <a:r>
              <a:rPr b="1" lang="ru-RU" sz="3200" strike="noStrike" u="none">
                <a:solidFill>
                  <a:srgbClr val="ffffff"/>
                </a:solidFill>
                <a:uFillTx/>
                <a:latin typeface="Arial"/>
              </a:rPr>
              <a:t>Н</a:t>
            </a:r>
            <a:r>
              <a:rPr b="1" lang="ru-RU" sz="3200" strike="noStrike" u="none" baseline="-25000">
                <a:solidFill>
                  <a:srgbClr val="ffffff"/>
                </a:solidFill>
                <a:uFillTx/>
                <a:latin typeface="Arial"/>
              </a:rPr>
              <a:t>10</a:t>
            </a:r>
            <a:r>
              <a:rPr b="1" lang="ru-RU" sz="3200" strike="noStrike" u="none">
                <a:solidFill>
                  <a:srgbClr val="ffffff"/>
                </a:solidFill>
                <a:uFillTx/>
                <a:latin typeface="Arial"/>
              </a:rPr>
              <a:t>О</a:t>
            </a:r>
            <a:r>
              <a:rPr b="1" lang="ru-RU" sz="3200" strike="noStrike" u="none" baseline="-25000">
                <a:solidFill>
                  <a:srgbClr val="ffffff"/>
                </a:solidFill>
                <a:uFillTx/>
                <a:latin typeface="Arial"/>
              </a:rPr>
              <a:t>5</a:t>
            </a:r>
            <a:r>
              <a:rPr b="1" lang="ru-RU" sz="3200" strike="noStrike" u="none">
                <a:solidFill>
                  <a:srgbClr val="ffffff"/>
                </a:solidFill>
                <a:uFillTx/>
                <a:latin typeface="Arial"/>
              </a:rPr>
              <a:t>)</a:t>
            </a:r>
            <a:r>
              <a:rPr b="1" lang="ru-RU" sz="3200" strike="noStrike" u="none" baseline="-25000">
                <a:solidFill>
                  <a:srgbClr val="ffffff"/>
                </a:solidFill>
                <a:uFillTx/>
                <a:latin typeface="Arial"/>
              </a:rPr>
              <a:t>n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Прямоугольник 8"/>
          <p:cNvSpPr/>
          <p:nvPr/>
        </p:nvSpPr>
        <p:spPr>
          <a:xfrm>
            <a:off x="789120" y="968400"/>
            <a:ext cx="2427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ru-RU" sz="3200" strike="noStrike" u="none">
                <a:solidFill>
                  <a:srgbClr val="c00000"/>
                </a:solidFill>
                <a:uFillTx/>
                <a:latin typeface="Century Gothic"/>
                <a:ea typeface="Times New Roman"/>
              </a:rPr>
              <a:t>Крахмал</a:t>
            </a:r>
            <a:r>
              <a:rPr b="0" lang="ru-RU" sz="3200" strike="noStrike" u="none">
                <a:solidFill>
                  <a:srgbClr val="c00000"/>
                </a:solidFill>
                <a:uFillTx/>
                <a:latin typeface="Century Gothic"/>
              </a:rPr>
              <a:t> 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2" name="Picture 2" descr="https://xn--e1aogju.xn--p1ai/upload/000/u0/022/79fc2c65.jpeg"/>
          <p:cNvPicPr/>
          <p:nvPr/>
        </p:nvPicPr>
        <p:blipFill>
          <a:blip r:embed="rId2"/>
          <a:srcRect l="10136" t="22324" r="8182" b="6009"/>
          <a:stretch/>
        </p:blipFill>
        <p:spPr>
          <a:xfrm>
            <a:off x="0" y="5165640"/>
            <a:ext cx="5029200" cy="2024280"/>
          </a:xfrm>
          <a:prstGeom prst="rect">
            <a:avLst/>
          </a:prstGeom>
          <a:ln w="0">
            <a:noFill/>
          </a:ln>
        </p:spPr>
      </p:pic>
      <p:sp>
        <p:nvSpPr>
          <p:cNvPr id="63" name="Прямоугольник 10"/>
          <p:cNvSpPr/>
          <p:nvPr/>
        </p:nvSpPr>
        <p:spPr>
          <a:xfrm>
            <a:off x="6785640" y="974880"/>
            <a:ext cx="24973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ru-RU" sz="3200" strike="noStrike" u="none">
                <a:solidFill>
                  <a:srgbClr val="c00000"/>
                </a:solidFill>
                <a:uFillTx/>
                <a:latin typeface="Century Gothic"/>
                <a:ea typeface="Times New Roman"/>
              </a:rPr>
              <a:t>Целлюлоза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4" name="Прямоугольник 11"/>
          <p:cNvSpPr/>
          <p:nvPr/>
        </p:nvSpPr>
        <p:spPr>
          <a:xfrm>
            <a:off x="0" y="1531800"/>
            <a:ext cx="5407200" cy="329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ru-RU" sz="21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Крахмал</a:t>
            </a:r>
            <a:r>
              <a:rPr b="0" lang="ru-RU" sz="21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-өсімдіктерде қорға  жиналатын негізгі полисахарид.</a:t>
            </a:r>
            <a:endParaRPr b="0" lang="ru-RU" sz="21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1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Құнарлылығы - 4,2ккал/г.</a:t>
            </a:r>
            <a:endParaRPr b="0" lang="ru-RU" sz="21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1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Ол өсімдіктің жасыл жапырақтарында фотосинтез нәтижесінде түзіледі. </a:t>
            </a:r>
            <a:endParaRPr b="0" lang="ru-RU" sz="21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100" strike="noStrike" u="none">
                <a:solidFill>
                  <a:srgbClr val="00cc99"/>
                </a:solidFill>
                <a:uFillTx/>
                <a:latin typeface="Arial"/>
              </a:rPr>
              <a:t> </a:t>
            </a:r>
            <a:r>
              <a:rPr b="1" i="1" lang="kk-KZ" sz="2100" strike="noStrike" u="none">
                <a:solidFill>
                  <a:srgbClr val="00cc99"/>
                </a:solidFill>
                <a:uFillTx/>
                <a:latin typeface="Century Gothic"/>
              </a:rPr>
              <a:t>Маңызы</a:t>
            </a:r>
            <a:endParaRPr b="0" lang="ru-RU" sz="21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100" strike="noStrike" u="none">
                <a:solidFill>
                  <a:srgbClr val="00cc99"/>
                </a:solidFill>
                <a:uFillTx/>
                <a:latin typeface="Arial"/>
              </a:rPr>
              <a:t> </a:t>
            </a:r>
            <a:r>
              <a:rPr b="0" lang="kk-KZ" sz="2100" strike="noStrike" u="none">
                <a:solidFill>
                  <a:srgbClr val="1f497d"/>
                </a:solidFill>
                <a:uFillTx/>
                <a:latin typeface="Century Gothic"/>
              </a:rPr>
              <a:t>Өсімдіктердің негізгі қор заты. Бидайдың, арпаның, күріштің, сұлының дәнегінде, сонымен қатар картоп түйнегінде, жүгері мен үрмебұршақта болады. </a:t>
            </a:r>
            <a:endParaRPr b="0" lang="ru-RU" sz="2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Прямоугольник 12"/>
          <p:cNvSpPr/>
          <p:nvPr/>
        </p:nvSpPr>
        <p:spPr>
          <a:xfrm>
            <a:off x="0" y="2260440"/>
            <a:ext cx="5346720" cy="32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Прямоугольник 13"/>
          <p:cNvSpPr/>
          <p:nvPr/>
        </p:nvSpPr>
        <p:spPr>
          <a:xfrm>
            <a:off x="5438880" y="1397160"/>
            <a:ext cx="5254560" cy="36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ru-RU" sz="21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Целлюлоза-</a:t>
            </a:r>
            <a:r>
              <a:rPr b="0" lang="ru-RU" sz="2100" strike="noStrike" u="none">
                <a:solidFill>
                  <a:srgbClr val="1f497d"/>
                </a:solidFill>
                <a:uFillTx/>
                <a:latin typeface="Century Gothic"/>
              </a:rPr>
              <a:t>негізгі құрам бөліктері өсімдіктер жасушаларының қабығын түзетін  полисахарид.  </a:t>
            </a:r>
            <a:endParaRPr b="0" lang="ru-RU" sz="21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100" strike="noStrike" u="none">
                <a:solidFill>
                  <a:srgbClr val="1f497d"/>
                </a:solidFill>
                <a:uFillTx/>
                <a:latin typeface="Century Gothic"/>
              </a:rPr>
              <a:t>Талшықты зат, суда және қарапайым органикалық еріткіштерде ерімейді. </a:t>
            </a:r>
            <a:endParaRPr b="0" lang="ru-RU" sz="21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100" strike="noStrike" u="none">
                <a:solidFill>
                  <a:srgbClr val="00cc99"/>
                </a:solidFill>
                <a:uFillTx/>
                <a:latin typeface="Century Gothic"/>
              </a:rPr>
              <a:t>Маңызы </a:t>
            </a:r>
            <a:endParaRPr b="0" lang="ru-RU" sz="21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100" strike="noStrike" u="none">
                <a:solidFill>
                  <a:srgbClr val="1f497d"/>
                </a:solidFill>
                <a:uFillTx/>
                <a:latin typeface="Century Gothic"/>
                <a:ea typeface="Times New Roman"/>
              </a:rPr>
              <a:t>Тағам құрамындағы целлюлоза негізгі тағамдық талшықтардың бірі болып табылады. Ол астың қорытылуында және дұрыс тамақтануда маңызды рөл атқарады.</a:t>
            </a:r>
            <a:endParaRPr b="0" lang="ru-RU" sz="2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7" name="Picture 4" descr="https://xn--e1aogju.xn--p1ai/upload/000/u0/023/d51ab947.jpeg"/>
          <p:cNvPicPr/>
          <p:nvPr/>
        </p:nvPicPr>
        <p:blipFill>
          <a:blip r:embed="rId3"/>
          <a:srcRect l="10077" t="20641" r="8940" b="5655"/>
          <a:stretch/>
        </p:blipFill>
        <p:spPr>
          <a:xfrm>
            <a:off x="5470560" y="5124600"/>
            <a:ext cx="4748040" cy="1985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Номер слайда 4"/>
          <p:cNvSpPr/>
          <p:nvPr/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4400" rIns="104400" tIns="52200" bIns="522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A4B96E2-7895-42CA-8D62-88E191745A90}" type="slidenum">
              <a:rPr b="0" lang="ru-RU" sz="14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9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70" name="Прямоугольник 6"/>
          <p:cNvSpPr/>
          <p:nvPr/>
        </p:nvSpPr>
        <p:spPr>
          <a:xfrm>
            <a:off x="246240" y="507960"/>
            <a:ext cx="8580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95360" indent="-38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КӨМІРСУЛАРДЫҢ  ТІРІ ОРГАНИЗМДЕГІ ҚЫЗМЕТІ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71" name="Прямоугольник 12"/>
          <p:cNvGrpSpPr/>
          <p:nvPr/>
        </p:nvGrpSpPr>
        <p:grpSpPr>
          <a:xfrm>
            <a:off x="328680" y="1335240"/>
            <a:ext cx="3103560" cy="1231920"/>
            <a:chOff x="328680" y="1335240"/>
            <a:chExt cx="3103560" cy="1231920"/>
          </a:xfrm>
        </p:grpSpPr>
        <p:pic>
          <p:nvPicPr>
            <p:cNvPr id="72" name="Прямоугольник 12" descr=""/>
            <p:cNvPicPr/>
            <p:nvPr/>
          </p:nvPicPr>
          <p:blipFill>
            <a:blip r:embed="rId2"/>
            <a:stretch/>
          </p:blipFill>
          <p:spPr>
            <a:xfrm>
              <a:off x="328680" y="1335240"/>
              <a:ext cx="3103560" cy="1231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3" name=""/>
            <p:cNvSpPr/>
            <p:nvPr/>
          </p:nvSpPr>
          <p:spPr>
            <a:xfrm>
              <a:off x="530280" y="1517760"/>
              <a:ext cx="270180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ru-RU" sz="2400" strike="noStrike" u="none">
                  <a:solidFill>
                    <a:srgbClr val="1f497d"/>
                  </a:solidFill>
                  <a:uFillTx/>
                  <a:latin typeface="Century Gothic"/>
                </a:rPr>
                <a:t>Энергетикалық қызметі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74" name="Прямоугольник 15"/>
          <p:cNvGrpSpPr/>
          <p:nvPr/>
        </p:nvGrpSpPr>
        <p:grpSpPr>
          <a:xfrm>
            <a:off x="2090880" y="4705200"/>
            <a:ext cx="3120840" cy="1231920"/>
            <a:chOff x="2090880" y="4705200"/>
            <a:chExt cx="3120840" cy="1231920"/>
          </a:xfrm>
        </p:grpSpPr>
        <p:pic>
          <p:nvPicPr>
            <p:cNvPr id="75" name="Прямоугольник 15" descr=""/>
            <p:cNvPicPr/>
            <p:nvPr/>
          </p:nvPicPr>
          <p:blipFill>
            <a:blip r:embed="rId3"/>
            <a:stretch/>
          </p:blipFill>
          <p:spPr>
            <a:xfrm>
              <a:off x="2090880" y="4705200"/>
              <a:ext cx="3120840" cy="1231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6" name=""/>
            <p:cNvSpPr/>
            <p:nvPr/>
          </p:nvSpPr>
          <p:spPr>
            <a:xfrm>
              <a:off x="2295360" y="4889520"/>
              <a:ext cx="271332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ru-RU" sz="2400" strike="noStrike" u="none">
                  <a:solidFill>
                    <a:srgbClr val="000000"/>
                  </a:solidFill>
                  <a:uFillTx/>
                  <a:latin typeface="Century Gothic"/>
                </a:rPr>
                <a:t>Рецепторлық қызметі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77" name="Прямоугольник 16"/>
          <p:cNvGrpSpPr/>
          <p:nvPr/>
        </p:nvGrpSpPr>
        <p:grpSpPr>
          <a:xfrm>
            <a:off x="7431120" y="1311120"/>
            <a:ext cx="2955960" cy="1236960"/>
            <a:chOff x="7431120" y="1311120"/>
            <a:chExt cx="2955960" cy="1236960"/>
          </a:xfrm>
        </p:grpSpPr>
        <p:pic>
          <p:nvPicPr>
            <p:cNvPr id="78" name="Прямоугольник 16" descr=""/>
            <p:cNvPicPr/>
            <p:nvPr/>
          </p:nvPicPr>
          <p:blipFill>
            <a:blip r:embed="rId4"/>
            <a:stretch/>
          </p:blipFill>
          <p:spPr>
            <a:xfrm>
              <a:off x="7431120" y="1311120"/>
              <a:ext cx="2955960" cy="1236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9" name=""/>
            <p:cNvSpPr/>
            <p:nvPr/>
          </p:nvSpPr>
          <p:spPr>
            <a:xfrm>
              <a:off x="7634160" y="1495440"/>
              <a:ext cx="255132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ru-RU" sz="2400" strike="noStrike" u="none">
                  <a:solidFill>
                    <a:srgbClr val="1f497d"/>
                  </a:solidFill>
                  <a:uFillTx/>
                  <a:latin typeface="Century Gothic"/>
                </a:rPr>
                <a:t>Құрылыстық қызметі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80" name="Прямоугольник 17"/>
          <p:cNvGrpSpPr/>
          <p:nvPr/>
        </p:nvGrpSpPr>
        <p:grpSpPr>
          <a:xfrm>
            <a:off x="3840120" y="1341360"/>
            <a:ext cx="2962440" cy="1230480"/>
            <a:chOff x="3840120" y="1341360"/>
            <a:chExt cx="2962440" cy="1230480"/>
          </a:xfrm>
        </p:grpSpPr>
        <p:pic>
          <p:nvPicPr>
            <p:cNvPr id="81" name="Прямоугольник 17" descr=""/>
            <p:cNvPicPr/>
            <p:nvPr/>
          </p:nvPicPr>
          <p:blipFill>
            <a:blip r:embed="rId5"/>
            <a:stretch/>
          </p:blipFill>
          <p:spPr>
            <a:xfrm>
              <a:off x="3840120" y="1341360"/>
              <a:ext cx="2962440" cy="1230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2" name=""/>
            <p:cNvSpPr/>
            <p:nvPr/>
          </p:nvSpPr>
          <p:spPr>
            <a:xfrm>
              <a:off x="4044960" y="1523880"/>
              <a:ext cx="255744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ru-RU" sz="2400" strike="noStrike" u="none">
                  <a:solidFill>
                    <a:srgbClr val="000000"/>
                  </a:solidFill>
                  <a:uFillTx/>
                  <a:latin typeface="Century Gothic"/>
                </a:rPr>
                <a:t>Метаболизмдік қызметі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83" name="Прямоугольник 18"/>
          <p:cNvGrpSpPr/>
          <p:nvPr/>
        </p:nvGrpSpPr>
        <p:grpSpPr>
          <a:xfrm>
            <a:off x="5619600" y="4681440"/>
            <a:ext cx="3127680" cy="1238400"/>
            <a:chOff x="5619600" y="4681440"/>
            <a:chExt cx="3127680" cy="1238400"/>
          </a:xfrm>
        </p:grpSpPr>
        <p:pic>
          <p:nvPicPr>
            <p:cNvPr id="84" name="Прямоугольник 18" descr=""/>
            <p:cNvPicPr/>
            <p:nvPr/>
          </p:nvPicPr>
          <p:blipFill>
            <a:blip r:embed="rId6"/>
            <a:stretch/>
          </p:blipFill>
          <p:spPr>
            <a:xfrm>
              <a:off x="5619600" y="4681440"/>
              <a:ext cx="3127680" cy="1238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5" name=""/>
            <p:cNvSpPr/>
            <p:nvPr/>
          </p:nvSpPr>
          <p:spPr>
            <a:xfrm>
              <a:off x="5819760" y="4865760"/>
              <a:ext cx="272880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ru-RU" sz="2400" strike="noStrike" u="none">
                  <a:solidFill>
                    <a:srgbClr val="1f497d"/>
                  </a:solidFill>
                  <a:uFillTx/>
                  <a:latin typeface="Century Gothic"/>
                </a:rPr>
                <a:t>Қорғаныш қызметі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86" name="Прямоугольник 19"/>
          <p:cNvGrpSpPr/>
          <p:nvPr/>
        </p:nvGrpSpPr>
        <p:grpSpPr>
          <a:xfrm>
            <a:off x="12600" y="2425680"/>
            <a:ext cx="3730680" cy="2292480"/>
            <a:chOff x="12600" y="2425680"/>
            <a:chExt cx="3730680" cy="2292480"/>
          </a:xfrm>
        </p:grpSpPr>
        <p:pic>
          <p:nvPicPr>
            <p:cNvPr id="87" name="Прямоугольник 19" descr=""/>
            <p:cNvPicPr/>
            <p:nvPr/>
          </p:nvPicPr>
          <p:blipFill>
            <a:blip r:embed="rId7"/>
            <a:stretch/>
          </p:blipFill>
          <p:spPr>
            <a:xfrm>
              <a:off x="12600" y="2425680"/>
              <a:ext cx="3730680" cy="2292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8" name=""/>
            <p:cNvSpPr/>
            <p:nvPr/>
          </p:nvSpPr>
          <p:spPr>
            <a:xfrm>
              <a:off x="127080" y="2543040"/>
              <a:ext cx="3498840" cy="1800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buClr>
                  <a:srgbClr val="1f497d"/>
                </a:buClr>
                <a:buFont typeface="Wingdings" charset="2"/>
                <a:buChar char="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ru-RU" sz="1600" strike="noStrike" u="none">
                  <a:solidFill>
                    <a:srgbClr val="1f497d"/>
                  </a:solidFill>
                  <a:uFillTx/>
                  <a:latin typeface="Century Gothic"/>
                </a:rPr>
                <a:t>энергиямен қамтамасыз етеді </a:t>
              </a:r>
              <a:endParaRPr b="0" lang="ru-RU" sz="16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ru-RU" sz="1600" strike="noStrike" u="none">
                  <a:solidFill>
                    <a:srgbClr val="1f497d"/>
                  </a:solidFill>
                  <a:uFillTx/>
                  <a:latin typeface="Century Gothic"/>
                </a:rPr>
                <a:t>(1гкөмірсудың тотығуы кезінде 17,6 кДж энергия босап шығады); </a:t>
              </a:r>
              <a:endParaRPr b="0" lang="ru-RU" sz="16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>
                <a:lnSpc>
                  <a:spcPct val="100000"/>
                </a:lnSpc>
                <a:buClr>
                  <a:srgbClr val="1f497d"/>
                </a:buClr>
                <a:buFont typeface="Wingdings" charset="2"/>
                <a:buChar char="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ru-RU" sz="1600" strike="noStrike" u="none">
                  <a:solidFill>
                    <a:srgbClr val="1f497d"/>
                  </a:solidFill>
                  <a:uFillTx/>
                  <a:latin typeface="Century Gothic"/>
                </a:rPr>
                <a:t>осмостық қысымның реттелуін бақылайды;</a:t>
              </a:r>
              <a:endParaRPr b="0" lang="ru-RU" sz="16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>
                <a:lnSpc>
                  <a:spcPct val="100000"/>
                </a:lnSpc>
                <a:buClr>
                  <a:srgbClr val="1f497d"/>
                </a:buClr>
                <a:buFont typeface="Wingdings" charset="2"/>
                <a:buChar char="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ru-RU" sz="1600" strike="noStrike" u="none">
                  <a:solidFill>
                    <a:srgbClr val="1f497d"/>
                  </a:solidFill>
                  <a:uFillTx/>
                  <a:latin typeface="Century Gothic"/>
                </a:rPr>
                <a:t>энергия көзі ретінде қорға жинақталады</a:t>
              </a:r>
              <a:r>
                <a:rPr b="0" lang="ru-RU" sz="1600" strike="noStrike" u="none">
                  <a:solidFill>
                    <a:srgbClr val="000000"/>
                  </a:solidFill>
                  <a:uFillTx/>
                  <a:latin typeface="Century Gothic"/>
                </a:rPr>
                <a:t>;</a:t>
              </a:r>
              <a:endParaRPr b="0" lang="ru-RU" sz="16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89" name="Прямоугольник 20"/>
          <p:cNvGrpSpPr/>
          <p:nvPr/>
        </p:nvGrpSpPr>
        <p:grpSpPr>
          <a:xfrm>
            <a:off x="2060640" y="5919840"/>
            <a:ext cx="3376440" cy="1481040"/>
            <a:chOff x="2060640" y="5919840"/>
            <a:chExt cx="3376440" cy="1481040"/>
          </a:xfrm>
        </p:grpSpPr>
        <p:pic>
          <p:nvPicPr>
            <p:cNvPr id="90" name="Прямоугольник 20" descr=""/>
            <p:cNvPicPr/>
            <p:nvPr/>
          </p:nvPicPr>
          <p:blipFill>
            <a:blip r:embed="rId8"/>
            <a:stretch/>
          </p:blipFill>
          <p:spPr>
            <a:xfrm>
              <a:off x="2060640" y="5919840"/>
              <a:ext cx="3376440" cy="148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1" name=""/>
            <p:cNvSpPr/>
            <p:nvPr/>
          </p:nvSpPr>
          <p:spPr>
            <a:xfrm>
              <a:off x="2141640" y="5999040"/>
              <a:ext cx="3217680" cy="1312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buClr>
                  <a:srgbClr val="1f497d"/>
                </a:buClr>
                <a:buFont typeface="Wingdings" charset="2"/>
                <a:buChar char="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ru-RU" sz="1600" strike="noStrike" u="none">
                  <a:solidFill>
                    <a:srgbClr val="1f497d"/>
                  </a:solidFill>
                  <a:uFillTx/>
                  <a:latin typeface="Century Gothic"/>
                </a:rPr>
                <a:t>заттардың тасымалдануына қатысады;</a:t>
              </a:r>
              <a:endParaRPr b="0" lang="ru-RU" sz="16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>
                <a:lnSpc>
                  <a:spcPct val="100000"/>
                </a:lnSpc>
                <a:buClr>
                  <a:srgbClr val="1f497d"/>
                </a:buClr>
                <a:buFont typeface="Wingdings" charset="2"/>
                <a:buChar char="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ru-RU" sz="1600" strike="noStrike" u="none">
                  <a:solidFill>
                    <a:srgbClr val="1f497d"/>
                  </a:solidFill>
                  <a:uFillTx/>
                  <a:latin typeface="Century Gothic"/>
                </a:rPr>
                <a:t> </a:t>
              </a:r>
              <a:r>
                <a:rPr b="0" lang="ru-RU" sz="1600" strike="noStrike" u="none">
                  <a:solidFill>
                    <a:srgbClr val="1f497d"/>
                  </a:solidFill>
                  <a:uFillTx/>
                  <a:latin typeface="Century Gothic"/>
                </a:rPr>
                <a:t>сыртқы жағымсыз әсерлерді сезуші «Қарауыл» қызметін атқарады;</a:t>
              </a:r>
              <a:endParaRPr b="0" lang="ru-RU" sz="16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92" name="Прямоугольник 21"/>
          <p:cNvGrpSpPr/>
          <p:nvPr/>
        </p:nvGrpSpPr>
        <p:grpSpPr>
          <a:xfrm>
            <a:off x="6973920" y="2432160"/>
            <a:ext cx="3664080" cy="2219040"/>
            <a:chOff x="6973920" y="2432160"/>
            <a:chExt cx="3664080" cy="2219040"/>
          </a:xfrm>
        </p:grpSpPr>
        <p:pic>
          <p:nvPicPr>
            <p:cNvPr id="93" name="Прямоугольник 21" descr=""/>
            <p:cNvPicPr/>
            <p:nvPr/>
          </p:nvPicPr>
          <p:blipFill>
            <a:blip r:embed="rId9"/>
            <a:stretch/>
          </p:blipFill>
          <p:spPr>
            <a:xfrm>
              <a:off x="6973920" y="2432160"/>
              <a:ext cx="3664080" cy="2219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4" name=""/>
            <p:cNvSpPr/>
            <p:nvPr/>
          </p:nvSpPr>
          <p:spPr>
            <a:xfrm>
              <a:off x="7051680" y="2511360"/>
              <a:ext cx="3506760" cy="204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buClr>
                  <a:srgbClr val="1f497d"/>
                </a:buClr>
                <a:buFont typeface="Wingdings" charset="2"/>
                <a:buChar char="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ru-RU" sz="1600" strike="noStrike" u="none">
                  <a:solidFill>
                    <a:srgbClr val="1f497d"/>
                  </a:solidFill>
                  <a:uFillTx/>
                  <a:latin typeface="Century Gothic"/>
                </a:rPr>
                <a:t>өсімдік жасушаларының қабырғасын түзуге қатысады;</a:t>
              </a:r>
              <a:endParaRPr b="0" lang="ru-RU" sz="16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>
                <a:lnSpc>
                  <a:spcPct val="100000"/>
                </a:lnSpc>
                <a:buClr>
                  <a:srgbClr val="1f497d"/>
                </a:buClr>
                <a:buFont typeface="Wingdings" charset="2"/>
                <a:buChar char="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ru-RU" sz="1600" strike="noStrike" u="none">
                  <a:solidFill>
                    <a:srgbClr val="1f497d"/>
                  </a:solidFill>
                  <a:uFillTx/>
                  <a:latin typeface="Century Gothic"/>
                </a:rPr>
                <a:t>өсімдік жасушаларының қабырғасын түзуге қатысады;</a:t>
              </a:r>
              <a:endParaRPr b="0" lang="ru-RU" sz="16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>
                <a:lnSpc>
                  <a:spcPct val="100000"/>
                </a:lnSpc>
                <a:buClr>
                  <a:srgbClr val="1f497d"/>
                </a:buClr>
                <a:buFont typeface="Wingdings" charset="2"/>
                <a:buChar char="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ru-RU" sz="1600" strike="noStrike" u="none">
                  <a:solidFill>
                    <a:srgbClr val="1f497d"/>
                  </a:solidFill>
                  <a:uFillTx/>
                  <a:latin typeface="Century Gothic"/>
                </a:rPr>
                <a:t> </a:t>
              </a:r>
              <a:r>
                <a:rPr b="0" lang="ru-RU" sz="1600" strike="noStrike" u="none">
                  <a:solidFill>
                    <a:srgbClr val="1f497d"/>
                  </a:solidFill>
                  <a:uFillTx/>
                  <a:latin typeface="Century Gothic"/>
                </a:rPr>
                <a:t>Хитин көптеген буын аяқтылардың жабыны және саңырауқұлақ жасуша қабырғасының құрамына кіреді; </a:t>
              </a:r>
              <a:endParaRPr b="0" lang="ru-RU" sz="16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95" name="Прямоугольник 22"/>
          <p:cNvGrpSpPr/>
          <p:nvPr/>
        </p:nvGrpSpPr>
        <p:grpSpPr>
          <a:xfrm>
            <a:off x="3664080" y="2451240"/>
            <a:ext cx="3322440" cy="2217600"/>
            <a:chOff x="3664080" y="2451240"/>
            <a:chExt cx="3322440" cy="2217600"/>
          </a:xfrm>
        </p:grpSpPr>
        <p:pic>
          <p:nvPicPr>
            <p:cNvPr id="96" name="Прямоугольник 22" descr=""/>
            <p:cNvPicPr/>
            <p:nvPr/>
          </p:nvPicPr>
          <p:blipFill>
            <a:blip r:embed="rId10"/>
            <a:stretch/>
          </p:blipFill>
          <p:spPr>
            <a:xfrm>
              <a:off x="3664080" y="2451240"/>
              <a:ext cx="3322440" cy="22176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7" name=""/>
            <p:cNvSpPr/>
            <p:nvPr/>
          </p:nvSpPr>
          <p:spPr>
            <a:xfrm>
              <a:off x="3743280" y="2527200"/>
              <a:ext cx="3165480" cy="204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buClr>
                  <a:srgbClr val="1f497d"/>
                </a:buClr>
                <a:buFont typeface="Wingdings" charset="2"/>
                <a:buChar char="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ru-RU" sz="1600" strike="noStrike" u="none">
                  <a:solidFill>
                    <a:srgbClr val="1f497d"/>
                  </a:solidFill>
                  <a:uFillTx/>
                  <a:latin typeface="Century Gothic"/>
                </a:rPr>
                <a:t>АМФ-ты синтездеуге және фотосинтез процесіне қатысады;</a:t>
              </a:r>
              <a:endParaRPr b="0" lang="ru-RU" sz="16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>
                <a:lnSpc>
                  <a:spcPct val="100000"/>
                </a:lnSpc>
                <a:buClr>
                  <a:srgbClr val="1f497d"/>
                </a:buClr>
                <a:buFont typeface="Wingdings" charset="2"/>
                <a:buChar char="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ru-RU" sz="1600" strike="noStrike" u="none">
                  <a:solidFill>
                    <a:srgbClr val="1f497d"/>
                  </a:solidFill>
                  <a:uFillTx/>
                  <a:latin typeface="Century Gothic"/>
                </a:rPr>
                <a:t> </a:t>
              </a:r>
              <a:r>
                <a:rPr b="0" lang="ru-RU" sz="1600" strike="noStrike" u="none">
                  <a:solidFill>
                    <a:srgbClr val="1f497d"/>
                  </a:solidFill>
                  <a:uFillTx/>
                  <a:latin typeface="Century Gothic"/>
                </a:rPr>
                <a:t>пентозалар мен гексозалар полисахаридтер синтезіне қатысады.</a:t>
              </a:r>
              <a:endParaRPr b="0" lang="ru-RU" sz="16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>
                <a:lnSpc>
                  <a:spcPct val="100000"/>
                </a:lnSpc>
                <a:buClr>
                  <a:srgbClr val="1f497d"/>
                </a:buClr>
                <a:buFont typeface="Wingdings" charset="2"/>
                <a:buChar char="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6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>
                <a:lnSpc>
                  <a:spcPct val="100000"/>
                </a:lnSpc>
                <a:buClr>
                  <a:srgbClr val="1f497d"/>
                </a:buClr>
                <a:buFont typeface="Wingdings" charset="2"/>
                <a:buChar char="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6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98" name="Прямоугольник 23"/>
          <p:cNvGrpSpPr/>
          <p:nvPr/>
        </p:nvGrpSpPr>
        <p:grpSpPr>
          <a:xfrm>
            <a:off x="5735520" y="5950080"/>
            <a:ext cx="3122640" cy="1468440"/>
            <a:chOff x="5735520" y="5950080"/>
            <a:chExt cx="3122640" cy="1468440"/>
          </a:xfrm>
        </p:grpSpPr>
        <p:pic>
          <p:nvPicPr>
            <p:cNvPr id="99" name="Прямоугольник 23" descr=""/>
            <p:cNvPicPr/>
            <p:nvPr/>
          </p:nvPicPr>
          <p:blipFill>
            <a:blip r:embed="rId11"/>
            <a:stretch/>
          </p:blipFill>
          <p:spPr>
            <a:xfrm>
              <a:off x="5735520" y="5950080"/>
              <a:ext cx="3122640" cy="1468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00" name=""/>
            <p:cNvSpPr/>
            <p:nvPr/>
          </p:nvSpPr>
          <p:spPr>
            <a:xfrm>
              <a:off x="5816520" y="6029280"/>
              <a:ext cx="2959200" cy="1312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6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kk-KZ" sz="1600" strike="noStrike" u="none">
                  <a:solidFill>
                    <a:srgbClr val="1f497d"/>
                  </a:solidFill>
                  <a:uFillTx/>
                  <a:latin typeface="Century Gothic"/>
                </a:rPr>
                <a:t>Өсімдіктекті организмдер үшін қорғаныш қызметін атқарады</a:t>
              </a:r>
              <a:endParaRPr b="0" lang="ru-RU" sz="16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6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69680" cy="7561440"/>
          </a:xfrm>
          <a:prstGeom prst="rect">
            <a:avLst/>
          </a:prstGeom>
          <a:ln w="0">
            <a:noFill/>
          </a:ln>
          <a:effectLst>
            <a:outerShdw dist="20160" dir="5400000" blurRad="0" rotWithShape="0">
              <a:srgbClr val="000000">
                <a:alpha val="38000"/>
              </a:srgbClr>
            </a:outerShdw>
          </a:effectLst>
        </p:spPr>
      </p:pic>
      <p:sp>
        <p:nvSpPr>
          <p:cNvPr id="102" name="Google Shape;123;p4"/>
          <p:cNvSpPr/>
          <p:nvPr/>
        </p:nvSpPr>
        <p:spPr>
          <a:xfrm>
            <a:off x="10110960" y="6656400"/>
            <a:ext cx="58248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5A7ABDC-82AB-4BA7-ABBE-C86C441ECA58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3" name="Google Shape;124;p4"/>
          <p:cNvCxnSpPr/>
          <p:nvPr/>
        </p:nvCxnSpPr>
        <p:spPr>
          <a:xfrm>
            <a:off x="619200" y="7063920"/>
            <a:ext cx="1007496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04" name="Google Shape;125;p4"/>
          <p:cNvCxnSpPr/>
          <p:nvPr/>
        </p:nvCxnSpPr>
        <p:spPr>
          <a:xfrm flipV="1">
            <a:off x="797040" y="724608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05" name="Прямоугольник 11"/>
          <p:cNvSpPr/>
          <p:nvPr/>
        </p:nvSpPr>
        <p:spPr>
          <a:xfrm>
            <a:off x="3254400" y="393840"/>
            <a:ext cx="327312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ffffff"/>
                </a:solidFill>
                <a:uFillTx/>
                <a:latin typeface="Century Gothic"/>
                <a:ea typeface="Times New Roman"/>
              </a:rPr>
              <a:t>Тапсырма</a:t>
            </a:r>
            <a:r>
              <a:rPr b="0" lang="kk-KZ" sz="3200" strike="noStrike" u="none">
                <a:solidFill>
                  <a:srgbClr val="c00000"/>
                </a:solidFill>
                <a:uFillTx/>
                <a:latin typeface="Century Gothic"/>
                <a:ea typeface="Calibri"/>
              </a:rPr>
              <a:t> </a:t>
            </a:r>
            <a:r>
              <a:rPr b="1" lang="kk-KZ" sz="3200" strike="noStrike" u="none">
                <a:solidFill>
                  <a:srgbClr val="ffffff"/>
                </a:solidFill>
                <a:uFillTx/>
                <a:latin typeface="Century Gothic"/>
                <a:ea typeface="Calibri"/>
              </a:rPr>
              <a:t>№ 1</a:t>
            </a:r>
            <a:r>
              <a:rPr b="0" lang="kk-KZ" sz="3200" strike="noStrike" u="none">
                <a:solidFill>
                  <a:srgbClr val="c00000"/>
                </a:solidFill>
                <a:uFillTx/>
                <a:latin typeface="Century Gothic"/>
                <a:ea typeface="Calibri"/>
              </a:rPr>
              <a:t> 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6" name="Прямоугольник 13"/>
          <p:cNvSpPr/>
          <p:nvPr/>
        </p:nvSpPr>
        <p:spPr>
          <a:xfrm>
            <a:off x="1282680" y="5099040"/>
            <a:ext cx="8597880" cy="137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Century Gothic"/>
              </a:rPr>
              <a:t>Дескриптор: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1f497d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1f497d"/>
                </a:solidFill>
                <a:uFillTx/>
                <a:latin typeface="Century Gothic"/>
              </a:rPr>
              <a:t>    </a:t>
            </a:r>
            <a:r>
              <a:rPr b="0" lang="kk-KZ" sz="2800" strike="noStrike" u="none">
                <a:solidFill>
                  <a:srgbClr val="1f497d"/>
                </a:solidFill>
                <a:uFillTx/>
                <a:latin typeface="Century Gothic"/>
              </a:rPr>
              <a:t>Көмірсулардың құрамына кіретін элементтерді анықтайды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7" name="Rectangle 10"/>
          <p:cNvSpPr/>
          <p:nvPr/>
        </p:nvSpPr>
        <p:spPr>
          <a:xfrm>
            <a:off x="777960" y="2372040"/>
            <a:ext cx="8461440" cy="143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c00000"/>
                </a:solidFill>
                <a:uFillTx/>
                <a:latin typeface="Century Gothic"/>
              </a:rPr>
              <a:t>Көмірсудың құрамына кіретін элементтерді жазыңыздар: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1f497d"/>
                </a:solidFill>
                <a:uFillTx/>
                <a:latin typeface="Century Gothic"/>
              </a:rPr>
              <a:t>__________,      _________,       _______.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23760" y="0"/>
            <a:ext cx="10669680" cy="7561440"/>
          </a:xfrm>
          <a:prstGeom prst="rect">
            <a:avLst/>
          </a:prstGeom>
          <a:ln w="0">
            <a:noFill/>
          </a:ln>
          <a:effectLst>
            <a:outerShdw dist="20160" dir="5400000" blurRad="0" rotWithShape="0">
              <a:srgbClr val="000000">
                <a:alpha val="38000"/>
              </a:srgbClr>
            </a:outerShdw>
          </a:effectLst>
        </p:spPr>
      </p:pic>
      <p:sp>
        <p:nvSpPr>
          <p:cNvPr id="109" name="Google Shape;123;p4"/>
          <p:cNvSpPr/>
          <p:nvPr/>
        </p:nvSpPr>
        <p:spPr>
          <a:xfrm>
            <a:off x="10110960" y="6656400"/>
            <a:ext cx="58248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8D53427-969A-4CAD-9276-D32FB3B4B7AF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10" name="Google Shape;124;p4"/>
          <p:cNvCxnSpPr/>
          <p:nvPr/>
        </p:nvCxnSpPr>
        <p:spPr>
          <a:xfrm>
            <a:off x="619200" y="7063920"/>
            <a:ext cx="1007496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1" name="Google Shape;125;p4"/>
          <p:cNvCxnSpPr/>
          <p:nvPr/>
        </p:nvCxnSpPr>
        <p:spPr>
          <a:xfrm flipV="1">
            <a:off x="797040" y="724608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12" name="Прямоугольник 8"/>
          <p:cNvSpPr/>
          <p:nvPr/>
        </p:nvSpPr>
        <p:spPr>
          <a:xfrm>
            <a:off x="3463920" y="409680"/>
            <a:ext cx="331776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none">
                <a:solidFill>
                  <a:srgbClr val="ffffff"/>
                </a:solidFill>
                <a:uFillTx/>
                <a:latin typeface="Century Gothic"/>
              </a:rPr>
              <a:t>Дұрыс жауап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3" name="Rectangle 10"/>
          <p:cNvSpPr/>
          <p:nvPr/>
        </p:nvSpPr>
        <p:spPr>
          <a:xfrm>
            <a:off x="1528920" y="2400120"/>
            <a:ext cx="811980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c00000"/>
                </a:solidFill>
                <a:uFillTx/>
                <a:latin typeface="Century Gothic"/>
              </a:rPr>
              <a:t>Көмірсудың құрамына кіретін элементтер: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1f497d"/>
                </a:solidFill>
                <a:uFillTx/>
                <a:latin typeface="Arial"/>
              </a:rPr>
              <a:t>           </a:t>
            </a:r>
            <a:r>
              <a:rPr b="0" lang="kk-KZ" sz="3200" strike="noStrike" u="none">
                <a:solidFill>
                  <a:srgbClr val="1f497d"/>
                </a:solidFill>
                <a:uFillTx/>
                <a:latin typeface="Arial"/>
              </a:rPr>
              <a:t>көміртегі, оттегі, сутегі.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5665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ru-RU</dc:language>
  <cp:lastModifiedBy>Huawei</cp:lastModifiedBy>
  <cp:lastPrinted>2020-01-23T08:03:28Z</cp:lastPrinted>
  <dcterms:modified xsi:type="dcterms:W3CDTF">2024-11-02T21:31:24Z</dcterms:modified>
  <cp:revision>455</cp:revision>
  <dc:subject/>
  <dc:title>Презентация PowerPoint</dc:title>
</cp:coreProperties>
</file>