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56" r:id="rId2"/>
    <p:sldId id="257" r:id="rId3"/>
    <p:sldId id="294" r:id="rId4"/>
    <p:sldId id="262" r:id="rId5"/>
    <p:sldId id="308" r:id="rId6"/>
    <p:sldId id="309" r:id="rId7"/>
    <p:sldId id="270" r:id="rId8"/>
    <p:sldId id="305" r:id="rId9"/>
    <p:sldId id="311" r:id="rId10"/>
    <p:sldId id="272" r:id="rId11"/>
    <p:sldId id="310" r:id="rId12"/>
    <p:sldId id="273" r:id="rId13"/>
    <p:sldId id="265" r:id="rId14"/>
    <p:sldId id="274" r:id="rId15"/>
    <p:sldId id="267" r:id="rId16"/>
    <p:sldId id="268" r:id="rId17"/>
    <p:sldId id="269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6488" autoAdjust="0"/>
  </p:normalViewPr>
  <p:slideViewPr>
    <p:cSldViewPr>
      <p:cViewPr varScale="1">
        <p:scale>
          <a:sx n="84" d="100"/>
          <a:sy n="84" d="100"/>
        </p:scale>
        <p:origin x="1426" y="6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CE0C6C3-6092-483D-954E-4CE8B885581A}" type="datetimeFigureOut">
              <a:rPr lang="ru-RU" smtClean="0"/>
              <a:pPr/>
              <a:t>02.11.2024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7AC31E4-2155-4F07-8482-717E890FEFD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058299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Google Shape;73;p1:notes"/>
          <p:cNvSpPr txBox="1"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eaLnBrk="1" hangingPunct="1">
              <a:buSzPts val="1400"/>
            </a:pPr>
            <a:endParaRPr lang="ru-RU" altLang="ru-RU" sz="1200" smtClean="0">
              <a:latin typeface="Calibri" pitchFamily="34" charset="0"/>
              <a:cs typeface="Calibri" pitchFamily="34" charset="0"/>
              <a:sym typeface="Calibri" pitchFamily="34" charset="0"/>
            </a:endParaRPr>
          </a:p>
        </p:txBody>
      </p:sp>
      <p:sp>
        <p:nvSpPr>
          <p:cNvPr id="17411" name="Google Shape;74;p1:notes"/>
          <p:cNvSpPr>
            <a:spLocks noGrp="1" noRot="1" noChangeAspect="1" noTextEdit="1"/>
          </p:cNvSpPr>
          <p:nvPr>
            <p:ph type="sldImg" idx="2"/>
          </p:nvPr>
        </p:nvSpPr>
        <p:spPr>
          <a:ln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308800778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Google Shape;120;p4:notes"/>
          <p:cNvSpPr txBox="1"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0" indent="0" eaLnBrk="1" hangingPunct="1">
              <a:buSzPts val="1400"/>
            </a:pPr>
            <a:endParaRPr lang="ru-RU" altLang="ru-RU" sz="1200" dirty="0" smtClean="0">
              <a:latin typeface="Calibri" pitchFamily="34" charset="0"/>
              <a:cs typeface="Calibri" pitchFamily="34" charset="0"/>
              <a:sym typeface="Calibri" pitchFamily="34" charset="0"/>
            </a:endParaRPr>
          </a:p>
        </p:txBody>
      </p:sp>
      <p:sp>
        <p:nvSpPr>
          <p:cNvPr id="23555" name="Google Shape;121;p4:notes"/>
          <p:cNvSpPr>
            <a:spLocks noGrp="1" noRot="1" noChangeAspect="1" noTextEdit="1"/>
          </p:cNvSpPr>
          <p:nvPr>
            <p:ph type="sldImg" idx="2"/>
          </p:nvPr>
        </p:nvSpPr>
        <p:spPr>
          <a:ln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424948757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Google Shape;120;p4:notes"/>
          <p:cNvSpPr txBox="1"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0" indent="0" eaLnBrk="1" hangingPunct="1">
              <a:buSzPts val="1400"/>
            </a:pPr>
            <a:endParaRPr lang="ru-RU" altLang="ru-RU" sz="1200" smtClean="0">
              <a:latin typeface="Calibri" pitchFamily="34" charset="0"/>
              <a:cs typeface="Calibri" pitchFamily="34" charset="0"/>
              <a:sym typeface="Calibri" pitchFamily="34" charset="0"/>
            </a:endParaRPr>
          </a:p>
        </p:txBody>
      </p:sp>
      <p:sp>
        <p:nvSpPr>
          <p:cNvPr id="23555" name="Google Shape;121;p4:notes"/>
          <p:cNvSpPr>
            <a:spLocks noGrp="1" noRot="1" noChangeAspect="1" noTextEdit="1"/>
          </p:cNvSpPr>
          <p:nvPr>
            <p:ph type="sldImg" idx="2"/>
          </p:nvPr>
        </p:nvSpPr>
        <p:spPr>
          <a:ln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376381505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Google Shape;120;p4:notes"/>
          <p:cNvSpPr txBox="1"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0" indent="0" eaLnBrk="1" hangingPunct="1">
              <a:buSzPts val="1400"/>
            </a:pPr>
            <a:endParaRPr lang="ru-RU" altLang="ru-RU" sz="1200" smtClean="0">
              <a:latin typeface="Calibri" pitchFamily="34" charset="0"/>
              <a:cs typeface="Calibri" pitchFamily="34" charset="0"/>
              <a:sym typeface="Calibri" pitchFamily="34" charset="0"/>
            </a:endParaRPr>
          </a:p>
        </p:txBody>
      </p:sp>
      <p:sp>
        <p:nvSpPr>
          <p:cNvPr id="23555" name="Google Shape;121;p4:notes"/>
          <p:cNvSpPr>
            <a:spLocks noGrp="1" noRot="1" noChangeAspect="1" noTextEdit="1"/>
          </p:cNvSpPr>
          <p:nvPr>
            <p:ph type="sldImg" idx="2"/>
          </p:nvPr>
        </p:nvSpPr>
        <p:spPr>
          <a:ln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194557980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Google Shape;120;p4:notes"/>
          <p:cNvSpPr txBox="1"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0" indent="0" eaLnBrk="1" hangingPunct="1">
              <a:buSzPts val="1400"/>
            </a:pPr>
            <a:endParaRPr lang="ru-RU" altLang="ru-RU" sz="1200" smtClean="0">
              <a:latin typeface="Calibri" pitchFamily="34" charset="0"/>
              <a:cs typeface="Calibri" pitchFamily="34" charset="0"/>
              <a:sym typeface="Calibri" pitchFamily="34" charset="0"/>
            </a:endParaRPr>
          </a:p>
        </p:txBody>
      </p:sp>
      <p:sp>
        <p:nvSpPr>
          <p:cNvPr id="24579" name="Google Shape;121;p4:notes"/>
          <p:cNvSpPr>
            <a:spLocks noGrp="1" noRot="1" noChangeAspect="1" noTextEdit="1"/>
          </p:cNvSpPr>
          <p:nvPr>
            <p:ph type="sldImg" idx="2"/>
          </p:nvPr>
        </p:nvSpPr>
        <p:spPr>
          <a:ln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21598990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Google Shape;120;p4:notes"/>
          <p:cNvSpPr txBox="1"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0" indent="0" eaLnBrk="1" hangingPunct="1">
              <a:buSzPts val="1400"/>
            </a:pPr>
            <a:endParaRPr lang="ru-RU" altLang="ru-RU" sz="1200" smtClean="0">
              <a:latin typeface="Calibri" pitchFamily="34" charset="0"/>
              <a:cs typeface="Calibri" pitchFamily="34" charset="0"/>
              <a:sym typeface="Calibri" pitchFamily="34" charset="0"/>
            </a:endParaRPr>
          </a:p>
        </p:txBody>
      </p:sp>
      <p:sp>
        <p:nvSpPr>
          <p:cNvPr id="24579" name="Google Shape;121;p4:notes"/>
          <p:cNvSpPr>
            <a:spLocks noGrp="1" noRot="1" noChangeAspect="1" noTextEdit="1"/>
          </p:cNvSpPr>
          <p:nvPr>
            <p:ph type="sldImg" idx="2"/>
          </p:nvPr>
        </p:nvSpPr>
        <p:spPr>
          <a:ln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141359649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Google Shape;120;p4:notes"/>
          <p:cNvSpPr txBox="1"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eaLnBrk="1" hangingPunct="1">
              <a:buSzPts val="1400"/>
            </a:pPr>
            <a:endParaRPr lang="ru-RU" altLang="ru-RU" sz="1200" smtClean="0">
              <a:latin typeface="Calibri" pitchFamily="34" charset="0"/>
              <a:cs typeface="Calibri" pitchFamily="34" charset="0"/>
              <a:sym typeface="Calibri" pitchFamily="34" charset="0"/>
            </a:endParaRPr>
          </a:p>
        </p:txBody>
      </p:sp>
      <p:sp>
        <p:nvSpPr>
          <p:cNvPr id="18435" name="Google Shape;121;p4:notes"/>
          <p:cNvSpPr>
            <a:spLocks noGrp="1" noRot="1" noChangeAspect="1" noTextEdit="1"/>
          </p:cNvSpPr>
          <p:nvPr>
            <p:ph type="sldImg" idx="2"/>
          </p:nvPr>
        </p:nvSpPr>
        <p:spPr>
          <a:ln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355029403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Google Shape;120;p4:notes"/>
          <p:cNvSpPr txBox="1"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eaLnBrk="1" hangingPunct="1">
              <a:buSzPts val="1400"/>
            </a:pPr>
            <a:endParaRPr lang="ru-RU" altLang="ru-RU" sz="1200" smtClean="0">
              <a:latin typeface="Calibri" pitchFamily="34" charset="0"/>
              <a:cs typeface="Calibri" pitchFamily="34" charset="0"/>
              <a:sym typeface="Calibri" pitchFamily="34" charset="0"/>
            </a:endParaRPr>
          </a:p>
        </p:txBody>
      </p:sp>
      <p:sp>
        <p:nvSpPr>
          <p:cNvPr id="18435" name="Google Shape;121;p4:notes"/>
          <p:cNvSpPr>
            <a:spLocks noGrp="1" noRot="1" noChangeAspect="1" noTextEdit="1"/>
          </p:cNvSpPr>
          <p:nvPr>
            <p:ph type="sldImg" idx="2"/>
          </p:nvPr>
        </p:nvSpPr>
        <p:spPr>
          <a:ln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357959444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Google Shape;120;p4:notes"/>
          <p:cNvSpPr txBox="1"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0" indent="0" eaLnBrk="1" hangingPunct="1">
              <a:buSzPts val="1400"/>
            </a:pPr>
            <a:endParaRPr lang="ru-RU" altLang="ru-RU" sz="1200" smtClean="0">
              <a:latin typeface="Calibri" pitchFamily="34" charset="0"/>
              <a:cs typeface="Calibri" pitchFamily="34" charset="0"/>
              <a:sym typeface="Calibri" pitchFamily="34" charset="0"/>
            </a:endParaRPr>
          </a:p>
        </p:txBody>
      </p:sp>
      <p:sp>
        <p:nvSpPr>
          <p:cNvPr id="22531" name="Google Shape;121;p4:notes"/>
          <p:cNvSpPr>
            <a:spLocks noGrp="1" noRot="1" noChangeAspect="1" noTextEdit="1"/>
          </p:cNvSpPr>
          <p:nvPr>
            <p:ph type="sldImg" idx="2"/>
          </p:nvPr>
        </p:nvSpPr>
        <p:spPr>
          <a:ln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103073194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Google Shape;120;p4:notes"/>
          <p:cNvSpPr txBox="1"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0" indent="0" eaLnBrk="1" hangingPunct="1">
              <a:buSzPts val="1400"/>
            </a:pPr>
            <a:endParaRPr lang="ru-RU" altLang="ru-RU" sz="1200" smtClean="0">
              <a:latin typeface="Calibri" pitchFamily="34" charset="0"/>
              <a:cs typeface="Calibri" pitchFamily="34" charset="0"/>
              <a:sym typeface="Calibri" pitchFamily="34" charset="0"/>
            </a:endParaRPr>
          </a:p>
        </p:txBody>
      </p:sp>
      <p:sp>
        <p:nvSpPr>
          <p:cNvPr id="23555" name="Google Shape;121;p4:notes"/>
          <p:cNvSpPr>
            <a:spLocks noGrp="1" noRot="1" noChangeAspect="1" noTextEdit="1"/>
          </p:cNvSpPr>
          <p:nvPr>
            <p:ph type="sldImg" idx="2"/>
          </p:nvPr>
        </p:nvSpPr>
        <p:spPr>
          <a:ln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260432361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Google Shape;120;p4:notes"/>
          <p:cNvSpPr txBox="1"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0" indent="0" eaLnBrk="1" hangingPunct="1">
              <a:buSzPts val="1400"/>
            </a:pPr>
            <a:endParaRPr lang="ru-RU" altLang="ru-RU" sz="1200" smtClean="0">
              <a:latin typeface="Calibri" pitchFamily="34" charset="0"/>
              <a:cs typeface="Calibri" pitchFamily="34" charset="0"/>
              <a:sym typeface="Calibri" pitchFamily="34" charset="0"/>
            </a:endParaRPr>
          </a:p>
        </p:txBody>
      </p:sp>
      <p:sp>
        <p:nvSpPr>
          <p:cNvPr id="23555" name="Google Shape;121;p4:notes"/>
          <p:cNvSpPr>
            <a:spLocks noGrp="1" noRot="1" noChangeAspect="1" noTextEdit="1"/>
          </p:cNvSpPr>
          <p:nvPr>
            <p:ph type="sldImg" idx="2"/>
          </p:nvPr>
        </p:nvSpPr>
        <p:spPr>
          <a:ln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56269942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Google Shape;120;p4:notes"/>
          <p:cNvSpPr txBox="1"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0" indent="0" eaLnBrk="1" hangingPunct="1">
              <a:buSzPts val="1400"/>
            </a:pPr>
            <a:endParaRPr lang="ru-RU" altLang="ru-RU" sz="1200" smtClean="0">
              <a:latin typeface="Calibri" pitchFamily="34" charset="0"/>
              <a:cs typeface="Calibri" pitchFamily="34" charset="0"/>
              <a:sym typeface="Calibri" pitchFamily="34" charset="0"/>
            </a:endParaRPr>
          </a:p>
        </p:txBody>
      </p:sp>
      <p:sp>
        <p:nvSpPr>
          <p:cNvPr id="23555" name="Google Shape;121;p4:notes"/>
          <p:cNvSpPr>
            <a:spLocks noGrp="1" noRot="1" noChangeAspect="1" noTextEdit="1"/>
          </p:cNvSpPr>
          <p:nvPr>
            <p:ph type="sldImg" idx="2"/>
          </p:nvPr>
        </p:nvSpPr>
        <p:spPr>
          <a:ln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145196846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Google Shape;120;p4:notes"/>
          <p:cNvSpPr txBox="1"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0" indent="0" eaLnBrk="1" hangingPunct="1">
              <a:buSzPts val="1400"/>
            </a:pPr>
            <a:endParaRPr lang="ru-RU" altLang="ru-RU" sz="1200" dirty="0" smtClean="0">
              <a:latin typeface="Calibri" pitchFamily="34" charset="0"/>
              <a:cs typeface="Calibri" pitchFamily="34" charset="0"/>
              <a:sym typeface="Calibri" pitchFamily="34" charset="0"/>
            </a:endParaRPr>
          </a:p>
        </p:txBody>
      </p:sp>
      <p:sp>
        <p:nvSpPr>
          <p:cNvPr id="23555" name="Google Shape;121;p4:notes"/>
          <p:cNvSpPr>
            <a:spLocks noGrp="1" noRot="1" noChangeAspect="1" noTextEdit="1"/>
          </p:cNvSpPr>
          <p:nvPr>
            <p:ph type="sldImg" idx="2"/>
          </p:nvPr>
        </p:nvSpPr>
        <p:spPr>
          <a:ln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249444743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Google Shape;120;p4:notes"/>
          <p:cNvSpPr txBox="1"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0" indent="0" eaLnBrk="1" hangingPunct="1">
              <a:buSzPts val="1400"/>
            </a:pPr>
            <a:endParaRPr lang="ru-RU" altLang="ru-RU" sz="1200" dirty="0" smtClean="0">
              <a:latin typeface="Calibri" pitchFamily="34" charset="0"/>
              <a:cs typeface="Calibri" pitchFamily="34" charset="0"/>
              <a:sym typeface="Calibri" pitchFamily="34" charset="0"/>
            </a:endParaRPr>
          </a:p>
        </p:txBody>
      </p:sp>
      <p:sp>
        <p:nvSpPr>
          <p:cNvPr id="23555" name="Google Shape;121;p4:notes"/>
          <p:cNvSpPr>
            <a:spLocks noGrp="1" noRot="1" noChangeAspect="1" noTextEdit="1"/>
          </p:cNvSpPr>
          <p:nvPr>
            <p:ph type="sldImg" idx="2"/>
          </p:nvPr>
        </p:nvSpPr>
        <p:spPr>
          <a:ln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3049511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02.11.2024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02.11.2024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02.11.2024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02.11.2024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3.png"/><Relationship Id="rId4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3.png"/><Relationship Id="rId4" Type="http://schemas.openxmlformats.org/officeDocument/2006/relationships/image" Target="../media/image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3.png"/><Relationship Id="rId4" Type="http://schemas.openxmlformats.org/officeDocument/2006/relationships/image" Target="../media/image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8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Relationship Id="rId5" Type="http://schemas.openxmlformats.org/officeDocument/2006/relationships/hyperlink" Target="https://youtu.be/vKMPrBRUIAU" TargetMode="External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Google Shape;76;p1"/>
          <p:cNvSpPr>
            <a:spLocks noChangeArrowheads="1"/>
          </p:cNvSpPr>
          <p:nvPr/>
        </p:nvSpPr>
        <p:spPr bwMode="auto">
          <a:xfrm>
            <a:off x="928662" y="2643182"/>
            <a:ext cx="7711857" cy="16759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49654" tIns="24815" rIns="49654" bIns="24815"/>
          <a:lstStyle/>
          <a:p>
            <a:r>
              <a:rPr lang="kk-KZ" sz="24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Тақырыбы: Нәруыздарды құрамы (жай, күрделі) және қызметі бойынша жіктеу. Нәруыздардың құрылымдық деңгейлері мен құрылысы</a:t>
            </a:r>
            <a:r>
              <a:rPr lang="kk-KZ" sz="24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2400" b="1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buClr>
                <a:srgbClr val="000000"/>
              </a:buClr>
              <a:buFont typeface="Arial" charset="0"/>
              <a:buNone/>
            </a:pPr>
            <a:endParaRPr lang="ru-RU" altLang="ru-RU" sz="2500" b="1" dirty="0">
              <a:solidFill>
                <a:srgbClr val="090F78"/>
              </a:solidFill>
              <a:latin typeface="Century Gothic" pitchFamily="34" charset="0"/>
              <a:sym typeface="Century Gothic" pitchFamily="34" charset="0"/>
            </a:endParaRPr>
          </a:p>
        </p:txBody>
      </p:sp>
      <p:cxnSp>
        <p:nvCxnSpPr>
          <p:cNvPr id="2051" name="Google Shape;77;p1"/>
          <p:cNvCxnSpPr>
            <a:cxnSpLocks noChangeShapeType="1"/>
          </p:cNvCxnSpPr>
          <p:nvPr/>
        </p:nvCxnSpPr>
        <p:spPr bwMode="auto">
          <a:xfrm>
            <a:off x="1221734" y="5811230"/>
            <a:ext cx="6939449" cy="0"/>
          </a:xfrm>
          <a:prstGeom prst="straightConnector1">
            <a:avLst/>
          </a:prstGeom>
          <a:noFill/>
          <a:ln w="38100">
            <a:solidFill>
              <a:srgbClr val="090F78"/>
            </a:solidFill>
            <a:miter lim="800000"/>
            <a:headEnd type="none" w="sm" len="sm"/>
            <a:tailEnd type="none" w="sm" len="sm"/>
          </a:ln>
        </p:spPr>
      </p:cxnSp>
      <p:cxnSp>
        <p:nvCxnSpPr>
          <p:cNvPr id="2052" name="Google Shape;78;p1"/>
          <p:cNvCxnSpPr>
            <a:cxnSpLocks noChangeShapeType="1"/>
          </p:cNvCxnSpPr>
          <p:nvPr/>
        </p:nvCxnSpPr>
        <p:spPr bwMode="auto">
          <a:xfrm>
            <a:off x="1277392" y="6083361"/>
            <a:ext cx="6712749" cy="0"/>
          </a:xfrm>
          <a:prstGeom prst="straightConnector1">
            <a:avLst/>
          </a:prstGeom>
          <a:noFill/>
          <a:ln w="38100">
            <a:solidFill>
              <a:srgbClr val="00B050"/>
            </a:solidFill>
            <a:miter lim="800000"/>
            <a:headEnd type="none" w="sm" len="sm"/>
            <a:tailEnd type="none" w="sm" len="sm"/>
          </a:ln>
        </p:spPr>
      </p:cxnSp>
      <p:sp>
        <p:nvSpPr>
          <p:cNvPr id="12" name="Прямоугольник 11"/>
          <p:cNvSpPr/>
          <p:nvPr/>
        </p:nvSpPr>
        <p:spPr>
          <a:xfrm>
            <a:off x="1714480" y="4000504"/>
            <a:ext cx="657229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k-KZ" alt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 pitchFamily="34" charset="0"/>
              </a:rPr>
              <a:t>10 - сынып </a:t>
            </a:r>
            <a:r>
              <a:rPr lang="kk-KZ" altLang="ru-RU" sz="2400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 pitchFamily="34" charset="0"/>
              </a:rPr>
              <a:t>(Қоғамдық – гуманитарлық бағыты)</a:t>
            </a: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Типография\Desktop\Безымянный.png"/>
          <p:cNvPicPr>
            <a:picLocks noChangeAspect="1" noChangeArrowheads="1"/>
          </p:cNvPicPr>
          <p:nvPr/>
        </p:nvPicPr>
        <p:blipFill rotWithShape="1">
          <a:blip r:embed="rId3"/>
          <a:srcRect l="11757" r="11484"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xtLst/>
        </p:spPr>
      </p:pic>
      <p:sp>
        <p:nvSpPr>
          <p:cNvPr id="9219" name="Google Shape;123;p4"/>
          <p:cNvSpPr>
            <a:spLocks noGrp="1"/>
          </p:cNvSpPr>
          <p:nvPr>
            <p:ph type="sldNum" sz="quarter" idx="12"/>
          </p:nvPr>
        </p:nvSpPr>
        <p:spPr>
          <a:xfrm>
            <a:off x="7087414" y="6000768"/>
            <a:ext cx="2056586" cy="364281"/>
          </a:xfrm>
          <a:noFill/>
          <a:ln>
            <a:miter lim="800000"/>
            <a:headEnd/>
            <a:tailEnd/>
          </a:ln>
        </p:spPr>
        <p:txBody>
          <a:bodyPr lIns="79432" tIns="39704" rIns="79432" bIns="39704"/>
          <a:lstStyle/>
          <a:p>
            <a:pPr>
              <a:buSzPts val="1100"/>
              <a:buFont typeface="Arial" charset="0"/>
              <a:buNone/>
            </a:pPr>
            <a:fld id="{9B56F184-E603-4E9E-BF68-6D597034F0F6}" type="slidenum">
              <a:rPr lang="ru-RU" altLang="ru-RU" b="1" smtClean="0">
                <a:solidFill>
                  <a:srgbClr val="002060"/>
                </a:solidFill>
                <a:latin typeface="Arial" charset="0"/>
                <a:cs typeface="Arial" charset="0"/>
                <a:sym typeface="Arial" charset="0"/>
              </a:rPr>
              <a:pPr>
                <a:buSzPts val="1100"/>
                <a:buFont typeface="Arial" charset="0"/>
                <a:buNone/>
              </a:pPr>
              <a:t>10</a:t>
            </a:fld>
            <a:endParaRPr lang="ru-RU" altLang="ru-RU" b="1" dirty="0" smtClean="0">
              <a:solidFill>
                <a:srgbClr val="002060"/>
              </a:solidFill>
              <a:latin typeface="Arial" charset="0"/>
              <a:cs typeface="Arial" charset="0"/>
              <a:sym typeface="Arial" charset="0"/>
            </a:endParaRPr>
          </a:p>
        </p:txBody>
      </p:sp>
      <p:cxnSp>
        <p:nvCxnSpPr>
          <p:cNvPr id="9220" name="Google Shape;124;p4"/>
          <p:cNvCxnSpPr>
            <a:cxnSpLocks noChangeShapeType="1"/>
          </p:cNvCxnSpPr>
          <p:nvPr/>
        </p:nvCxnSpPr>
        <p:spPr bwMode="auto">
          <a:xfrm>
            <a:off x="529418" y="6072206"/>
            <a:ext cx="7400168" cy="1588"/>
          </a:xfrm>
          <a:prstGeom prst="straightConnector1">
            <a:avLst/>
          </a:prstGeom>
          <a:noFill/>
          <a:ln w="38100">
            <a:solidFill>
              <a:srgbClr val="002060"/>
            </a:solidFill>
            <a:miter lim="800000"/>
            <a:headEnd type="none" w="sm" len="sm"/>
            <a:tailEnd type="none" w="sm" len="sm"/>
          </a:ln>
        </p:spPr>
      </p:cxnSp>
      <p:cxnSp>
        <p:nvCxnSpPr>
          <p:cNvPr id="9221" name="Google Shape;125;p4"/>
          <p:cNvCxnSpPr>
            <a:cxnSpLocks noChangeShapeType="1"/>
          </p:cNvCxnSpPr>
          <p:nvPr/>
        </p:nvCxnSpPr>
        <p:spPr bwMode="auto">
          <a:xfrm>
            <a:off x="857224" y="6286520"/>
            <a:ext cx="6215106" cy="1588"/>
          </a:xfrm>
          <a:prstGeom prst="straightConnector1">
            <a:avLst/>
          </a:prstGeom>
          <a:noFill/>
          <a:ln w="38100">
            <a:solidFill>
              <a:srgbClr val="00B050"/>
            </a:solidFill>
            <a:miter lim="800000"/>
            <a:headEnd type="none" w="sm" len="sm"/>
            <a:tailEnd type="none" w="sm" len="sm"/>
          </a:ln>
        </p:spPr>
      </p:cxnSp>
      <p:sp>
        <p:nvSpPr>
          <p:cNvPr id="9" name="Google Shape;230;p65"/>
          <p:cNvSpPr txBox="1">
            <a:spLocks/>
          </p:cNvSpPr>
          <p:nvPr/>
        </p:nvSpPr>
        <p:spPr bwMode="auto">
          <a:xfrm>
            <a:off x="312221" y="1507522"/>
            <a:ext cx="8519558" cy="3503152"/>
          </a:xfrm>
          <a:prstGeom prst="rect">
            <a:avLst/>
          </a:prstGeom>
          <a:noFill/>
          <a:ln>
            <a:noFill/>
          </a:ln>
          <a:extLst/>
        </p:spPr>
        <p:txBody>
          <a:bodyPr spcFirstLastPara="1" lIns="93712" tIns="93712" rIns="93712" bIns="93712"/>
          <a:lstStyle>
            <a:lvl1pPr marL="373063" indent="-373063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08038" indent="-3111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44600" indent="-2476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741488" indent="-2476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239963" indent="-2476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38148" indent="-248923" algn="l" defTabSz="99569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35993" indent="-248923" algn="l" defTabSz="99569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733838" indent="-248923" algn="l" defTabSz="99569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231683" indent="-248923" algn="l" defTabSz="99569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5086" indent="-65086">
              <a:buNone/>
              <a:defRPr/>
            </a:pPr>
            <a:endParaRPr lang="ru-RU" sz="2100" b="1" dirty="0">
              <a:solidFill>
                <a:srgbClr val="434343"/>
              </a:solidFill>
              <a:latin typeface="Times New Roman" pitchFamily="18" charset="0"/>
              <a:ea typeface="Open Sans"/>
              <a:cs typeface="Times New Roman" pitchFamily="18" charset="0"/>
              <a:sym typeface="Open Sans"/>
            </a:endParaRPr>
          </a:p>
        </p:txBody>
      </p:sp>
      <p:pic>
        <p:nvPicPr>
          <p:cNvPr id="9224" name="Рисунок 13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929586" y="0"/>
            <a:ext cx="969242" cy="10222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37" name="Прямоугольник 11"/>
          <p:cNvSpPr>
            <a:spLocks noChangeArrowheads="1"/>
          </p:cNvSpPr>
          <p:nvPr/>
        </p:nvSpPr>
        <p:spPr bwMode="auto">
          <a:xfrm>
            <a:off x="642910" y="357166"/>
            <a:ext cx="7786742" cy="45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80147" tIns="40074" rIns="80147" bIns="40074">
            <a:spAutoFit/>
          </a:bodyPr>
          <a:lstStyle/>
          <a:p>
            <a:pPr algn="ctr"/>
            <a:r>
              <a:rPr lang="kk-KZ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Нәруыздардың  құрылымы бойынша жіктелуі</a:t>
            </a:r>
            <a:endParaRPr lang="ru-RU" sz="24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5"/>
          <a:srcRect l="9883" t="33203" r="57723" b="30664"/>
          <a:stretch>
            <a:fillRect/>
          </a:stretch>
        </p:blipFill>
        <p:spPr bwMode="auto">
          <a:xfrm>
            <a:off x="214282" y="1142984"/>
            <a:ext cx="3500462" cy="32147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4" name="TextBox 13"/>
          <p:cNvSpPr txBox="1"/>
          <p:nvPr/>
        </p:nvSpPr>
        <p:spPr>
          <a:xfrm>
            <a:off x="428596" y="4786322"/>
            <a:ext cx="2782941" cy="1015663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kk-KZ" sz="20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Құрылымдар: </a:t>
            </a:r>
          </a:p>
          <a:p>
            <a:r>
              <a:rPr lang="kk-KZ" sz="20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А- бірінші;  В-екінші; </a:t>
            </a:r>
          </a:p>
          <a:p>
            <a:r>
              <a:rPr lang="kk-KZ" sz="20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С-үшінші;   Д-төртінші </a:t>
            </a:r>
            <a:endParaRPr lang="ru-RU" sz="2000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071934" y="1214422"/>
            <a:ext cx="4500594" cy="70788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kk-KZ" sz="20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1 - құрылым,</a:t>
            </a:r>
            <a:r>
              <a:rPr lang="kk-KZ" sz="2000" b="1" i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тізбекке</a:t>
            </a:r>
            <a:r>
              <a:rPr lang="kk-KZ" sz="20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қосылған </a:t>
            </a:r>
          </a:p>
          <a:p>
            <a:r>
              <a:rPr lang="kk-KZ" sz="20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аминқышқылы , </a:t>
            </a:r>
            <a:r>
              <a:rPr lang="kk-KZ" sz="2000" b="1" i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пептидтік байланыс</a:t>
            </a:r>
            <a:endParaRPr lang="ru-RU" sz="2000" b="1" i="1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071934" y="2214554"/>
            <a:ext cx="4500594" cy="1015663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kk-KZ" sz="20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2- құрылым, </a:t>
            </a:r>
            <a:r>
              <a:rPr lang="kk-KZ" sz="2000" b="1" i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шиыршықтәрізді,</a:t>
            </a:r>
            <a:r>
              <a:rPr lang="kk-KZ" sz="20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en-US" sz="20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N-H </a:t>
            </a:r>
            <a:r>
              <a:rPr lang="kk-KZ" sz="20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және </a:t>
            </a:r>
            <a:r>
              <a:rPr lang="en-US" sz="20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CO</a:t>
            </a:r>
            <a:r>
              <a:rPr lang="kk-KZ" sz="20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топтары</a:t>
            </a:r>
            <a:r>
              <a:rPr lang="ru-RU" sz="20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арасындағы</a:t>
            </a:r>
            <a:r>
              <a:rPr lang="ru-RU" sz="20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ru-RU" sz="2000" b="1" i="1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сутектік</a:t>
            </a:r>
            <a:r>
              <a:rPr lang="ru-RU" sz="2000" b="1" i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i="1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байланыс</a:t>
            </a:r>
            <a:r>
              <a:rPr lang="kk-KZ" sz="2000" b="1" i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2000" b="1" i="1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000496" y="3500438"/>
            <a:ext cx="4500594" cy="707886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kk-KZ" sz="20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3- құрылым,</a:t>
            </a:r>
            <a:r>
              <a:rPr lang="kk-KZ" sz="2000" b="1" i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микроглобула</a:t>
            </a:r>
            <a:r>
              <a:rPr lang="kk-KZ" sz="20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, кез-келген </a:t>
            </a:r>
          </a:p>
          <a:p>
            <a:r>
              <a:rPr lang="kk-KZ" sz="2000" b="1" i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конфигурацияға</a:t>
            </a:r>
            <a:r>
              <a:rPr lang="kk-KZ" sz="20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ие бола алады</a:t>
            </a:r>
            <a:endParaRPr lang="ru-RU" sz="2000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000496" y="4572008"/>
            <a:ext cx="4500594" cy="1015663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kk-KZ" sz="20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4- құрылым, </a:t>
            </a:r>
            <a:r>
              <a:rPr lang="kk-KZ" sz="2000" b="1" i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макроглобула</a:t>
            </a:r>
            <a:r>
              <a:rPr lang="kk-KZ" sz="20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, 2-3 немесе</a:t>
            </a:r>
          </a:p>
          <a:p>
            <a:r>
              <a:rPr lang="kk-KZ" sz="20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одан да көп нәруыз молекуласы біріккен кезде түзіледі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Типография\Desktop\Безымянный.png"/>
          <p:cNvPicPr>
            <a:picLocks noChangeAspect="1" noChangeArrowheads="1"/>
          </p:cNvPicPr>
          <p:nvPr/>
        </p:nvPicPr>
        <p:blipFill rotWithShape="1">
          <a:blip r:embed="rId3"/>
          <a:srcRect l="11757" r="11484"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xtLst/>
        </p:spPr>
      </p:pic>
      <p:sp>
        <p:nvSpPr>
          <p:cNvPr id="9219" name="Google Shape;123;p4"/>
          <p:cNvSpPr>
            <a:spLocks noGrp="1"/>
          </p:cNvSpPr>
          <p:nvPr>
            <p:ph type="sldNum" sz="quarter" idx="12"/>
          </p:nvPr>
        </p:nvSpPr>
        <p:spPr>
          <a:xfrm>
            <a:off x="7087414" y="6000768"/>
            <a:ext cx="2056586" cy="364281"/>
          </a:xfrm>
          <a:noFill/>
          <a:ln>
            <a:miter lim="800000"/>
            <a:headEnd/>
            <a:tailEnd/>
          </a:ln>
        </p:spPr>
        <p:txBody>
          <a:bodyPr lIns="79432" tIns="39704" rIns="79432" bIns="39704"/>
          <a:lstStyle/>
          <a:p>
            <a:pPr>
              <a:buSzPts val="1100"/>
              <a:buFont typeface="Arial" charset="0"/>
              <a:buNone/>
            </a:pPr>
            <a:fld id="{9B56F184-E603-4E9E-BF68-6D597034F0F6}" type="slidenum">
              <a:rPr lang="ru-RU" altLang="ru-RU" b="1" smtClean="0">
                <a:solidFill>
                  <a:srgbClr val="002060"/>
                </a:solidFill>
                <a:latin typeface="Arial" charset="0"/>
                <a:cs typeface="Arial" charset="0"/>
                <a:sym typeface="Arial" charset="0"/>
              </a:rPr>
              <a:pPr>
                <a:buSzPts val="1100"/>
                <a:buFont typeface="Arial" charset="0"/>
                <a:buNone/>
              </a:pPr>
              <a:t>11</a:t>
            </a:fld>
            <a:endParaRPr lang="ru-RU" altLang="ru-RU" b="1" dirty="0" smtClean="0">
              <a:solidFill>
                <a:srgbClr val="002060"/>
              </a:solidFill>
              <a:latin typeface="Arial" charset="0"/>
              <a:cs typeface="Arial" charset="0"/>
              <a:sym typeface="Arial" charset="0"/>
            </a:endParaRPr>
          </a:p>
        </p:txBody>
      </p:sp>
      <p:cxnSp>
        <p:nvCxnSpPr>
          <p:cNvPr id="9220" name="Google Shape;124;p4"/>
          <p:cNvCxnSpPr>
            <a:cxnSpLocks noChangeShapeType="1"/>
            <a:endCxn id="9219" idx="2"/>
          </p:cNvCxnSpPr>
          <p:nvPr/>
        </p:nvCxnSpPr>
        <p:spPr bwMode="auto">
          <a:xfrm>
            <a:off x="214282" y="6357958"/>
            <a:ext cx="7901425" cy="7091"/>
          </a:xfrm>
          <a:prstGeom prst="straightConnector1">
            <a:avLst/>
          </a:prstGeom>
          <a:noFill/>
          <a:ln w="38100">
            <a:solidFill>
              <a:srgbClr val="002060"/>
            </a:solidFill>
            <a:miter lim="800000"/>
            <a:headEnd type="none" w="sm" len="sm"/>
            <a:tailEnd type="none" w="sm" len="sm"/>
          </a:ln>
        </p:spPr>
      </p:cxnSp>
      <p:cxnSp>
        <p:nvCxnSpPr>
          <p:cNvPr id="9221" name="Google Shape;125;p4"/>
          <p:cNvCxnSpPr>
            <a:cxnSpLocks noChangeShapeType="1"/>
          </p:cNvCxnSpPr>
          <p:nvPr/>
        </p:nvCxnSpPr>
        <p:spPr bwMode="auto">
          <a:xfrm>
            <a:off x="857224" y="6572272"/>
            <a:ext cx="6715172" cy="1588"/>
          </a:xfrm>
          <a:prstGeom prst="straightConnector1">
            <a:avLst/>
          </a:prstGeom>
          <a:noFill/>
          <a:ln w="38100">
            <a:solidFill>
              <a:srgbClr val="00B050"/>
            </a:solidFill>
            <a:miter lim="800000"/>
            <a:headEnd type="none" w="sm" len="sm"/>
            <a:tailEnd type="none" w="sm" len="sm"/>
          </a:ln>
        </p:spPr>
      </p:cxnSp>
      <p:sp>
        <p:nvSpPr>
          <p:cNvPr id="9" name="Google Shape;230;p65"/>
          <p:cNvSpPr txBox="1">
            <a:spLocks/>
          </p:cNvSpPr>
          <p:nvPr/>
        </p:nvSpPr>
        <p:spPr bwMode="auto">
          <a:xfrm>
            <a:off x="285720" y="1500174"/>
            <a:ext cx="8519558" cy="3503152"/>
          </a:xfrm>
          <a:prstGeom prst="rect">
            <a:avLst/>
          </a:prstGeom>
          <a:noFill/>
          <a:ln>
            <a:noFill/>
          </a:ln>
          <a:extLst/>
        </p:spPr>
        <p:txBody>
          <a:bodyPr spcFirstLastPara="1" lIns="93712" tIns="93712" rIns="93712" bIns="93712"/>
          <a:lstStyle>
            <a:lvl1pPr marL="373063" indent="-373063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08038" indent="-3111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44600" indent="-2476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741488" indent="-2476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239963" indent="-2476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38148" indent="-248923" algn="l" defTabSz="99569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35993" indent="-248923" algn="l" defTabSz="99569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733838" indent="-248923" algn="l" defTabSz="99569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231683" indent="-248923" algn="l" defTabSz="99569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5086" indent="-65086">
              <a:buNone/>
              <a:defRPr/>
            </a:pPr>
            <a:endParaRPr lang="ru-RU" sz="2100" b="1" dirty="0">
              <a:solidFill>
                <a:srgbClr val="434343"/>
              </a:solidFill>
              <a:latin typeface="Times New Roman" pitchFamily="18" charset="0"/>
              <a:ea typeface="Open Sans"/>
              <a:cs typeface="Times New Roman" pitchFamily="18" charset="0"/>
              <a:sym typeface="Open Sans"/>
            </a:endParaRPr>
          </a:p>
        </p:txBody>
      </p:sp>
      <p:pic>
        <p:nvPicPr>
          <p:cNvPr id="9224" name="Рисунок 13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174758" y="214290"/>
            <a:ext cx="969242" cy="10222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25" name="Прямоугольник 11"/>
          <p:cNvSpPr>
            <a:spLocks noChangeArrowheads="1"/>
          </p:cNvSpPr>
          <p:nvPr/>
        </p:nvSpPr>
        <p:spPr bwMode="auto">
          <a:xfrm>
            <a:off x="428596" y="1214422"/>
            <a:ext cx="8191248" cy="11581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80147" tIns="40074" rIns="80147" bIns="40074">
            <a:spAutoFit/>
          </a:bodyPr>
          <a:lstStyle/>
          <a:p>
            <a:r>
              <a:rPr lang="ru-RU" sz="25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№ </a:t>
            </a:r>
            <a:r>
              <a:rPr lang="kk-KZ" sz="25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1 Тапсырма</a:t>
            </a:r>
            <a:r>
              <a:rPr lang="kk-KZ" sz="2500" dirty="0">
                <a:solidFill>
                  <a:schemeClr val="tx2"/>
                </a:solidFill>
                <a:latin typeface="Century Gothic" pitchFamily="34" charset="0"/>
                <a:cs typeface="Times New Roman" pitchFamily="18" charset="0"/>
              </a:rPr>
              <a:t>.</a:t>
            </a:r>
            <a:r>
              <a:rPr lang="kk-KZ" sz="2000" dirty="0">
                <a:solidFill>
                  <a:schemeClr val="tx2"/>
                </a:solidFill>
                <a:latin typeface="Century Gothic" pitchFamily="34" charset="0"/>
                <a:cs typeface="Times New Roman" pitchFamily="18" charset="0"/>
              </a:rPr>
              <a:t> </a:t>
            </a:r>
            <a:r>
              <a:rPr lang="kk-KZ" sz="20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Нәруыздардың құрамы, атқаратын қызметі бойынша жіктеп сөйлемдерді толықтырыңыз</a:t>
            </a:r>
            <a:endParaRPr lang="ru-RU" sz="2000" dirty="0" smtClean="0"/>
          </a:p>
          <a:p>
            <a:endParaRPr lang="ru-RU" sz="2500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237" name="Прямоугольник 11"/>
          <p:cNvSpPr>
            <a:spLocks noChangeArrowheads="1"/>
          </p:cNvSpPr>
          <p:nvPr/>
        </p:nvSpPr>
        <p:spPr bwMode="auto">
          <a:xfrm>
            <a:off x="3286116" y="357166"/>
            <a:ext cx="2169845" cy="5733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80147" tIns="40074" rIns="80147" bIns="40074">
            <a:spAutoFit/>
          </a:bodyPr>
          <a:lstStyle/>
          <a:p>
            <a:pPr algn="ctr"/>
            <a:r>
              <a:rPr lang="kk-KZ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Тапсырма</a:t>
            </a:r>
            <a:r>
              <a:rPr lang="kk-KZ" sz="2800" b="1" dirty="0" smtClean="0">
                <a:solidFill>
                  <a:schemeClr val="bg1"/>
                </a:solidFill>
                <a:latin typeface="Century Gothic" pitchFamily="34" charset="0"/>
                <a:cs typeface="Times New Roman" pitchFamily="18" charset="0"/>
              </a:rPr>
              <a:t> </a:t>
            </a:r>
            <a:endParaRPr lang="ru-RU" sz="2800" b="1" dirty="0">
              <a:solidFill>
                <a:schemeClr val="bg1"/>
              </a:solidFill>
              <a:latin typeface="Century Gothic" pitchFamily="34" charset="0"/>
              <a:cs typeface="Times New Roman" pitchFamily="18" charset="0"/>
            </a:endParaRPr>
          </a:p>
        </p:txBody>
      </p:sp>
      <p:sp>
        <p:nvSpPr>
          <p:cNvPr id="9238" name="Прямоугольник 13"/>
          <p:cNvSpPr>
            <a:spLocks noChangeArrowheads="1"/>
          </p:cNvSpPr>
          <p:nvPr/>
        </p:nvSpPr>
        <p:spPr bwMode="auto">
          <a:xfrm>
            <a:off x="714348" y="5429264"/>
            <a:ext cx="7143800" cy="6964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80147" tIns="40074" rIns="80147" bIns="40074">
            <a:spAutoFit/>
          </a:bodyPr>
          <a:lstStyle/>
          <a:p>
            <a:pPr algn="just"/>
            <a:r>
              <a:rPr lang="kk-KZ" sz="20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Дескриптор:</a:t>
            </a:r>
          </a:p>
          <a:p>
            <a:pPr algn="just">
              <a:buFont typeface="Arial" charset="0"/>
              <a:buChar char="•"/>
            </a:pPr>
            <a:r>
              <a:rPr lang="kk-KZ" sz="20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Сөйлемдегі  қажетті сөздерді толықтырып, жіктеп</a:t>
            </a:r>
            <a:r>
              <a:rPr lang="ru-RU" sz="20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2000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жазады</a:t>
            </a:r>
            <a:endParaRPr lang="ru-RU" sz="2000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Rectangle 1"/>
          <p:cNvSpPr>
            <a:spLocks noChangeArrowheads="1"/>
          </p:cNvSpPr>
          <p:nvPr/>
        </p:nvSpPr>
        <p:spPr bwMode="auto">
          <a:xfrm>
            <a:off x="285720" y="2214554"/>
            <a:ext cx="8572560" cy="304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kk-KZ" sz="2400" b="0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1.Егер нәруыздардың құрамына тек аминқышқылдары</a:t>
            </a:r>
            <a:r>
              <a:rPr kumimoji="0" lang="kk-KZ" sz="2400" b="0" i="0" u="none" strike="noStrike" cap="none" normalizeH="0" dirty="0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kk-KZ" sz="2400" b="0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кіретін болса, мұндай нәруыздар </a:t>
            </a:r>
            <a:r>
              <a:rPr kumimoji="0" lang="kk-KZ" sz="2400" b="1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..................</a:t>
            </a:r>
            <a:r>
              <a:rPr kumimoji="0" lang="kk-KZ" sz="2400" b="1" i="0" u="none" strike="noStrike" cap="none" normalizeH="0" dirty="0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kk-KZ" sz="2400" b="1" dirty="0" smtClean="0">
                <a:solidFill>
                  <a:schemeClr val="tx2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</a:t>
            </a:r>
            <a:r>
              <a:rPr lang="kk-KZ" sz="2400" dirty="0" smtClean="0">
                <a:solidFill>
                  <a:schemeClr val="tx2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kk-KZ" sz="2400" b="1" dirty="0" smtClean="0">
                <a:solidFill>
                  <a:schemeClr val="tx2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..............</a:t>
            </a:r>
            <a:r>
              <a:rPr kumimoji="0" lang="kk-KZ" sz="2400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kk-KZ" sz="2400" b="0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деп аталады 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2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k-KZ" sz="2400" b="0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2. Күрделі нәруызға тасымалдаушы </a:t>
            </a:r>
            <a:r>
              <a:rPr lang="ru-RU" sz="2400" dirty="0" smtClean="0">
                <a:solidFill>
                  <a:schemeClr val="tx2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kk-KZ" sz="2400" b="0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нәруыз  – </a:t>
            </a:r>
            <a:r>
              <a:rPr lang="kk-KZ" sz="2400" b="1" dirty="0" smtClean="0">
                <a:solidFill>
                  <a:schemeClr val="tx2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...........</a:t>
            </a:r>
            <a:r>
              <a:rPr kumimoji="0" lang="kk-KZ" sz="2400" b="0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kk-KZ" sz="2400" dirty="0" smtClean="0">
                <a:solidFill>
                  <a:schemeClr val="tx2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</a:t>
            </a:r>
            <a:r>
              <a:rPr kumimoji="0" lang="kk-KZ" sz="2400" b="0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жатады. 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2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k-KZ" sz="2400" b="0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3. Нәруыз молекуласын ыратып,  </a:t>
            </a:r>
            <a:r>
              <a:rPr kumimoji="0" lang="kk-KZ" sz="2400" b="1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.............. </a:t>
            </a:r>
            <a:r>
              <a:rPr kumimoji="0" lang="kk-KZ" sz="2400" b="0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kk-KZ" sz="2400" dirty="0" smtClean="0">
                <a:solidFill>
                  <a:schemeClr val="tx2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ж</a:t>
            </a:r>
            <a:r>
              <a:rPr kumimoji="0" lang="kk-KZ" sz="2400" b="0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әне </a:t>
            </a:r>
            <a:r>
              <a:rPr kumimoji="0" lang="kk-KZ" sz="2400" b="1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............ </a:t>
            </a:r>
            <a:r>
              <a:rPr kumimoji="0" lang="kk-KZ" sz="2400" b="0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аминқышқылдарын алған, А. Браконно.</a:t>
            </a:r>
            <a:r>
              <a:rPr kumimoji="0" lang="kk-KZ" sz="2400" b="1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2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k-KZ" sz="2400" b="0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4. Бидай нәруызын – ұн құрамындағы желімтікті ашқан    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kk-KZ" sz="2400" dirty="0" smtClean="0">
                <a:solidFill>
                  <a:schemeClr val="tx2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</a:t>
            </a:r>
            <a:r>
              <a:rPr lang="kk-KZ" sz="2400" b="1" dirty="0" smtClean="0">
                <a:solidFill>
                  <a:schemeClr val="tx2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...</a:t>
            </a:r>
            <a:r>
              <a:rPr kumimoji="0" lang="kk-KZ" sz="2400" b="1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 </a:t>
            </a:r>
            <a:r>
              <a:rPr lang="kk-KZ" sz="2400" b="1" dirty="0" smtClean="0">
                <a:solidFill>
                  <a:schemeClr val="tx2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.............. </a:t>
            </a:r>
            <a:r>
              <a:rPr kumimoji="0" lang="kk-KZ" sz="2400" b="1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  <a:endParaRPr kumimoji="0" lang="kk-KZ" sz="2400" b="0" i="0" u="none" strike="noStrike" cap="none" normalizeH="0" baseline="0" dirty="0" smtClean="0">
              <a:ln>
                <a:noFill/>
              </a:ln>
              <a:solidFill>
                <a:schemeClr val="tx2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Типография\Desktop\Безымянный.png"/>
          <p:cNvPicPr>
            <a:picLocks noChangeAspect="1" noChangeArrowheads="1"/>
          </p:cNvPicPr>
          <p:nvPr/>
        </p:nvPicPr>
        <p:blipFill rotWithShape="1">
          <a:blip r:embed="rId3"/>
          <a:srcRect l="11757" r="11484"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xtLst/>
        </p:spPr>
      </p:pic>
      <p:sp>
        <p:nvSpPr>
          <p:cNvPr id="9219" name="Google Shape;123;p4"/>
          <p:cNvSpPr>
            <a:spLocks noGrp="1"/>
          </p:cNvSpPr>
          <p:nvPr>
            <p:ph type="sldNum" sz="quarter" idx="12"/>
          </p:nvPr>
        </p:nvSpPr>
        <p:spPr>
          <a:xfrm>
            <a:off x="7087414" y="5929330"/>
            <a:ext cx="2056586" cy="364281"/>
          </a:xfrm>
          <a:noFill/>
          <a:ln>
            <a:miter lim="800000"/>
            <a:headEnd/>
            <a:tailEnd/>
          </a:ln>
        </p:spPr>
        <p:txBody>
          <a:bodyPr lIns="79432" tIns="39704" rIns="79432" bIns="39704"/>
          <a:lstStyle/>
          <a:p>
            <a:pPr>
              <a:buSzPts val="1100"/>
              <a:buFont typeface="Arial" charset="0"/>
              <a:buNone/>
            </a:pPr>
            <a:fld id="{9B56F184-E603-4E9E-BF68-6D597034F0F6}" type="slidenum">
              <a:rPr lang="ru-RU" altLang="ru-RU" b="1" smtClean="0">
                <a:solidFill>
                  <a:srgbClr val="002060"/>
                </a:solidFill>
                <a:latin typeface="Arial" charset="0"/>
                <a:cs typeface="Arial" charset="0"/>
                <a:sym typeface="Arial" charset="0"/>
              </a:rPr>
              <a:pPr>
                <a:buSzPts val="1100"/>
                <a:buFont typeface="Arial" charset="0"/>
                <a:buNone/>
              </a:pPr>
              <a:t>12</a:t>
            </a:fld>
            <a:endParaRPr lang="ru-RU" altLang="ru-RU" b="1" dirty="0" smtClean="0">
              <a:solidFill>
                <a:srgbClr val="002060"/>
              </a:solidFill>
              <a:latin typeface="Arial" charset="0"/>
              <a:cs typeface="Arial" charset="0"/>
              <a:sym typeface="Arial" charset="0"/>
            </a:endParaRPr>
          </a:p>
        </p:txBody>
      </p:sp>
      <p:cxnSp>
        <p:nvCxnSpPr>
          <p:cNvPr id="9220" name="Google Shape;124;p4"/>
          <p:cNvCxnSpPr>
            <a:cxnSpLocks noChangeShapeType="1"/>
          </p:cNvCxnSpPr>
          <p:nvPr/>
        </p:nvCxnSpPr>
        <p:spPr bwMode="auto">
          <a:xfrm>
            <a:off x="642910" y="6286520"/>
            <a:ext cx="7543044" cy="1588"/>
          </a:xfrm>
          <a:prstGeom prst="straightConnector1">
            <a:avLst/>
          </a:prstGeom>
          <a:noFill/>
          <a:ln w="38100">
            <a:solidFill>
              <a:srgbClr val="002060"/>
            </a:solidFill>
            <a:miter lim="800000"/>
            <a:headEnd type="none" w="sm" len="sm"/>
            <a:tailEnd type="none" w="sm" len="sm"/>
          </a:ln>
        </p:spPr>
      </p:cxnSp>
      <p:cxnSp>
        <p:nvCxnSpPr>
          <p:cNvPr id="9221" name="Google Shape;125;p4"/>
          <p:cNvCxnSpPr>
            <a:cxnSpLocks noChangeShapeType="1"/>
          </p:cNvCxnSpPr>
          <p:nvPr/>
        </p:nvCxnSpPr>
        <p:spPr bwMode="auto">
          <a:xfrm>
            <a:off x="1000100" y="6572272"/>
            <a:ext cx="6674251" cy="1588"/>
          </a:xfrm>
          <a:prstGeom prst="straightConnector1">
            <a:avLst/>
          </a:prstGeom>
          <a:noFill/>
          <a:ln w="38100">
            <a:solidFill>
              <a:srgbClr val="00B050"/>
            </a:solidFill>
            <a:miter lim="800000"/>
            <a:headEnd type="none" w="sm" len="sm"/>
            <a:tailEnd type="none" w="sm" len="sm"/>
          </a:ln>
        </p:spPr>
      </p:cxnSp>
      <p:sp>
        <p:nvSpPr>
          <p:cNvPr id="9" name="Google Shape;230;p65"/>
          <p:cNvSpPr txBox="1">
            <a:spLocks/>
          </p:cNvSpPr>
          <p:nvPr/>
        </p:nvSpPr>
        <p:spPr bwMode="auto">
          <a:xfrm>
            <a:off x="285720" y="1500174"/>
            <a:ext cx="8519558" cy="3503152"/>
          </a:xfrm>
          <a:prstGeom prst="rect">
            <a:avLst/>
          </a:prstGeom>
          <a:noFill/>
          <a:ln>
            <a:noFill/>
          </a:ln>
          <a:extLst/>
        </p:spPr>
        <p:txBody>
          <a:bodyPr spcFirstLastPara="1" lIns="93712" tIns="93712" rIns="93712" bIns="93712"/>
          <a:lstStyle>
            <a:lvl1pPr marL="373063" indent="-373063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08038" indent="-3111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44600" indent="-2476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741488" indent="-2476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239963" indent="-2476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38148" indent="-248923" algn="l" defTabSz="99569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35993" indent="-248923" algn="l" defTabSz="99569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733838" indent="-248923" algn="l" defTabSz="99569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231683" indent="-248923" algn="l" defTabSz="99569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5086" indent="-65086">
              <a:buNone/>
              <a:defRPr/>
            </a:pPr>
            <a:endParaRPr lang="ru-RU" sz="2100" b="1" dirty="0">
              <a:solidFill>
                <a:srgbClr val="434343"/>
              </a:solidFill>
              <a:latin typeface="Times New Roman" pitchFamily="18" charset="0"/>
              <a:ea typeface="Open Sans"/>
              <a:cs typeface="Times New Roman" pitchFamily="18" charset="0"/>
              <a:sym typeface="Open Sans"/>
            </a:endParaRPr>
          </a:p>
        </p:txBody>
      </p:sp>
      <p:pic>
        <p:nvPicPr>
          <p:cNvPr id="9224" name="Рисунок 13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786710" y="214290"/>
            <a:ext cx="969242" cy="10222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25" name="Прямоугольник 11"/>
          <p:cNvSpPr>
            <a:spLocks noChangeArrowheads="1"/>
          </p:cNvSpPr>
          <p:nvPr/>
        </p:nvSpPr>
        <p:spPr bwMode="auto">
          <a:xfrm>
            <a:off x="214282" y="1071546"/>
            <a:ext cx="8691314" cy="7734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80147" tIns="40074" rIns="80147" bIns="40074">
            <a:spAutoFit/>
          </a:bodyPr>
          <a:lstStyle/>
          <a:p>
            <a:r>
              <a:rPr lang="ru-RU" sz="25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№ </a:t>
            </a:r>
            <a:r>
              <a:rPr lang="kk-KZ" sz="25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1 </a:t>
            </a:r>
            <a:r>
              <a:rPr lang="kk-KZ" sz="25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Тапсырма.</a:t>
            </a:r>
            <a:r>
              <a:rPr lang="kk-KZ" sz="2500" dirty="0" smtClean="0">
                <a:solidFill>
                  <a:schemeClr val="tx2"/>
                </a:solidFill>
                <a:latin typeface="Century Gothic" pitchFamily="34" charset="0"/>
                <a:cs typeface="Times New Roman" pitchFamily="18" charset="0"/>
              </a:rPr>
              <a:t> </a:t>
            </a:r>
            <a:r>
              <a:rPr lang="kk-KZ" sz="20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Нәруыздардың құрамы, атқаратын қызметі бойынша жіктеп сөйлемдерді толықтырыңыз</a:t>
            </a:r>
            <a:endParaRPr lang="ru-RU" sz="2500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237" name="Прямоугольник 11"/>
          <p:cNvSpPr>
            <a:spLocks noChangeArrowheads="1"/>
          </p:cNvSpPr>
          <p:nvPr/>
        </p:nvSpPr>
        <p:spPr bwMode="auto">
          <a:xfrm>
            <a:off x="3071802" y="357166"/>
            <a:ext cx="2896006" cy="5733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80147" tIns="40074" rIns="80147" bIns="40074">
            <a:spAutoFit/>
          </a:bodyPr>
          <a:lstStyle/>
          <a:p>
            <a:pPr algn="ctr"/>
            <a:r>
              <a:rPr lang="kk-KZ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Дұрыс жауабы</a:t>
            </a:r>
            <a:endParaRPr lang="ru-RU" sz="32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238" name="Прямоугольник 13"/>
          <p:cNvSpPr>
            <a:spLocks noChangeArrowheads="1"/>
          </p:cNvSpPr>
          <p:nvPr/>
        </p:nvSpPr>
        <p:spPr bwMode="auto">
          <a:xfrm>
            <a:off x="357158" y="5429264"/>
            <a:ext cx="7715304" cy="6964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80147" tIns="40074" rIns="80147" bIns="40074">
            <a:spAutoFit/>
          </a:bodyPr>
          <a:lstStyle/>
          <a:p>
            <a:pPr algn="just"/>
            <a:r>
              <a:rPr lang="kk-KZ" sz="20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Дескриптор:</a:t>
            </a:r>
          </a:p>
          <a:p>
            <a:pPr algn="just">
              <a:buFont typeface="Arial" charset="0"/>
              <a:buChar char="•"/>
            </a:pPr>
            <a:r>
              <a:rPr lang="kk-KZ" sz="20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2000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Сөйлемдегі  қажетті сөздерді толықтырып, жіктеп</a:t>
            </a:r>
            <a:r>
              <a:rPr lang="ru-RU" sz="20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2000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жазады</a:t>
            </a:r>
            <a:endParaRPr lang="ru-RU" sz="2000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Rectangle 1"/>
          <p:cNvSpPr>
            <a:spLocks noChangeArrowheads="1"/>
          </p:cNvSpPr>
          <p:nvPr/>
        </p:nvSpPr>
        <p:spPr bwMode="auto">
          <a:xfrm>
            <a:off x="285720" y="1928802"/>
            <a:ext cx="8286808" cy="3416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342900" marR="0" lvl="0" indent="-34290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kk-KZ" sz="2400" b="0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1.Егер нәруыздардың құрамына тек аминқышқылдары</a:t>
            </a:r>
            <a:r>
              <a:rPr kumimoji="0" lang="kk-KZ" sz="2400" b="0" i="0" u="none" strike="noStrike" cap="none" normalizeH="0" dirty="0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kk-KZ" sz="2400" b="0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кіретін</a:t>
            </a:r>
            <a:r>
              <a:rPr kumimoji="0" lang="kk-KZ" sz="2400" b="0" i="0" u="none" strike="noStrike" cap="none" normalizeH="0" dirty="0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kk-KZ" sz="2400" b="0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болса, мұндай нәруыздар </a:t>
            </a:r>
            <a:r>
              <a:rPr kumimoji="0" lang="kk-KZ" sz="2400" b="0" i="0" u="none" strike="noStrike" cap="none" normalizeH="0" dirty="0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kk-KZ" sz="2400" b="1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қарапайым нәруыздар</a:t>
            </a:r>
            <a:r>
              <a:rPr kumimoji="0" lang="kk-KZ" sz="2400" b="0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деп аталады 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2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k-KZ" sz="2400" b="0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2. Күрделі нәруызға тасымалдаушы </a:t>
            </a:r>
            <a:r>
              <a:rPr lang="ru-RU" sz="2400" dirty="0" smtClean="0">
                <a:solidFill>
                  <a:schemeClr val="tx2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kk-KZ" sz="2400" b="0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нәруыз – </a:t>
            </a:r>
            <a:r>
              <a:rPr kumimoji="0" lang="kk-KZ" sz="2400" b="1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гемоглобин</a:t>
            </a:r>
            <a:r>
              <a:rPr kumimoji="0" lang="kk-KZ" sz="2400" b="0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жатады 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2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k-KZ" sz="2400" b="0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3. Нәруыз молекуласын адыратып, </a:t>
            </a:r>
            <a:r>
              <a:rPr kumimoji="0" lang="kk-KZ" sz="2400" b="1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глицин және лейцин </a:t>
            </a:r>
            <a:r>
              <a:rPr kumimoji="0" lang="kk-KZ" sz="2400" b="0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аминқышқылдарын алған  А. Браконно</a:t>
            </a:r>
            <a:r>
              <a:rPr kumimoji="0" lang="kk-KZ" sz="2400" b="1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2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k-KZ" sz="2400" b="0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4. Бидай нәруызын – ұн құрамындағы желімтікті ашқан        </a:t>
            </a:r>
            <a:r>
              <a:rPr kumimoji="0" lang="kk-KZ" sz="2400" b="1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Я. Бекорри</a:t>
            </a:r>
            <a:endParaRPr kumimoji="0" lang="kk-KZ" sz="2400" b="0" i="0" u="none" strike="noStrike" cap="none" normalizeH="0" baseline="0" dirty="0" smtClean="0">
              <a:ln>
                <a:noFill/>
              </a:ln>
              <a:solidFill>
                <a:schemeClr val="tx2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Типография\Desktop\Безымянный.png"/>
          <p:cNvPicPr>
            <a:picLocks noChangeAspect="1" noChangeArrowheads="1"/>
          </p:cNvPicPr>
          <p:nvPr/>
        </p:nvPicPr>
        <p:blipFill rotWithShape="1">
          <a:blip r:embed="rId3"/>
          <a:srcRect l="11757" r="11484"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xtLst/>
        </p:spPr>
      </p:pic>
      <p:sp>
        <p:nvSpPr>
          <p:cNvPr id="11267" name="Google Shape;123;p4"/>
          <p:cNvSpPr>
            <a:spLocks noGrp="1"/>
          </p:cNvSpPr>
          <p:nvPr>
            <p:ph type="sldNum" sz="quarter" idx="12"/>
          </p:nvPr>
        </p:nvSpPr>
        <p:spPr>
          <a:xfrm>
            <a:off x="7087414" y="6000768"/>
            <a:ext cx="2056586" cy="364281"/>
          </a:xfrm>
          <a:noFill/>
          <a:ln>
            <a:miter lim="800000"/>
            <a:headEnd/>
            <a:tailEnd/>
          </a:ln>
        </p:spPr>
        <p:txBody>
          <a:bodyPr lIns="79432" tIns="39704" rIns="79432" bIns="39704"/>
          <a:lstStyle/>
          <a:p>
            <a:pPr>
              <a:buSzPts val="1100"/>
              <a:buFont typeface="Arial" charset="0"/>
              <a:buNone/>
            </a:pPr>
            <a:fld id="{06568916-02ED-4214-BAFA-E6591C193DAD}" type="slidenum">
              <a:rPr lang="ru-RU" altLang="ru-RU" b="1" smtClean="0">
                <a:solidFill>
                  <a:srgbClr val="002060"/>
                </a:solidFill>
                <a:latin typeface="Arial" charset="0"/>
                <a:cs typeface="Arial" charset="0"/>
                <a:sym typeface="Arial" charset="0"/>
              </a:rPr>
              <a:pPr>
                <a:buSzPts val="1100"/>
                <a:buFont typeface="Arial" charset="0"/>
                <a:buNone/>
              </a:pPr>
              <a:t>13</a:t>
            </a:fld>
            <a:endParaRPr lang="ru-RU" altLang="ru-RU" b="1" dirty="0" smtClean="0">
              <a:solidFill>
                <a:srgbClr val="002060"/>
              </a:solidFill>
              <a:latin typeface="Arial" charset="0"/>
              <a:cs typeface="Arial" charset="0"/>
              <a:sym typeface="Arial" charset="0"/>
            </a:endParaRPr>
          </a:p>
        </p:txBody>
      </p:sp>
      <p:cxnSp>
        <p:nvCxnSpPr>
          <p:cNvPr id="11268" name="Google Shape;124;p4"/>
          <p:cNvCxnSpPr>
            <a:cxnSpLocks noChangeShapeType="1"/>
          </p:cNvCxnSpPr>
          <p:nvPr/>
        </p:nvCxnSpPr>
        <p:spPr bwMode="auto">
          <a:xfrm>
            <a:off x="571472" y="6215082"/>
            <a:ext cx="7500990" cy="1588"/>
          </a:xfrm>
          <a:prstGeom prst="straightConnector1">
            <a:avLst/>
          </a:prstGeom>
          <a:noFill/>
          <a:ln w="38100">
            <a:solidFill>
              <a:srgbClr val="002060"/>
            </a:solidFill>
            <a:miter lim="800000"/>
            <a:headEnd type="none" w="sm" len="sm"/>
            <a:tailEnd type="none" w="sm" len="sm"/>
          </a:ln>
        </p:spPr>
      </p:cxnSp>
      <p:cxnSp>
        <p:nvCxnSpPr>
          <p:cNvPr id="11269" name="Google Shape;125;p4"/>
          <p:cNvCxnSpPr>
            <a:cxnSpLocks noChangeShapeType="1"/>
          </p:cNvCxnSpPr>
          <p:nvPr/>
        </p:nvCxnSpPr>
        <p:spPr bwMode="auto">
          <a:xfrm>
            <a:off x="928662" y="6500834"/>
            <a:ext cx="6643734" cy="1588"/>
          </a:xfrm>
          <a:prstGeom prst="straightConnector1">
            <a:avLst/>
          </a:prstGeom>
          <a:noFill/>
          <a:ln w="38100">
            <a:solidFill>
              <a:srgbClr val="00B050"/>
            </a:solidFill>
            <a:miter lim="800000"/>
            <a:headEnd type="none" w="sm" len="sm"/>
            <a:tailEnd type="none" w="sm" len="sm"/>
          </a:ln>
        </p:spPr>
      </p:cxnSp>
      <p:sp>
        <p:nvSpPr>
          <p:cNvPr id="11270" name="Прямоугольник 10"/>
          <p:cNvSpPr>
            <a:spLocks noChangeArrowheads="1"/>
          </p:cNvSpPr>
          <p:nvPr/>
        </p:nvSpPr>
        <p:spPr bwMode="auto">
          <a:xfrm>
            <a:off x="3105919" y="423316"/>
            <a:ext cx="1829880" cy="5118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80147" tIns="40074" rIns="80147" bIns="40074">
            <a:spAutoFit/>
          </a:bodyPr>
          <a:lstStyle/>
          <a:p>
            <a:pPr algn="ctr"/>
            <a:r>
              <a:rPr lang="kk-KZ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Тапсырма</a:t>
            </a:r>
            <a:endParaRPr lang="ru-RU" sz="28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271" name="Рисунок 11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929586" y="214290"/>
            <a:ext cx="969242" cy="10237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92" name="Прямоугольник 12"/>
          <p:cNvSpPr>
            <a:spLocks noChangeArrowheads="1"/>
          </p:cNvSpPr>
          <p:nvPr/>
        </p:nvSpPr>
        <p:spPr bwMode="auto">
          <a:xfrm>
            <a:off x="357158" y="1000108"/>
            <a:ext cx="8786842" cy="8195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80147" tIns="40074" rIns="80147" bIns="40074">
            <a:spAutoFit/>
          </a:bodyPr>
          <a:lstStyle/>
          <a:p>
            <a:r>
              <a:rPr lang="kk-KZ" sz="24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№ 2 Тапсырма. Суреттегі ақуыздың құрылымдық белгілерін  жіктеп жазыңыздар</a:t>
            </a:r>
            <a:endParaRPr lang="ru-RU" sz="2400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293" name="Прямоугольник 10"/>
          <p:cNvSpPr>
            <a:spLocks noChangeArrowheads="1"/>
          </p:cNvSpPr>
          <p:nvPr/>
        </p:nvSpPr>
        <p:spPr bwMode="auto">
          <a:xfrm>
            <a:off x="285720" y="5572140"/>
            <a:ext cx="6215106" cy="4656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80147" tIns="40074" rIns="80147" bIns="40074">
            <a:spAutoFit/>
          </a:bodyPr>
          <a:lstStyle/>
          <a:p>
            <a:pPr>
              <a:buFont typeface="Wingdings" pitchFamily="2" charset="2"/>
              <a:buChar char="§"/>
            </a:pPr>
            <a:r>
              <a:rPr lang="ru-RU" sz="2500" i="1" dirty="0">
                <a:solidFill>
                  <a:srgbClr val="002060"/>
                </a:solidFill>
                <a:latin typeface="Century Gothic" pitchFamily="34" charset="0"/>
              </a:rPr>
              <a:t> </a:t>
            </a:r>
            <a:r>
              <a:rPr lang="ru-RU" sz="20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Ақуыздың құрылымдық белгілерін</a:t>
            </a: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жіктеп</a:t>
            </a: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жазады</a:t>
            </a: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;</a:t>
            </a:r>
            <a:endParaRPr lang="ru-RU" sz="20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294" name="Прямоугольник 12"/>
          <p:cNvSpPr>
            <a:spLocks noChangeArrowheads="1"/>
          </p:cNvSpPr>
          <p:nvPr/>
        </p:nvSpPr>
        <p:spPr bwMode="auto">
          <a:xfrm>
            <a:off x="357158" y="5286388"/>
            <a:ext cx="3263387" cy="3887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80147" tIns="40074" rIns="80147" bIns="40074">
            <a:spAutoFit/>
          </a:bodyPr>
          <a:lstStyle/>
          <a:p>
            <a:r>
              <a:rPr lang="kk-KZ" sz="20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Дескриптор</a:t>
            </a:r>
            <a:r>
              <a:rPr lang="kk-KZ" sz="20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ru-RU" sz="2000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295" name="Прямоугольник 12"/>
          <p:cNvSpPr>
            <a:spLocks noChangeArrowheads="1"/>
          </p:cNvSpPr>
          <p:nvPr/>
        </p:nvSpPr>
        <p:spPr bwMode="auto">
          <a:xfrm>
            <a:off x="4514986" y="-837992"/>
            <a:ext cx="2024550" cy="5118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80147" tIns="40074" rIns="80147" bIns="40074">
            <a:spAutoFit/>
          </a:bodyPr>
          <a:lstStyle/>
          <a:p>
            <a:pPr algn="ctr"/>
            <a:r>
              <a:rPr lang="kk-KZ" sz="2800" b="1" dirty="0">
                <a:solidFill>
                  <a:schemeClr val="bg1"/>
                </a:solidFill>
                <a:latin typeface="Century Gothic" pitchFamily="34" charset="0"/>
                <a:cs typeface="Times New Roman" pitchFamily="18" charset="0"/>
              </a:rPr>
              <a:t>Тапсырма</a:t>
            </a:r>
            <a:endParaRPr lang="ru-RU" sz="2800" b="1" dirty="0">
              <a:solidFill>
                <a:schemeClr val="bg1"/>
              </a:solidFill>
              <a:latin typeface="Century Gothic" pitchFamily="34" charset="0"/>
              <a:cs typeface="Times New Roman" pitchFamily="18" charset="0"/>
            </a:endParaRPr>
          </a:p>
        </p:txBody>
      </p:sp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5"/>
          <a:srcRect l="9883" t="33203" r="57723" b="30664"/>
          <a:stretch>
            <a:fillRect/>
          </a:stretch>
        </p:blipFill>
        <p:spPr bwMode="auto">
          <a:xfrm>
            <a:off x="214282" y="2071678"/>
            <a:ext cx="3357586" cy="30003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aphicFrame>
        <p:nvGraphicFramePr>
          <p:cNvPr id="16" name="Таблица 15"/>
          <p:cNvGraphicFramePr>
            <a:graphicFrameLocks noGrp="1"/>
          </p:cNvGraphicFramePr>
          <p:nvPr/>
        </p:nvGraphicFramePr>
        <p:xfrm>
          <a:off x="3643306" y="1571612"/>
          <a:ext cx="5000660" cy="392909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51804"/>
                <a:gridCol w="3548856"/>
              </a:tblGrid>
              <a:tr h="1012179">
                <a:tc>
                  <a:txBody>
                    <a:bodyPr/>
                    <a:lstStyle/>
                    <a:p>
                      <a:pPr algn="ctr"/>
                      <a:r>
                        <a:rPr lang="kk-KZ" dirty="0" smtClean="0"/>
                        <a:t>    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kk-KZ" b="1" i="1" dirty="0" smtClean="0"/>
                        <a:t>макроглобула</a:t>
                      </a:r>
                      <a:r>
                        <a:rPr lang="kk-KZ" dirty="0" smtClean="0"/>
                        <a:t>, 2-3 немесе</a:t>
                      </a:r>
                    </a:p>
                    <a:p>
                      <a:r>
                        <a:rPr lang="kk-KZ" dirty="0" smtClean="0"/>
                        <a:t>одан да көп нәруыз молекуласы біріккен </a:t>
                      </a:r>
                      <a:r>
                        <a:rPr lang="kk-KZ" baseline="0" dirty="0" smtClean="0"/>
                        <a:t> </a:t>
                      </a:r>
                      <a:r>
                        <a:rPr lang="kk-KZ" dirty="0" smtClean="0"/>
                        <a:t>кезде түзіледі</a:t>
                      </a:r>
                      <a:endParaRPr lang="ru-RU" dirty="0" smtClean="0"/>
                    </a:p>
                  </a:txBody>
                  <a:tcPr/>
                </a:tc>
              </a:tr>
              <a:tr h="1019487">
                <a:tc>
                  <a:txBody>
                    <a:bodyPr/>
                    <a:lstStyle/>
                    <a:p>
                      <a:pPr algn="ctr"/>
                      <a:endParaRPr lang="kk-KZ" dirty="0" smtClean="0"/>
                    </a:p>
                    <a:p>
                      <a:pPr algn="ctr"/>
                      <a:r>
                        <a:rPr lang="kk-KZ" dirty="0" smtClean="0"/>
                        <a:t>    </a:t>
                      </a:r>
                    </a:p>
                    <a:p>
                      <a:pPr algn="ctr"/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kk-KZ" b="1" i="1" dirty="0" smtClean="0">
                          <a:solidFill>
                            <a:schemeClr val="tx2"/>
                          </a:solidFill>
                        </a:rPr>
                        <a:t>шиыршықтәрізді,</a:t>
                      </a:r>
                      <a:r>
                        <a:rPr lang="kk-KZ" dirty="0" smtClean="0">
                          <a:solidFill>
                            <a:schemeClr val="tx2"/>
                          </a:solidFill>
                        </a:rPr>
                        <a:t> </a:t>
                      </a:r>
                    </a:p>
                    <a:p>
                      <a:r>
                        <a:rPr lang="en-US" dirty="0" smtClean="0">
                          <a:solidFill>
                            <a:schemeClr val="tx2"/>
                          </a:solidFill>
                        </a:rPr>
                        <a:t>N-H </a:t>
                      </a:r>
                      <a:r>
                        <a:rPr lang="kk-KZ" dirty="0" smtClean="0">
                          <a:solidFill>
                            <a:schemeClr val="tx2"/>
                          </a:solidFill>
                        </a:rPr>
                        <a:t>және </a:t>
                      </a:r>
                      <a:r>
                        <a:rPr lang="en-US" dirty="0" smtClean="0">
                          <a:solidFill>
                            <a:schemeClr val="tx2"/>
                          </a:solidFill>
                        </a:rPr>
                        <a:t>CO</a:t>
                      </a:r>
                      <a:r>
                        <a:rPr lang="kk-KZ" dirty="0" smtClean="0">
                          <a:solidFill>
                            <a:schemeClr val="tx2"/>
                          </a:solidFill>
                        </a:rPr>
                        <a:t> </a:t>
                      </a:r>
                      <a:r>
                        <a:rPr lang="ru-RU" dirty="0" err="1" smtClean="0">
                          <a:solidFill>
                            <a:schemeClr val="tx2"/>
                          </a:solidFill>
                        </a:rPr>
                        <a:t>топтары</a:t>
                      </a:r>
                      <a:r>
                        <a:rPr lang="ru-RU" dirty="0" smtClean="0">
                          <a:solidFill>
                            <a:schemeClr val="tx2"/>
                          </a:solidFill>
                        </a:rPr>
                        <a:t> </a:t>
                      </a:r>
                      <a:r>
                        <a:rPr lang="ru-RU" dirty="0" err="1" smtClean="0">
                          <a:solidFill>
                            <a:schemeClr val="tx2"/>
                          </a:solidFill>
                        </a:rPr>
                        <a:t>арасындағы</a:t>
                      </a:r>
                      <a:r>
                        <a:rPr lang="ru-RU" dirty="0" smtClean="0">
                          <a:solidFill>
                            <a:schemeClr val="tx2"/>
                          </a:solidFill>
                        </a:rPr>
                        <a:t> </a:t>
                      </a:r>
                    </a:p>
                    <a:p>
                      <a:r>
                        <a:rPr lang="ru-RU" b="1" i="1" dirty="0" err="1" smtClean="0">
                          <a:solidFill>
                            <a:schemeClr val="tx2"/>
                          </a:solidFill>
                        </a:rPr>
                        <a:t>сутектік</a:t>
                      </a:r>
                      <a:r>
                        <a:rPr lang="ru-RU" b="1" i="1" dirty="0" smtClean="0">
                          <a:solidFill>
                            <a:schemeClr val="tx2"/>
                          </a:solidFill>
                        </a:rPr>
                        <a:t> </a:t>
                      </a:r>
                      <a:r>
                        <a:rPr lang="ru-RU" b="1" i="1" dirty="0" err="1" smtClean="0">
                          <a:solidFill>
                            <a:schemeClr val="tx2"/>
                          </a:solidFill>
                        </a:rPr>
                        <a:t>байланыс</a:t>
                      </a:r>
                      <a:r>
                        <a:rPr lang="kk-KZ" b="1" i="1" dirty="0" smtClean="0">
                          <a:solidFill>
                            <a:schemeClr val="tx2"/>
                          </a:solidFill>
                        </a:rPr>
                        <a:t> </a:t>
                      </a:r>
                      <a:endParaRPr lang="ru-RU" b="1" i="1" dirty="0" smtClean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</a:tr>
              <a:tr h="948712">
                <a:tc>
                  <a:txBody>
                    <a:bodyPr/>
                    <a:lstStyle/>
                    <a:p>
                      <a:pPr algn="ctr"/>
                      <a:endParaRPr lang="kk-KZ" dirty="0" smtClean="0"/>
                    </a:p>
                    <a:p>
                      <a:pPr algn="ctr"/>
                      <a:r>
                        <a:rPr lang="kk-KZ" dirty="0" smtClean="0"/>
                        <a:t>     </a:t>
                      </a:r>
                    </a:p>
                    <a:p>
                      <a:pPr algn="ctr"/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kk-KZ" sz="1800" dirty="0" smtClean="0">
                          <a:solidFill>
                            <a:schemeClr val="tx2"/>
                          </a:solidFill>
                        </a:rPr>
                        <a:t> </a:t>
                      </a:r>
                      <a:r>
                        <a:rPr lang="kk-KZ" b="1" i="1" dirty="0" smtClean="0">
                          <a:solidFill>
                            <a:schemeClr val="tx2"/>
                          </a:solidFill>
                        </a:rPr>
                        <a:t>тізбекке</a:t>
                      </a:r>
                      <a:r>
                        <a:rPr lang="kk-KZ" dirty="0" smtClean="0">
                          <a:solidFill>
                            <a:schemeClr val="tx2"/>
                          </a:solidFill>
                        </a:rPr>
                        <a:t> қосылған </a:t>
                      </a:r>
                    </a:p>
                    <a:p>
                      <a:r>
                        <a:rPr lang="kk-KZ" dirty="0" smtClean="0">
                          <a:solidFill>
                            <a:schemeClr val="tx2"/>
                          </a:solidFill>
                        </a:rPr>
                        <a:t>аминқышқылы , </a:t>
                      </a:r>
                      <a:r>
                        <a:rPr lang="kk-KZ" b="1" i="1" dirty="0" smtClean="0">
                          <a:solidFill>
                            <a:schemeClr val="tx2"/>
                          </a:solidFill>
                        </a:rPr>
                        <a:t>пептидтік байланыс</a:t>
                      </a:r>
                      <a:endParaRPr lang="ru-RU" b="1" i="1" dirty="0" smtClean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</a:tr>
              <a:tr h="948712">
                <a:tc>
                  <a:txBody>
                    <a:bodyPr/>
                    <a:lstStyle/>
                    <a:p>
                      <a:pPr algn="ctr"/>
                      <a:endParaRPr lang="kk-KZ" dirty="0" smtClean="0"/>
                    </a:p>
                    <a:p>
                      <a:pPr algn="ctr"/>
                      <a:r>
                        <a:rPr lang="kk-KZ" dirty="0" smtClean="0"/>
                        <a:t>     </a:t>
                      </a:r>
                    </a:p>
                    <a:p>
                      <a:pPr algn="ctr"/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kk-KZ" b="1" i="1" dirty="0" smtClean="0">
                          <a:solidFill>
                            <a:schemeClr val="tx2"/>
                          </a:solidFill>
                        </a:rPr>
                        <a:t>микроглобула</a:t>
                      </a:r>
                      <a:r>
                        <a:rPr lang="kk-KZ" dirty="0" smtClean="0">
                          <a:solidFill>
                            <a:schemeClr val="tx2"/>
                          </a:solidFill>
                        </a:rPr>
                        <a:t>, кез-келген </a:t>
                      </a:r>
                    </a:p>
                    <a:p>
                      <a:r>
                        <a:rPr lang="kk-KZ" b="1" i="1" dirty="0" smtClean="0">
                          <a:solidFill>
                            <a:schemeClr val="tx2"/>
                          </a:solidFill>
                        </a:rPr>
                        <a:t>конфигурацияға</a:t>
                      </a:r>
                      <a:r>
                        <a:rPr lang="kk-KZ" dirty="0" smtClean="0">
                          <a:solidFill>
                            <a:schemeClr val="tx2"/>
                          </a:solidFill>
                        </a:rPr>
                        <a:t> ие бола алады</a:t>
                      </a:r>
                      <a:endParaRPr lang="ru-RU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Типография\Desktop\Безымянный.png"/>
          <p:cNvPicPr>
            <a:picLocks noChangeAspect="1" noChangeArrowheads="1"/>
          </p:cNvPicPr>
          <p:nvPr/>
        </p:nvPicPr>
        <p:blipFill rotWithShape="1">
          <a:blip r:embed="rId3"/>
          <a:srcRect l="11757" r="11484"/>
          <a:stretch/>
        </p:blipFill>
        <p:spPr bwMode="auto">
          <a:xfrm>
            <a:off x="0" y="0"/>
            <a:ext cx="9144000" cy="674648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xtLst/>
        </p:spPr>
      </p:pic>
      <p:sp>
        <p:nvSpPr>
          <p:cNvPr id="11267" name="Google Shape;123;p4"/>
          <p:cNvSpPr>
            <a:spLocks noGrp="1"/>
          </p:cNvSpPr>
          <p:nvPr>
            <p:ph type="sldNum" sz="quarter" idx="12"/>
          </p:nvPr>
        </p:nvSpPr>
        <p:spPr>
          <a:xfrm>
            <a:off x="7087414" y="5929330"/>
            <a:ext cx="2056586" cy="364281"/>
          </a:xfrm>
          <a:noFill/>
          <a:ln>
            <a:miter lim="800000"/>
            <a:headEnd/>
            <a:tailEnd/>
          </a:ln>
        </p:spPr>
        <p:txBody>
          <a:bodyPr lIns="79432" tIns="39704" rIns="79432" bIns="39704"/>
          <a:lstStyle/>
          <a:p>
            <a:pPr>
              <a:buSzPts val="1100"/>
              <a:buFont typeface="Arial" charset="0"/>
              <a:buNone/>
            </a:pPr>
            <a:fld id="{06568916-02ED-4214-BAFA-E6591C193DAD}" type="slidenum">
              <a:rPr lang="ru-RU" altLang="ru-RU" b="1" smtClean="0">
                <a:solidFill>
                  <a:srgbClr val="002060"/>
                </a:solidFill>
                <a:latin typeface="Arial" charset="0"/>
                <a:cs typeface="Arial" charset="0"/>
                <a:sym typeface="Arial" charset="0"/>
              </a:rPr>
              <a:pPr>
                <a:buSzPts val="1100"/>
                <a:buFont typeface="Arial" charset="0"/>
                <a:buNone/>
              </a:pPr>
              <a:t>14</a:t>
            </a:fld>
            <a:endParaRPr lang="ru-RU" altLang="ru-RU" b="1" dirty="0" smtClean="0">
              <a:solidFill>
                <a:srgbClr val="002060"/>
              </a:solidFill>
              <a:latin typeface="Arial" charset="0"/>
              <a:cs typeface="Arial" charset="0"/>
              <a:sym typeface="Arial" charset="0"/>
            </a:endParaRPr>
          </a:p>
        </p:txBody>
      </p:sp>
      <p:cxnSp>
        <p:nvCxnSpPr>
          <p:cNvPr id="11268" name="Google Shape;124;p4"/>
          <p:cNvCxnSpPr>
            <a:cxnSpLocks noChangeShapeType="1"/>
          </p:cNvCxnSpPr>
          <p:nvPr/>
        </p:nvCxnSpPr>
        <p:spPr bwMode="auto">
          <a:xfrm>
            <a:off x="500034" y="6357958"/>
            <a:ext cx="7354017" cy="19744"/>
          </a:xfrm>
          <a:prstGeom prst="straightConnector1">
            <a:avLst/>
          </a:prstGeom>
          <a:noFill/>
          <a:ln w="38100">
            <a:solidFill>
              <a:srgbClr val="002060"/>
            </a:solidFill>
            <a:miter lim="800000"/>
            <a:headEnd type="none" w="sm" len="sm"/>
            <a:tailEnd type="none" w="sm" len="sm"/>
          </a:ln>
        </p:spPr>
      </p:cxnSp>
      <p:cxnSp>
        <p:nvCxnSpPr>
          <p:cNvPr id="11269" name="Google Shape;125;p4"/>
          <p:cNvCxnSpPr>
            <a:cxnSpLocks noChangeShapeType="1"/>
          </p:cNvCxnSpPr>
          <p:nvPr/>
        </p:nvCxnSpPr>
        <p:spPr bwMode="auto">
          <a:xfrm>
            <a:off x="642910" y="6572272"/>
            <a:ext cx="6724482" cy="23840"/>
          </a:xfrm>
          <a:prstGeom prst="straightConnector1">
            <a:avLst/>
          </a:prstGeom>
          <a:noFill/>
          <a:ln w="38100">
            <a:solidFill>
              <a:srgbClr val="00B050"/>
            </a:solidFill>
            <a:miter lim="800000"/>
            <a:headEnd type="none" w="sm" len="sm"/>
            <a:tailEnd type="none" w="sm" len="sm"/>
          </a:ln>
        </p:spPr>
      </p:cxnSp>
      <p:pic>
        <p:nvPicPr>
          <p:cNvPr id="11271" name="Рисунок 11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929586" y="214290"/>
            <a:ext cx="969242" cy="10237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92" name="Прямоугольник 12"/>
          <p:cNvSpPr>
            <a:spLocks noChangeArrowheads="1"/>
          </p:cNvSpPr>
          <p:nvPr/>
        </p:nvSpPr>
        <p:spPr bwMode="auto">
          <a:xfrm>
            <a:off x="372759" y="1071546"/>
            <a:ext cx="8771241" cy="8195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80147" tIns="40074" rIns="80147" bIns="40074">
            <a:spAutoFit/>
          </a:bodyPr>
          <a:lstStyle/>
          <a:p>
            <a:r>
              <a:rPr lang="kk-KZ" sz="24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№ 2 </a:t>
            </a:r>
            <a:r>
              <a:rPr lang="kk-KZ" sz="24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Тапсырма. Суреттегі ақуыздың құрылымдық белгілерін жіктеп жазыңыздар </a:t>
            </a:r>
            <a:endParaRPr lang="ru-RU" sz="2400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293" name="Прямоугольник 10"/>
          <p:cNvSpPr>
            <a:spLocks noChangeArrowheads="1"/>
          </p:cNvSpPr>
          <p:nvPr/>
        </p:nvSpPr>
        <p:spPr bwMode="auto">
          <a:xfrm>
            <a:off x="785786" y="5715016"/>
            <a:ext cx="6000792" cy="4656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80147" tIns="40074" rIns="80147" bIns="40074">
            <a:spAutoFit/>
          </a:bodyPr>
          <a:lstStyle/>
          <a:p>
            <a:pPr>
              <a:buFont typeface="Wingdings" pitchFamily="2" charset="2"/>
              <a:buChar char="§"/>
            </a:pPr>
            <a:r>
              <a:rPr lang="ru-RU" sz="2500" i="1" dirty="0">
                <a:solidFill>
                  <a:srgbClr val="002060"/>
                </a:solidFill>
                <a:latin typeface="Century Gothic" pitchFamily="34" charset="0"/>
              </a:rPr>
              <a:t> </a:t>
            </a:r>
            <a:r>
              <a:rPr lang="ru-RU" sz="20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Ақуыздың құрылымдық белгілерін</a:t>
            </a: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жіктеп</a:t>
            </a: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жазады</a:t>
            </a: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;</a:t>
            </a:r>
            <a:endParaRPr lang="ru-RU" sz="20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294" name="Прямоугольник 12"/>
          <p:cNvSpPr>
            <a:spLocks noChangeArrowheads="1"/>
          </p:cNvSpPr>
          <p:nvPr/>
        </p:nvSpPr>
        <p:spPr bwMode="auto">
          <a:xfrm>
            <a:off x="857224" y="5286388"/>
            <a:ext cx="3263387" cy="3887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0147" tIns="40074" rIns="80147" bIns="40074">
            <a:spAutoFit/>
          </a:bodyPr>
          <a:lstStyle/>
          <a:p>
            <a:r>
              <a:rPr lang="kk-KZ" sz="20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Дескриптор</a:t>
            </a:r>
            <a:r>
              <a:rPr lang="kk-KZ" sz="20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ru-RU" sz="2000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295" name="Прямоугольник 12"/>
          <p:cNvSpPr>
            <a:spLocks noChangeArrowheads="1"/>
          </p:cNvSpPr>
          <p:nvPr/>
        </p:nvSpPr>
        <p:spPr bwMode="auto">
          <a:xfrm>
            <a:off x="3214678" y="428604"/>
            <a:ext cx="2553027" cy="5118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80147" tIns="40074" rIns="80147" bIns="40074">
            <a:spAutoFit/>
          </a:bodyPr>
          <a:lstStyle/>
          <a:p>
            <a:pPr algn="ctr"/>
            <a:r>
              <a:rPr lang="kk-KZ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Дұрыс жауабы</a:t>
            </a:r>
            <a:endParaRPr lang="ru-RU" sz="28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5"/>
          <a:srcRect l="9883" t="33203" r="57723" b="30664"/>
          <a:stretch>
            <a:fillRect/>
          </a:stretch>
        </p:blipFill>
        <p:spPr bwMode="auto">
          <a:xfrm>
            <a:off x="428596" y="2000240"/>
            <a:ext cx="3286148" cy="33575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aphicFrame>
        <p:nvGraphicFramePr>
          <p:cNvPr id="16" name="Таблица 15"/>
          <p:cNvGraphicFramePr>
            <a:graphicFrameLocks noGrp="1"/>
          </p:cNvGraphicFramePr>
          <p:nvPr/>
        </p:nvGraphicFramePr>
        <p:xfrm>
          <a:off x="3857620" y="1714488"/>
          <a:ext cx="4929222" cy="400598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95132"/>
                <a:gridCol w="3434090"/>
              </a:tblGrid>
              <a:tr h="988469">
                <a:tc>
                  <a:txBody>
                    <a:bodyPr/>
                    <a:lstStyle/>
                    <a:p>
                      <a:pPr algn="ctr"/>
                      <a:endParaRPr lang="kk-KZ" b="1" dirty="0" smtClean="0"/>
                    </a:p>
                    <a:p>
                      <a:pPr algn="ctr"/>
                      <a:r>
                        <a:rPr lang="kk-KZ" b="1" dirty="0" smtClean="0"/>
                        <a:t> Д   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kk-KZ" b="1" i="1" dirty="0" smtClean="0"/>
                        <a:t>макроглобула</a:t>
                      </a:r>
                      <a:r>
                        <a:rPr lang="kk-KZ" dirty="0" smtClean="0"/>
                        <a:t>, 2-3 немесе</a:t>
                      </a:r>
                    </a:p>
                    <a:p>
                      <a:r>
                        <a:rPr lang="kk-KZ" dirty="0" smtClean="0"/>
                        <a:t>одан да көп нәруыз молекуласы біріккен кезде түзіледі</a:t>
                      </a:r>
                      <a:endParaRPr lang="ru-RU" dirty="0" smtClean="0"/>
                    </a:p>
                  </a:txBody>
                  <a:tcPr/>
                </a:tc>
              </a:tr>
              <a:tr h="1136660">
                <a:tc>
                  <a:txBody>
                    <a:bodyPr/>
                    <a:lstStyle/>
                    <a:p>
                      <a:pPr algn="ctr"/>
                      <a:endParaRPr lang="kk-KZ" b="1" dirty="0" smtClean="0"/>
                    </a:p>
                    <a:p>
                      <a:pPr algn="ctr"/>
                      <a:r>
                        <a:rPr lang="kk-KZ" b="1" dirty="0" smtClean="0"/>
                        <a:t> В   </a:t>
                      </a:r>
                    </a:p>
                    <a:p>
                      <a:pPr algn="ctr"/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kk-KZ" b="1" i="1" dirty="0" smtClean="0">
                          <a:solidFill>
                            <a:schemeClr val="tx2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шиыршықтәрізді,</a:t>
                      </a:r>
                      <a:r>
                        <a:rPr lang="kk-KZ" dirty="0" smtClean="0">
                          <a:solidFill>
                            <a:schemeClr val="tx2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</a:p>
                    <a:p>
                      <a:r>
                        <a:rPr lang="en-US" dirty="0" smtClean="0">
                          <a:solidFill>
                            <a:schemeClr val="tx2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N-H </a:t>
                      </a:r>
                      <a:r>
                        <a:rPr lang="kk-KZ" dirty="0" smtClean="0">
                          <a:solidFill>
                            <a:schemeClr val="tx2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және </a:t>
                      </a:r>
                      <a:r>
                        <a:rPr lang="en-US" dirty="0" smtClean="0">
                          <a:solidFill>
                            <a:schemeClr val="tx2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CO</a:t>
                      </a:r>
                      <a:r>
                        <a:rPr lang="kk-KZ" dirty="0" smtClean="0">
                          <a:solidFill>
                            <a:schemeClr val="tx2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dirty="0" err="1" smtClean="0">
                          <a:solidFill>
                            <a:schemeClr val="tx2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топтары</a:t>
                      </a:r>
                      <a:r>
                        <a:rPr lang="ru-RU" dirty="0" smtClean="0">
                          <a:solidFill>
                            <a:schemeClr val="tx2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dirty="0" err="1" smtClean="0">
                          <a:solidFill>
                            <a:schemeClr val="tx2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арасындағы</a:t>
                      </a:r>
                      <a:r>
                        <a:rPr lang="ru-RU" dirty="0" smtClean="0">
                          <a:solidFill>
                            <a:schemeClr val="tx2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</a:p>
                    <a:p>
                      <a:r>
                        <a:rPr lang="ru-RU" b="1" i="1" dirty="0" err="1" smtClean="0">
                          <a:solidFill>
                            <a:schemeClr val="tx2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сутектік</a:t>
                      </a:r>
                      <a:r>
                        <a:rPr lang="ru-RU" b="1" i="1" dirty="0" smtClean="0">
                          <a:solidFill>
                            <a:schemeClr val="tx2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b="1" i="1" dirty="0" err="1" smtClean="0">
                          <a:solidFill>
                            <a:schemeClr val="tx2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байланыс</a:t>
                      </a:r>
                      <a:r>
                        <a:rPr lang="kk-KZ" b="1" i="1" dirty="0" smtClean="0">
                          <a:solidFill>
                            <a:schemeClr val="tx2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endParaRPr lang="ru-RU" b="1" i="1" dirty="0" smtClean="0">
                        <a:solidFill>
                          <a:schemeClr val="tx2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907447">
                <a:tc>
                  <a:txBody>
                    <a:bodyPr/>
                    <a:lstStyle/>
                    <a:p>
                      <a:pPr algn="ctr"/>
                      <a:endParaRPr lang="kk-KZ" b="1" dirty="0" smtClean="0"/>
                    </a:p>
                    <a:p>
                      <a:pPr algn="ctr"/>
                      <a:r>
                        <a:rPr lang="kk-KZ" b="1" dirty="0" smtClean="0"/>
                        <a:t> А </a:t>
                      </a:r>
                    </a:p>
                    <a:p>
                      <a:pPr algn="ctr"/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kk-KZ" sz="1800" dirty="0" smtClean="0">
                          <a:solidFill>
                            <a:schemeClr val="tx2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kk-KZ" b="1" i="1" dirty="0" smtClean="0">
                          <a:solidFill>
                            <a:schemeClr val="tx2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тізбекке</a:t>
                      </a:r>
                      <a:r>
                        <a:rPr lang="kk-KZ" dirty="0" smtClean="0">
                          <a:solidFill>
                            <a:schemeClr val="tx2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қосылған </a:t>
                      </a:r>
                    </a:p>
                    <a:p>
                      <a:r>
                        <a:rPr lang="kk-KZ" dirty="0" smtClean="0">
                          <a:solidFill>
                            <a:schemeClr val="tx2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аминқышқылы , </a:t>
                      </a:r>
                      <a:r>
                        <a:rPr lang="kk-KZ" b="1" i="1" dirty="0" smtClean="0">
                          <a:solidFill>
                            <a:schemeClr val="tx2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пептидтік байланыс</a:t>
                      </a:r>
                      <a:endParaRPr lang="ru-RU" b="1" i="1" dirty="0" smtClean="0">
                        <a:solidFill>
                          <a:schemeClr val="tx2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874354">
                <a:tc>
                  <a:txBody>
                    <a:bodyPr/>
                    <a:lstStyle/>
                    <a:p>
                      <a:pPr algn="ctr"/>
                      <a:endParaRPr lang="kk-KZ" b="1" dirty="0" smtClean="0"/>
                    </a:p>
                    <a:p>
                      <a:pPr algn="ctr"/>
                      <a:r>
                        <a:rPr lang="kk-KZ" b="1" dirty="0" smtClean="0"/>
                        <a:t>С     </a:t>
                      </a:r>
                    </a:p>
                    <a:p>
                      <a:pPr algn="ctr"/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kk-KZ" b="1" i="1" dirty="0" smtClean="0">
                          <a:solidFill>
                            <a:schemeClr val="tx2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микроглобула</a:t>
                      </a:r>
                      <a:r>
                        <a:rPr lang="kk-KZ" dirty="0" smtClean="0">
                          <a:solidFill>
                            <a:schemeClr val="tx2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, кез-келген </a:t>
                      </a:r>
                    </a:p>
                    <a:p>
                      <a:r>
                        <a:rPr lang="kk-KZ" b="1" i="1" dirty="0" smtClean="0">
                          <a:solidFill>
                            <a:schemeClr val="tx2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конфигурацияға</a:t>
                      </a:r>
                      <a:r>
                        <a:rPr lang="kk-KZ" dirty="0" smtClean="0">
                          <a:solidFill>
                            <a:schemeClr val="tx2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ие бола алады</a:t>
                      </a:r>
                      <a:endParaRPr lang="ru-RU" dirty="0">
                        <a:solidFill>
                          <a:schemeClr val="tx2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Номер слайда 4"/>
          <p:cNvSpPr>
            <a:spLocks noGrp="1"/>
          </p:cNvSpPr>
          <p:nvPr>
            <p:ph type="sldNum" sz="quarter" idx="12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pPr>
              <a:buFont typeface="Arial" charset="0"/>
              <a:buNone/>
            </a:pPr>
            <a:fld id="{D3D2BEA5-0062-471A-9819-C6DBC8A4B1EF}" type="slidenum">
              <a:rPr lang="ru-RU" altLang="ru-RU" smtClean="0">
                <a:latin typeface="Arial" charset="0"/>
                <a:cs typeface="Arial" charset="0"/>
                <a:sym typeface="Arial" charset="0"/>
              </a:rPr>
              <a:pPr>
                <a:buFont typeface="Arial" charset="0"/>
                <a:buNone/>
              </a:pPr>
              <a:t>15</a:t>
            </a:fld>
            <a:endParaRPr lang="ru-RU" altLang="ru-RU" smtClean="0">
              <a:latin typeface="Arial" charset="0"/>
              <a:cs typeface="Arial" charset="0"/>
              <a:sym typeface="Arial" charset="0"/>
            </a:endParaRPr>
          </a:p>
        </p:txBody>
      </p:sp>
      <p:pic>
        <p:nvPicPr>
          <p:cNvPr id="6" name="Picture 2" descr="C:\Users\Типография\Desktop\Безымянный.png"/>
          <p:cNvPicPr>
            <a:picLocks noChangeAspect="1" noChangeArrowheads="1"/>
          </p:cNvPicPr>
          <p:nvPr/>
        </p:nvPicPr>
        <p:blipFill rotWithShape="1">
          <a:blip r:embed="rId2"/>
          <a:srcRect l="11757" r="11484"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xtLst/>
        </p:spPr>
      </p:pic>
      <p:pic>
        <p:nvPicPr>
          <p:cNvPr id="13316" name="Рисунок 11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786710" y="285728"/>
            <a:ext cx="969242" cy="10237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3317" name="Google Shape;124;p4"/>
          <p:cNvCxnSpPr>
            <a:cxnSpLocks noChangeShapeType="1"/>
          </p:cNvCxnSpPr>
          <p:nvPr/>
        </p:nvCxnSpPr>
        <p:spPr bwMode="auto">
          <a:xfrm flipV="1">
            <a:off x="357158" y="6215082"/>
            <a:ext cx="7715304" cy="14398"/>
          </a:xfrm>
          <a:prstGeom prst="straightConnector1">
            <a:avLst/>
          </a:prstGeom>
          <a:noFill/>
          <a:ln w="38100">
            <a:solidFill>
              <a:srgbClr val="002060"/>
            </a:solidFill>
            <a:miter lim="800000"/>
            <a:headEnd type="none" w="sm" len="sm"/>
            <a:tailEnd type="none" w="sm" len="sm"/>
          </a:ln>
        </p:spPr>
      </p:cxnSp>
      <p:cxnSp>
        <p:nvCxnSpPr>
          <p:cNvPr id="13318" name="Google Shape;125;p4"/>
          <p:cNvCxnSpPr>
            <a:cxnSpLocks noChangeShapeType="1"/>
          </p:cNvCxnSpPr>
          <p:nvPr/>
        </p:nvCxnSpPr>
        <p:spPr bwMode="auto">
          <a:xfrm>
            <a:off x="785786" y="6572272"/>
            <a:ext cx="7000924" cy="1588"/>
          </a:xfrm>
          <a:prstGeom prst="straightConnector1">
            <a:avLst/>
          </a:prstGeom>
          <a:noFill/>
          <a:ln w="38100">
            <a:solidFill>
              <a:srgbClr val="00B050"/>
            </a:solidFill>
            <a:miter lim="800000"/>
            <a:headEnd type="none" w="sm" len="sm"/>
            <a:tailEnd type="none" w="sm" len="sm"/>
          </a:ln>
        </p:spPr>
      </p:cxnSp>
      <p:sp>
        <p:nvSpPr>
          <p:cNvPr id="13319" name="Прямоугольник 9"/>
          <p:cNvSpPr>
            <a:spLocks noChangeArrowheads="1"/>
          </p:cNvSpPr>
          <p:nvPr/>
        </p:nvSpPr>
        <p:spPr bwMode="auto">
          <a:xfrm>
            <a:off x="8774765" y="6072206"/>
            <a:ext cx="369235" cy="306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0147" tIns="40074" rIns="80147" bIns="40074">
            <a:spAutoFit/>
          </a:bodyPr>
          <a:lstStyle/>
          <a:p>
            <a:fld id="{51536530-AA71-47B4-87B7-8E07BA85469E}" type="slidenum">
              <a:rPr lang="ru-RU" altLang="ru-RU" sz="1400" b="1">
                <a:solidFill>
                  <a:srgbClr val="002060"/>
                </a:solidFill>
              </a:rPr>
              <a:pPr/>
              <a:t>15</a:t>
            </a:fld>
            <a:endParaRPr lang="ru-RU" dirty="0"/>
          </a:p>
        </p:txBody>
      </p:sp>
      <p:sp>
        <p:nvSpPr>
          <p:cNvPr id="13320" name="Прямоугольник 11"/>
          <p:cNvSpPr>
            <a:spLocks noChangeArrowheads="1"/>
          </p:cNvSpPr>
          <p:nvPr/>
        </p:nvSpPr>
        <p:spPr bwMode="auto">
          <a:xfrm>
            <a:off x="2857488" y="428604"/>
            <a:ext cx="4239417" cy="6349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80147" tIns="40074" rIns="80147" bIns="40074">
            <a:spAutoFit/>
          </a:bodyPr>
          <a:lstStyle/>
          <a:p>
            <a:pPr algn="ctr"/>
            <a:r>
              <a:rPr lang="kk-KZ" sz="36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Сабақты бекіту</a:t>
            </a:r>
            <a:endParaRPr lang="ru-RU" sz="36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321" name="Rectangle 1"/>
          <p:cNvSpPr>
            <a:spLocks noChangeArrowheads="1"/>
          </p:cNvSpPr>
          <p:nvPr/>
        </p:nvSpPr>
        <p:spPr bwMode="auto">
          <a:xfrm>
            <a:off x="608152" y="1105804"/>
            <a:ext cx="8058014" cy="37280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0147" tIns="40074" rIns="80147" bIns="40074" anchor="ctr">
            <a:spAutoFit/>
          </a:bodyPr>
          <a:lstStyle/>
          <a:p>
            <a:r>
              <a:rPr lang="kk-KZ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Биологиялық </a:t>
            </a:r>
            <a:r>
              <a:rPr lang="kk-KZ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диктант</a:t>
            </a:r>
            <a:r>
              <a:rPr lang="kk-KZ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endParaRPr lang="kk-KZ" sz="24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kk-KZ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1. Э. Фишер 1901 жылы, нәруыз молекуласында аминқышқылдар арасында </a:t>
            </a:r>
            <a:r>
              <a:rPr lang="kk-KZ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.................   ................ </a:t>
            </a:r>
            <a:r>
              <a:rPr lang="kk-KZ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болатынын дәлелдеді. </a:t>
            </a:r>
          </a:p>
          <a:p>
            <a:r>
              <a:rPr lang="kk-KZ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2. Нәруыз молекуласының ............  құрылымы болады.</a:t>
            </a:r>
            <a:r>
              <a:rPr lang="kk-KZ" sz="2100" dirty="0" smtClean="0">
                <a:solidFill>
                  <a:srgbClr val="002060"/>
                </a:solidFill>
                <a:latin typeface="Century Gothic" pitchFamily="34" charset="0"/>
              </a:rPr>
              <a:t> </a:t>
            </a:r>
          </a:p>
          <a:p>
            <a:r>
              <a:rPr lang="kk-KZ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3. Ірі молекулалар: нәруыздар және нуклеин қышқылдарына арналған   ............................  түрін алдын ала  болжауға мүмкіндік беретін теория жасады.</a:t>
            </a:r>
          </a:p>
          <a:p>
            <a:endParaRPr lang="ru-RU" sz="2100" dirty="0">
              <a:solidFill>
                <a:srgbClr val="002060"/>
              </a:solidFill>
              <a:latin typeface="Century Gothic" pitchFamily="34" charset="0"/>
            </a:endParaRPr>
          </a:p>
        </p:txBody>
      </p:sp>
      <p:sp>
        <p:nvSpPr>
          <p:cNvPr id="13322" name="Rectangle 2"/>
          <p:cNvSpPr>
            <a:spLocks noChangeArrowheads="1"/>
          </p:cNvSpPr>
          <p:nvPr/>
        </p:nvSpPr>
        <p:spPr bwMode="auto">
          <a:xfrm>
            <a:off x="642911" y="4768779"/>
            <a:ext cx="7786742" cy="10042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80147" tIns="40074" rIns="80147" bIns="40074" anchor="ctr">
            <a:spAutoFit/>
          </a:bodyPr>
          <a:lstStyle/>
          <a:p>
            <a:r>
              <a:rPr lang="kk-KZ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Дескриптор:</a:t>
            </a:r>
          </a:p>
          <a:p>
            <a:pPr>
              <a:buFont typeface="Arial" pitchFamily="34" charset="0"/>
              <a:buChar char="•"/>
            </a:pPr>
            <a:r>
              <a:rPr lang="kk-KZ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kk-KZ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Нәруыздың зерттелу тарихын,құрылымын түсінеді;</a:t>
            </a:r>
          </a:p>
          <a:p>
            <a:pPr>
              <a:buFont typeface="Arial" pitchFamily="34" charset="0"/>
              <a:buChar char="•"/>
            </a:pPr>
            <a:r>
              <a:rPr lang="kk-KZ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Нәруыз молекуласының қанша құрылымды екенін жіктей алады;   </a:t>
            </a:r>
            <a:endParaRPr lang="ru-RU" sz="20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Номер слайда 4"/>
          <p:cNvSpPr>
            <a:spLocks noGrp="1"/>
          </p:cNvSpPr>
          <p:nvPr>
            <p:ph type="sldNum" sz="quarter" idx="12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pPr>
              <a:buFont typeface="Arial" charset="0"/>
              <a:buNone/>
            </a:pPr>
            <a:fld id="{0F462884-74EE-4AD4-8498-5B7C1FD4E686}" type="slidenum">
              <a:rPr lang="ru-RU" altLang="ru-RU" smtClean="0">
                <a:latin typeface="Arial" charset="0"/>
                <a:cs typeface="Arial" charset="0"/>
                <a:sym typeface="Arial" charset="0"/>
              </a:rPr>
              <a:pPr>
                <a:buFont typeface="Arial" charset="0"/>
                <a:buNone/>
              </a:pPr>
              <a:t>16</a:t>
            </a:fld>
            <a:endParaRPr lang="ru-RU" altLang="ru-RU" smtClean="0">
              <a:latin typeface="Arial" charset="0"/>
              <a:cs typeface="Arial" charset="0"/>
              <a:sym typeface="Arial" charset="0"/>
            </a:endParaRPr>
          </a:p>
        </p:txBody>
      </p:sp>
      <p:pic>
        <p:nvPicPr>
          <p:cNvPr id="6" name="Picture 2" descr="C:\Users\Типография\Desktop\Безымянный.png"/>
          <p:cNvPicPr>
            <a:picLocks noChangeAspect="1" noChangeArrowheads="1"/>
          </p:cNvPicPr>
          <p:nvPr/>
        </p:nvPicPr>
        <p:blipFill rotWithShape="1">
          <a:blip r:embed="rId2"/>
          <a:srcRect l="11757" r="11484"/>
          <a:stretch/>
        </p:blipFill>
        <p:spPr bwMode="auto">
          <a:xfrm>
            <a:off x="0" y="0"/>
            <a:ext cx="9144000" cy="671517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xtLst/>
        </p:spPr>
      </p:pic>
      <p:pic>
        <p:nvPicPr>
          <p:cNvPr id="14340" name="Рисунок 11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174758" y="195820"/>
            <a:ext cx="969242" cy="10237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41" name="Прямоугольник 7"/>
          <p:cNvSpPr>
            <a:spLocks noChangeArrowheads="1"/>
          </p:cNvSpPr>
          <p:nvPr/>
        </p:nvSpPr>
        <p:spPr bwMode="auto">
          <a:xfrm>
            <a:off x="8791055" y="5929330"/>
            <a:ext cx="352945" cy="3081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80147" tIns="40074" rIns="80147" bIns="40074">
            <a:spAutoFit/>
          </a:bodyPr>
          <a:lstStyle/>
          <a:p>
            <a:fld id="{7E17A8AC-AC56-4073-9013-EB41745DCFC6}" type="slidenum">
              <a:rPr lang="ru-RU" altLang="ru-RU" sz="1400" b="1">
                <a:solidFill>
                  <a:srgbClr val="002060"/>
                </a:solidFill>
              </a:rPr>
              <a:pPr/>
              <a:t>16</a:t>
            </a:fld>
            <a:endParaRPr lang="ru-RU" dirty="0"/>
          </a:p>
        </p:txBody>
      </p:sp>
      <p:cxnSp>
        <p:nvCxnSpPr>
          <p:cNvPr id="14342" name="Google Shape;124;p4"/>
          <p:cNvCxnSpPr>
            <a:cxnSpLocks noChangeShapeType="1"/>
          </p:cNvCxnSpPr>
          <p:nvPr/>
        </p:nvCxnSpPr>
        <p:spPr bwMode="auto">
          <a:xfrm>
            <a:off x="571472" y="6143644"/>
            <a:ext cx="7991693" cy="17526"/>
          </a:xfrm>
          <a:prstGeom prst="straightConnector1">
            <a:avLst/>
          </a:prstGeom>
          <a:noFill/>
          <a:ln w="38100">
            <a:solidFill>
              <a:srgbClr val="002060"/>
            </a:solidFill>
            <a:miter lim="800000"/>
            <a:headEnd type="none" w="sm" len="sm"/>
            <a:tailEnd type="none" w="sm" len="sm"/>
          </a:ln>
        </p:spPr>
      </p:cxnSp>
      <p:cxnSp>
        <p:nvCxnSpPr>
          <p:cNvPr id="14343" name="Google Shape;125;p4"/>
          <p:cNvCxnSpPr>
            <a:cxnSpLocks noChangeShapeType="1"/>
          </p:cNvCxnSpPr>
          <p:nvPr/>
        </p:nvCxnSpPr>
        <p:spPr bwMode="auto">
          <a:xfrm>
            <a:off x="714348" y="6429396"/>
            <a:ext cx="7586992" cy="5759"/>
          </a:xfrm>
          <a:prstGeom prst="straightConnector1">
            <a:avLst/>
          </a:prstGeom>
          <a:noFill/>
          <a:ln w="38100">
            <a:solidFill>
              <a:srgbClr val="00B050"/>
            </a:solidFill>
            <a:miter lim="800000"/>
            <a:headEnd type="none" w="sm" len="sm"/>
            <a:tailEnd type="none" w="sm" len="sm"/>
          </a:ln>
        </p:spPr>
      </p:cxnSp>
      <p:sp>
        <p:nvSpPr>
          <p:cNvPr id="14345" name="Прямоугольник 11"/>
          <p:cNvSpPr>
            <a:spLocks noChangeArrowheads="1"/>
          </p:cNvSpPr>
          <p:nvPr/>
        </p:nvSpPr>
        <p:spPr bwMode="auto">
          <a:xfrm>
            <a:off x="3575608" y="406037"/>
            <a:ext cx="2602079" cy="5733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80147" tIns="40074" rIns="80147" bIns="40074">
            <a:spAutoFit/>
          </a:bodyPr>
          <a:lstStyle/>
          <a:p>
            <a:pPr algn="ctr"/>
            <a:r>
              <a:rPr lang="kk-KZ" sz="32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Дұрыс жауап</a:t>
            </a:r>
            <a:endParaRPr lang="ru-RU" sz="32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714348" y="1214422"/>
            <a:ext cx="8429652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k-KZ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Биологиялық диктант:</a:t>
            </a:r>
          </a:p>
          <a:p>
            <a:endParaRPr lang="kk-KZ" sz="24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kk-KZ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1. Э. Фишер 1901 жылы, нәруыз молекуласында аминқышқылдар арасында </a:t>
            </a:r>
            <a:r>
              <a:rPr lang="kk-KZ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пептидтік байланыс </a:t>
            </a:r>
            <a:r>
              <a:rPr lang="kk-KZ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болатынын дәлелдеді. </a:t>
            </a:r>
          </a:p>
          <a:p>
            <a:r>
              <a:rPr lang="kk-KZ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2. Нәруыз молекуласының </a:t>
            </a:r>
            <a:r>
              <a:rPr lang="kk-KZ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төрт</a:t>
            </a:r>
            <a:r>
              <a:rPr lang="kk-KZ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құрылымы болады. </a:t>
            </a:r>
          </a:p>
          <a:p>
            <a:r>
              <a:rPr lang="kk-KZ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3. Ірі молекулалар: нәруыздар және нуклеин қышқылдарына арналған </a:t>
            </a:r>
            <a:r>
              <a:rPr lang="kk-KZ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рентгенограмма </a:t>
            </a:r>
            <a:r>
              <a:rPr lang="kk-KZ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түрін алдын ала  болжауға мүмкіндік беретін теория жасады.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928662" y="4929198"/>
            <a:ext cx="792961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k-KZ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Дескриптор:</a:t>
            </a:r>
          </a:p>
          <a:p>
            <a:pPr>
              <a:buFont typeface="Arial" pitchFamily="34" charset="0"/>
              <a:buChar char="•"/>
            </a:pPr>
            <a:r>
              <a:rPr lang="kk-KZ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kk-KZ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Нәруыздың зерттелу тарихын,құрылымын түсінеді;</a:t>
            </a:r>
          </a:p>
          <a:p>
            <a:pPr>
              <a:buFont typeface="Arial" pitchFamily="34" charset="0"/>
              <a:buChar char="•"/>
            </a:pPr>
            <a:r>
              <a:rPr lang="kk-KZ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Нәруыз молекуласының қанша құрылымды екенін жіктей алады;   </a:t>
            </a:r>
            <a:endParaRPr lang="ru-RU" sz="20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15363" name="Содержимое 2"/>
          <p:cNvSpPr>
            <a:spLocks noGrp="1"/>
          </p:cNvSpPr>
          <p:nvPr>
            <p:ph sz="half" idx="1"/>
          </p:nvPr>
        </p:nvSpPr>
        <p:spPr>
          <a:xfrm>
            <a:off x="495482" y="1599673"/>
            <a:ext cx="4381952" cy="4526884"/>
          </a:xfrm>
        </p:spPr>
        <p:txBody>
          <a:bodyPr/>
          <a:lstStyle/>
          <a:p>
            <a:endParaRPr lang="ru-RU" smtClean="0"/>
          </a:p>
        </p:txBody>
      </p:sp>
      <p:sp>
        <p:nvSpPr>
          <p:cNvPr id="15365" name="Номер слайда 4"/>
          <p:cNvSpPr>
            <a:spLocks noGrp="1"/>
          </p:cNvSpPr>
          <p:nvPr>
            <p:ph type="sldNum" sz="quarter" idx="12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pPr>
              <a:buFont typeface="Arial" charset="0"/>
              <a:buNone/>
            </a:pPr>
            <a:fld id="{875992CB-7A8B-4985-87A2-1425F71B0CD8}" type="slidenum">
              <a:rPr lang="ru-RU" altLang="ru-RU" smtClean="0">
                <a:latin typeface="Arial" charset="0"/>
                <a:cs typeface="Arial" charset="0"/>
                <a:sym typeface="Arial" charset="0"/>
              </a:rPr>
              <a:pPr>
                <a:buFont typeface="Arial" charset="0"/>
                <a:buNone/>
              </a:pPr>
              <a:t>17</a:t>
            </a:fld>
            <a:endParaRPr lang="ru-RU" altLang="ru-RU" smtClean="0">
              <a:latin typeface="Arial" charset="0"/>
              <a:cs typeface="Arial" charset="0"/>
              <a:sym typeface="Arial" charset="0"/>
            </a:endParaRPr>
          </a:p>
        </p:txBody>
      </p:sp>
      <p:pic>
        <p:nvPicPr>
          <p:cNvPr id="6" name="Picture 2" descr="C:\Users\Типография\Desktop\Безымянный.png"/>
          <p:cNvPicPr>
            <a:picLocks noChangeAspect="1" noChangeArrowheads="1"/>
          </p:cNvPicPr>
          <p:nvPr/>
        </p:nvPicPr>
        <p:blipFill rotWithShape="1">
          <a:blip r:embed="rId2"/>
          <a:srcRect l="11757" r="11484"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xtLst/>
        </p:spPr>
      </p:pic>
      <p:sp>
        <p:nvSpPr>
          <p:cNvPr id="15367" name="Прямоугольник 6"/>
          <p:cNvSpPr>
            <a:spLocks noChangeArrowheads="1"/>
          </p:cNvSpPr>
          <p:nvPr/>
        </p:nvSpPr>
        <p:spPr bwMode="auto">
          <a:xfrm>
            <a:off x="3357555" y="383000"/>
            <a:ext cx="2885938" cy="5733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80147" tIns="40074" rIns="80147" bIns="40074">
            <a:spAutoFit/>
          </a:bodyPr>
          <a:lstStyle/>
          <a:p>
            <a:pPr algn="ctr"/>
            <a:r>
              <a:rPr lang="ru-RU" sz="32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Қорытынды</a:t>
            </a:r>
            <a:endParaRPr lang="ru-RU" sz="32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368" name="Прямоугольник 7"/>
          <p:cNvSpPr>
            <a:spLocks noChangeArrowheads="1"/>
          </p:cNvSpPr>
          <p:nvPr/>
        </p:nvSpPr>
        <p:spPr bwMode="auto">
          <a:xfrm>
            <a:off x="8791055" y="6000768"/>
            <a:ext cx="352945" cy="2963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80147" tIns="40074" rIns="80147" bIns="40074">
            <a:spAutoFit/>
          </a:bodyPr>
          <a:lstStyle/>
          <a:p>
            <a:pPr>
              <a:buSzPts val="1100"/>
            </a:pPr>
            <a:fld id="{A630265F-6A3E-4468-A4CF-452309B7BA33}" type="slidenum">
              <a:rPr lang="ru-RU" altLang="ru-RU" sz="1400" b="1">
                <a:solidFill>
                  <a:srgbClr val="002060"/>
                </a:solidFill>
              </a:rPr>
              <a:pPr>
                <a:buSzPts val="1100"/>
              </a:pPr>
              <a:t>17</a:t>
            </a:fld>
            <a:endParaRPr lang="ru-RU" altLang="ru-RU" sz="1400" b="1" dirty="0">
              <a:solidFill>
                <a:srgbClr val="002060"/>
              </a:solidFill>
            </a:endParaRPr>
          </a:p>
        </p:txBody>
      </p:sp>
      <p:sp>
        <p:nvSpPr>
          <p:cNvPr id="15369" name="Прямоугольник 8"/>
          <p:cNvSpPr>
            <a:spLocks noChangeArrowheads="1"/>
          </p:cNvSpPr>
          <p:nvPr/>
        </p:nvSpPr>
        <p:spPr bwMode="auto">
          <a:xfrm>
            <a:off x="901368" y="1209472"/>
            <a:ext cx="6385276" cy="12197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80147" tIns="40074" rIns="80147" bIns="40074">
            <a:spAutoFit/>
          </a:bodyPr>
          <a:lstStyle/>
          <a:p>
            <a:pPr algn="just"/>
            <a:r>
              <a:rPr lang="ru-RU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sym typeface="Arial" panose="020B0604020202020204" pitchFamily="34" charset="0"/>
              </a:rPr>
              <a:t>Бүгін сабақта сіздер</a:t>
            </a: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sym typeface="Arial" panose="020B0604020202020204" pitchFamily="34" charset="0"/>
              </a:rPr>
              <a:t>:</a:t>
            </a:r>
          </a:p>
          <a:p>
            <a:pPr algn="just"/>
            <a:endParaRPr lang="kk-KZ" sz="25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2500" b="1" dirty="0">
              <a:solidFill>
                <a:srgbClr val="002060"/>
              </a:solidFill>
              <a:latin typeface="Century Gothic" pitchFamily="34" charset="0"/>
              <a:cs typeface="Times New Roman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1000100" y="2071678"/>
            <a:ext cx="692948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kk-KZ" sz="24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Нәруыздарды олардың құрылымы, құрамы, атқаратын қызметтері бойынша жіктедіңіздер</a:t>
            </a:r>
            <a:endParaRPr lang="ru-RU" sz="24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  <a:sym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Типография\Desktop\Безымянный.png"/>
          <p:cNvPicPr>
            <a:picLocks noChangeAspect="1" noChangeArrowheads="1"/>
          </p:cNvPicPr>
          <p:nvPr/>
        </p:nvPicPr>
        <p:blipFill rotWithShape="1">
          <a:blip r:embed="rId3"/>
          <a:srcRect l="11757" r="11484"/>
          <a:stretch/>
        </p:blipFill>
        <p:spPr bwMode="auto">
          <a:xfrm>
            <a:off x="0" y="-33117"/>
            <a:ext cx="9144000" cy="689111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xtLst/>
        </p:spPr>
      </p:pic>
      <p:sp>
        <p:nvSpPr>
          <p:cNvPr id="3075" name="Google Shape;123;p4"/>
          <p:cNvSpPr>
            <a:spLocks noGrp="1"/>
          </p:cNvSpPr>
          <p:nvPr>
            <p:ph type="sldNum" sz="quarter" idx="12"/>
          </p:nvPr>
        </p:nvSpPr>
        <p:spPr>
          <a:xfrm>
            <a:off x="6996464" y="6043046"/>
            <a:ext cx="2056586" cy="364281"/>
          </a:xfrm>
          <a:noFill/>
          <a:ln>
            <a:miter lim="800000"/>
            <a:headEnd/>
            <a:tailEnd/>
          </a:ln>
        </p:spPr>
        <p:txBody>
          <a:bodyPr lIns="79432" tIns="39704" rIns="79432" bIns="39704"/>
          <a:lstStyle/>
          <a:p>
            <a:pPr>
              <a:buSzPts val="1100"/>
              <a:buFont typeface="Arial" charset="0"/>
              <a:buNone/>
            </a:pPr>
            <a:fld id="{22429151-D193-4B31-8671-B5953289093F}" type="slidenum">
              <a:rPr lang="ru-RU" altLang="ru-RU" b="1" smtClean="0">
                <a:solidFill>
                  <a:srgbClr val="002060"/>
                </a:solidFill>
                <a:latin typeface="Arial" charset="0"/>
                <a:cs typeface="Arial" charset="0"/>
                <a:sym typeface="Arial" charset="0"/>
              </a:rPr>
              <a:pPr>
                <a:buSzPts val="1100"/>
                <a:buFont typeface="Arial" charset="0"/>
                <a:buNone/>
              </a:pPr>
              <a:t>2</a:t>
            </a:fld>
            <a:endParaRPr lang="ru-RU" altLang="ru-RU" b="1" dirty="0" smtClean="0">
              <a:solidFill>
                <a:srgbClr val="002060"/>
              </a:solidFill>
              <a:latin typeface="Arial" charset="0"/>
              <a:cs typeface="Arial" charset="0"/>
              <a:sym typeface="Arial" charset="0"/>
            </a:endParaRPr>
          </a:p>
        </p:txBody>
      </p:sp>
      <p:cxnSp>
        <p:nvCxnSpPr>
          <p:cNvPr id="3076" name="Google Shape;124;p4"/>
          <p:cNvCxnSpPr>
            <a:cxnSpLocks noChangeShapeType="1"/>
          </p:cNvCxnSpPr>
          <p:nvPr/>
        </p:nvCxnSpPr>
        <p:spPr bwMode="auto">
          <a:xfrm>
            <a:off x="300004" y="6510996"/>
            <a:ext cx="8614582" cy="0"/>
          </a:xfrm>
          <a:prstGeom prst="straightConnector1">
            <a:avLst/>
          </a:prstGeom>
          <a:noFill/>
          <a:ln w="38100">
            <a:solidFill>
              <a:srgbClr val="002060"/>
            </a:solidFill>
            <a:miter lim="800000"/>
            <a:headEnd type="none" w="sm" len="sm"/>
            <a:tailEnd type="none" w="sm" len="sm"/>
          </a:ln>
        </p:spPr>
      </p:cxnSp>
      <p:cxnSp>
        <p:nvCxnSpPr>
          <p:cNvPr id="3077" name="Google Shape;125;p4"/>
          <p:cNvCxnSpPr>
            <a:cxnSpLocks noChangeShapeType="1"/>
          </p:cNvCxnSpPr>
          <p:nvPr/>
        </p:nvCxnSpPr>
        <p:spPr bwMode="auto">
          <a:xfrm rot="10800000" flipH="1">
            <a:off x="457472" y="6640582"/>
            <a:ext cx="8317293" cy="0"/>
          </a:xfrm>
          <a:prstGeom prst="straightConnector1">
            <a:avLst/>
          </a:prstGeom>
          <a:noFill/>
          <a:ln w="38100">
            <a:solidFill>
              <a:srgbClr val="00B050"/>
            </a:solidFill>
            <a:miter lim="800000"/>
            <a:headEnd type="none" w="sm" len="sm"/>
            <a:tailEnd type="none" w="sm" len="sm"/>
          </a:ln>
        </p:spPr>
      </p:cxnSp>
      <p:sp>
        <p:nvSpPr>
          <p:cNvPr id="3078" name="Прямоугольник 9"/>
          <p:cNvSpPr>
            <a:spLocks noChangeArrowheads="1"/>
          </p:cNvSpPr>
          <p:nvPr/>
        </p:nvSpPr>
        <p:spPr bwMode="auto">
          <a:xfrm>
            <a:off x="3643306" y="357166"/>
            <a:ext cx="2336173" cy="5118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80147" tIns="40074" rIns="80147" bIns="40074">
            <a:spAutoFit/>
          </a:bodyPr>
          <a:lstStyle/>
          <a:p>
            <a:r>
              <a:rPr lang="kk-KZ" sz="2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Оқу мақсаты</a:t>
            </a:r>
            <a:endParaRPr lang="ru-RU" sz="28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9" name="Рисунок 2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191048" y="128147"/>
            <a:ext cx="969242" cy="10237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80" name="Прямоугольник 9"/>
          <p:cNvSpPr>
            <a:spLocks noChangeArrowheads="1"/>
          </p:cNvSpPr>
          <p:nvPr/>
        </p:nvSpPr>
        <p:spPr bwMode="auto">
          <a:xfrm>
            <a:off x="285720" y="1785926"/>
            <a:ext cx="8286808" cy="9427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80147" tIns="40074" rIns="80147" bIns="40074">
            <a:spAutoFit/>
          </a:bodyPr>
          <a:lstStyle/>
          <a:p>
            <a:r>
              <a:rPr lang="kk-KZ" sz="28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10.4.1.4 нәруыздарды олардың құрылымы, құрамы, атқаратын қызметтері бойынша жіктеу</a:t>
            </a:r>
            <a:endParaRPr lang="ru-RU" sz="2800" dirty="0" smtClean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81" name="Прямоугольник 8"/>
          <p:cNvSpPr>
            <a:spLocks noChangeArrowheads="1"/>
          </p:cNvSpPr>
          <p:nvPr/>
        </p:nvSpPr>
        <p:spPr bwMode="auto">
          <a:xfrm>
            <a:off x="214282" y="4143380"/>
            <a:ext cx="8929718" cy="9427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80147" tIns="40074" rIns="80147" bIns="40074">
            <a:spAutoFit/>
          </a:bodyPr>
          <a:lstStyle/>
          <a:p>
            <a:pPr lvl="0">
              <a:buFont typeface="Wingdings" pitchFamily="2" charset="2"/>
              <a:buChar char="ü"/>
            </a:pPr>
            <a:r>
              <a:rPr lang="kk-KZ" sz="28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Нәруыздарды олардың құрылымын, құрамын, атқаратын қызметтері бойынша жіктейді</a:t>
            </a:r>
            <a:endParaRPr lang="ru-RU" sz="2800" dirty="0" smtClean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82" name="Прямоугольник 9"/>
          <p:cNvSpPr>
            <a:spLocks noChangeArrowheads="1"/>
          </p:cNvSpPr>
          <p:nvPr/>
        </p:nvSpPr>
        <p:spPr bwMode="auto">
          <a:xfrm>
            <a:off x="2928926" y="3643314"/>
            <a:ext cx="4929222" cy="4656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80147" tIns="40074" rIns="80147" bIns="40074">
            <a:spAutoFit/>
          </a:bodyPr>
          <a:lstStyle/>
          <a:p>
            <a:r>
              <a:rPr lang="kk-KZ" sz="25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Бағалау критерийлері</a:t>
            </a:r>
            <a:endParaRPr lang="ru-RU" sz="2500" b="1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83" name="Прямоугольник 10"/>
          <p:cNvSpPr>
            <a:spLocks noChangeArrowheads="1"/>
          </p:cNvSpPr>
          <p:nvPr/>
        </p:nvSpPr>
        <p:spPr bwMode="auto">
          <a:xfrm>
            <a:off x="3564749" y="1108684"/>
            <a:ext cx="2102968" cy="4656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80147" tIns="40074" rIns="80147" bIns="40074">
            <a:spAutoFit/>
          </a:bodyPr>
          <a:lstStyle/>
          <a:p>
            <a:pPr algn="just"/>
            <a:r>
              <a:rPr lang="kk-KZ" sz="25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Оқу мақсаты</a:t>
            </a:r>
            <a:endParaRPr lang="ru-RU" sz="2500" b="1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Типография\Desktop\Безымянный.png"/>
          <p:cNvPicPr>
            <a:picLocks noChangeAspect="1" noChangeArrowheads="1"/>
          </p:cNvPicPr>
          <p:nvPr/>
        </p:nvPicPr>
        <p:blipFill rotWithShape="1">
          <a:blip r:embed="rId3"/>
          <a:srcRect l="11757" r="11484"/>
          <a:stretch/>
        </p:blipFill>
        <p:spPr bwMode="auto">
          <a:xfrm>
            <a:off x="0" y="0"/>
            <a:ext cx="9144000" cy="689111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xtLst/>
        </p:spPr>
      </p:pic>
      <p:sp>
        <p:nvSpPr>
          <p:cNvPr id="3075" name="Google Shape;123;p4"/>
          <p:cNvSpPr>
            <a:spLocks noGrp="1"/>
          </p:cNvSpPr>
          <p:nvPr>
            <p:ph type="sldNum" sz="quarter" idx="12"/>
          </p:nvPr>
        </p:nvSpPr>
        <p:spPr>
          <a:xfrm>
            <a:off x="6996464" y="6043046"/>
            <a:ext cx="2056586" cy="364281"/>
          </a:xfrm>
          <a:noFill/>
          <a:ln>
            <a:miter lim="800000"/>
            <a:headEnd/>
            <a:tailEnd/>
          </a:ln>
        </p:spPr>
        <p:txBody>
          <a:bodyPr lIns="79432" tIns="39704" rIns="79432" bIns="39704"/>
          <a:lstStyle/>
          <a:p>
            <a:pPr>
              <a:buSzPts val="1100"/>
              <a:buFont typeface="Arial" charset="0"/>
              <a:buNone/>
            </a:pPr>
            <a:fld id="{22429151-D193-4B31-8671-B5953289093F}" type="slidenum">
              <a:rPr lang="ru-RU" altLang="ru-RU" b="1" smtClean="0">
                <a:solidFill>
                  <a:srgbClr val="002060"/>
                </a:solidFill>
                <a:latin typeface="Arial" charset="0"/>
                <a:cs typeface="Arial" charset="0"/>
                <a:sym typeface="Arial" charset="0"/>
              </a:rPr>
              <a:pPr>
                <a:buSzPts val="1100"/>
                <a:buFont typeface="Arial" charset="0"/>
                <a:buNone/>
              </a:pPr>
              <a:t>3</a:t>
            </a:fld>
            <a:endParaRPr lang="ru-RU" altLang="ru-RU" b="1" dirty="0" smtClean="0">
              <a:solidFill>
                <a:srgbClr val="002060"/>
              </a:solidFill>
              <a:latin typeface="Arial" charset="0"/>
              <a:cs typeface="Arial" charset="0"/>
              <a:sym typeface="Arial" charset="0"/>
            </a:endParaRPr>
          </a:p>
        </p:txBody>
      </p:sp>
      <p:cxnSp>
        <p:nvCxnSpPr>
          <p:cNvPr id="3076" name="Google Shape;124;p4"/>
          <p:cNvCxnSpPr>
            <a:cxnSpLocks noChangeShapeType="1"/>
          </p:cNvCxnSpPr>
          <p:nvPr/>
        </p:nvCxnSpPr>
        <p:spPr bwMode="auto">
          <a:xfrm>
            <a:off x="571472" y="6500834"/>
            <a:ext cx="7858180" cy="1588"/>
          </a:xfrm>
          <a:prstGeom prst="straightConnector1">
            <a:avLst/>
          </a:prstGeom>
          <a:noFill/>
          <a:ln w="38100">
            <a:solidFill>
              <a:srgbClr val="002060"/>
            </a:solidFill>
            <a:miter lim="800000"/>
            <a:headEnd type="none" w="sm" len="sm"/>
            <a:tailEnd type="none" w="sm" len="sm"/>
          </a:ln>
        </p:spPr>
      </p:cxnSp>
      <p:cxnSp>
        <p:nvCxnSpPr>
          <p:cNvPr id="3077" name="Google Shape;125;p4"/>
          <p:cNvCxnSpPr>
            <a:cxnSpLocks noChangeShapeType="1"/>
          </p:cNvCxnSpPr>
          <p:nvPr/>
        </p:nvCxnSpPr>
        <p:spPr bwMode="auto">
          <a:xfrm>
            <a:off x="785786" y="6643710"/>
            <a:ext cx="7215238" cy="1588"/>
          </a:xfrm>
          <a:prstGeom prst="straightConnector1">
            <a:avLst/>
          </a:prstGeom>
          <a:noFill/>
          <a:ln w="38100">
            <a:solidFill>
              <a:srgbClr val="00B050"/>
            </a:solidFill>
            <a:miter lim="800000"/>
            <a:headEnd type="none" w="sm" len="sm"/>
            <a:tailEnd type="none" w="sm" len="sm"/>
          </a:ln>
        </p:spPr>
      </p:cxnSp>
      <p:pic>
        <p:nvPicPr>
          <p:cNvPr id="3079" name="Рисунок 2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191048" y="128147"/>
            <a:ext cx="969242" cy="10237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914" name="Picture 2" descr="C:\Users\Madina\Desktop\5e36858dc8e30dd65ad91ec8d417e658-800x.jpg"/>
          <p:cNvPicPr>
            <a:picLocks noChangeAspect="1" noChangeArrowheads="1"/>
          </p:cNvPicPr>
          <p:nvPr/>
        </p:nvPicPr>
        <p:blipFill>
          <a:blip r:embed="rId5"/>
          <a:srcRect l="51875" t="21338" r="3125" b="10000"/>
          <a:stretch>
            <a:fillRect/>
          </a:stretch>
        </p:blipFill>
        <p:spPr bwMode="auto">
          <a:xfrm>
            <a:off x="5072066" y="1214422"/>
            <a:ext cx="3714776" cy="4643470"/>
          </a:xfrm>
          <a:prstGeom prst="rect">
            <a:avLst/>
          </a:prstGeom>
          <a:noFill/>
        </p:spPr>
      </p:pic>
      <p:sp>
        <p:nvSpPr>
          <p:cNvPr id="13" name="TextBox 12"/>
          <p:cNvSpPr txBox="1"/>
          <p:nvPr/>
        </p:nvSpPr>
        <p:spPr>
          <a:xfrm>
            <a:off x="285720" y="928670"/>
            <a:ext cx="4714908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Нәруыздар</a:t>
            </a:r>
            <a:r>
              <a:rPr lang="kk-KZ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– адам пайдалынатын </a:t>
            </a:r>
          </a:p>
          <a:p>
            <a:r>
              <a:rPr lang="kk-KZ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көптеген тағамдардың құрамында кездеседі.</a:t>
            </a:r>
          </a:p>
          <a:p>
            <a:endParaRPr lang="kk-KZ" dirty="0" smtClean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kk-KZ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Олар адам ағзасында өздігінен түзілмейді, </a:t>
            </a:r>
          </a:p>
          <a:p>
            <a:r>
              <a:rPr lang="kk-KZ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тек тағаммен  бірге  қабылданады. Адамның </a:t>
            </a:r>
          </a:p>
          <a:p>
            <a:r>
              <a:rPr lang="kk-KZ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қалыпты өмір сүріп, дұрыс жұмыс атқаруы</a:t>
            </a:r>
          </a:p>
          <a:p>
            <a:r>
              <a:rPr lang="kk-KZ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үшін нәруыздың  тәуліктік мөлшері </a:t>
            </a:r>
            <a:r>
              <a:rPr lang="kk-KZ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100-120 </a:t>
            </a:r>
            <a:r>
              <a:rPr lang="kk-KZ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грамм </a:t>
            </a:r>
          </a:p>
          <a:p>
            <a:endParaRPr lang="kk-KZ" dirty="0" smtClean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kk-KZ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Нәруыз негізінен </a:t>
            </a:r>
            <a:r>
              <a:rPr lang="kk-KZ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мал, құс еттерінде, </a:t>
            </a:r>
          </a:p>
          <a:p>
            <a:r>
              <a:rPr lang="kk-KZ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жұмыртқада, сүтте, жаңғақта, асбұршақта, </a:t>
            </a:r>
          </a:p>
          <a:p>
            <a:r>
              <a:rPr lang="kk-KZ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балықта </a:t>
            </a:r>
            <a:r>
              <a:rPr lang="kk-KZ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көп кездеседі.</a:t>
            </a:r>
          </a:p>
          <a:p>
            <a:endParaRPr lang="kk-KZ" dirty="0" smtClean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kk-KZ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Нәруыздар тек адам  ағзасын қоректендіруші, құрастырушы ғана емес, сонымен қатар ол көптеген </a:t>
            </a:r>
            <a:r>
              <a:rPr lang="kk-KZ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ферменттер</a:t>
            </a:r>
            <a:r>
              <a:rPr lang="kk-KZ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мен </a:t>
            </a:r>
            <a:r>
              <a:rPr lang="kk-KZ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гормондарды</a:t>
            </a:r>
            <a:r>
              <a:rPr lang="kk-KZ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түзуге септігін тигізеді. </a:t>
            </a:r>
          </a:p>
          <a:p>
            <a:endParaRPr lang="kk-KZ" dirty="0" smtClean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kk-KZ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Жануартекті </a:t>
            </a:r>
            <a:r>
              <a:rPr lang="kk-KZ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тағамдарда</a:t>
            </a:r>
            <a:r>
              <a:rPr lang="ru-RU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kk-KZ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адам ағзасы үшін нәрлі нәруыз көптеп кездеседі.</a:t>
            </a:r>
            <a:endParaRPr lang="ru-RU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Овал 13"/>
          <p:cNvSpPr/>
          <p:nvPr/>
        </p:nvSpPr>
        <p:spPr>
          <a:xfrm>
            <a:off x="5214942" y="1285860"/>
            <a:ext cx="928694" cy="642942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k-KZ" sz="1200" dirty="0" smtClean="0">
                <a:latin typeface="Times New Roman" pitchFamily="18" charset="0"/>
                <a:cs typeface="Times New Roman" pitchFamily="18" charset="0"/>
              </a:rPr>
              <a:t>құс еті</a:t>
            </a:r>
            <a:endParaRPr lang="ru-RU" sz="1200" dirty="0"/>
          </a:p>
        </p:txBody>
      </p:sp>
      <p:sp>
        <p:nvSpPr>
          <p:cNvPr id="16" name="Овал 15"/>
          <p:cNvSpPr/>
          <p:nvPr/>
        </p:nvSpPr>
        <p:spPr>
          <a:xfrm>
            <a:off x="7858148" y="1285860"/>
            <a:ext cx="785818" cy="642942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kk-KZ" sz="1100" dirty="0" smtClean="0">
                <a:latin typeface="Times New Roman" pitchFamily="18" charset="0"/>
                <a:cs typeface="Times New Roman" pitchFamily="18" charset="0"/>
              </a:rPr>
              <a:t>Мал     </a:t>
            </a:r>
          </a:p>
          <a:p>
            <a:r>
              <a:rPr lang="kk-KZ" sz="1100" dirty="0" smtClean="0">
                <a:latin typeface="Times New Roman" pitchFamily="18" charset="0"/>
                <a:cs typeface="Times New Roman" pitchFamily="18" charset="0"/>
              </a:rPr>
              <a:t>  еті</a:t>
            </a:r>
            <a:endParaRPr lang="ru-RU" sz="1100" dirty="0"/>
          </a:p>
        </p:txBody>
      </p:sp>
      <p:sp>
        <p:nvSpPr>
          <p:cNvPr id="17" name="Овал 16"/>
          <p:cNvSpPr/>
          <p:nvPr/>
        </p:nvSpPr>
        <p:spPr>
          <a:xfrm>
            <a:off x="7072330" y="1285860"/>
            <a:ext cx="642942" cy="571504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kk-KZ" sz="1100" dirty="0" smtClean="0">
                <a:latin typeface="Times New Roman" pitchFamily="18" charset="0"/>
                <a:cs typeface="Times New Roman" pitchFamily="18" charset="0"/>
              </a:rPr>
              <a:t>Балық еті</a:t>
            </a:r>
          </a:p>
        </p:txBody>
      </p:sp>
      <p:sp>
        <p:nvSpPr>
          <p:cNvPr id="18" name="Овал 17"/>
          <p:cNvSpPr/>
          <p:nvPr/>
        </p:nvSpPr>
        <p:spPr>
          <a:xfrm>
            <a:off x="5214942" y="3571876"/>
            <a:ext cx="785818" cy="642942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kk-KZ" sz="1100" dirty="0" smtClean="0">
                <a:latin typeface="Times New Roman" pitchFamily="18" charset="0"/>
                <a:cs typeface="Times New Roman" pitchFamily="18" charset="0"/>
              </a:rPr>
              <a:t>Шаян </a:t>
            </a:r>
          </a:p>
        </p:txBody>
      </p:sp>
      <p:sp>
        <p:nvSpPr>
          <p:cNvPr id="20" name="Овал 19"/>
          <p:cNvSpPr/>
          <p:nvPr/>
        </p:nvSpPr>
        <p:spPr>
          <a:xfrm>
            <a:off x="7000892" y="3571876"/>
            <a:ext cx="642942" cy="642942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kk-KZ" sz="1100" dirty="0" smtClean="0">
                <a:latin typeface="Times New Roman" pitchFamily="18" charset="0"/>
                <a:cs typeface="Times New Roman" pitchFamily="18" charset="0"/>
              </a:rPr>
              <a:t>Жұмыртқа </a:t>
            </a:r>
          </a:p>
        </p:txBody>
      </p:sp>
      <p:sp>
        <p:nvSpPr>
          <p:cNvPr id="21" name="Овал 20"/>
          <p:cNvSpPr/>
          <p:nvPr/>
        </p:nvSpPr>
        <p:spPr>
          <a:xfrm>
            <a:off x="7929586" y="3571876"/>
            <a:ext cx="642942" cy="642942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kk-KZ" sz="1100" dirty="0" smtClean="0">
                <a:latin typeface="Times New Roman" pitchFamily="18" charset="0"/>
                <a:cs typeface="Times New Roman" pitchFamily="18" charset="0"/>
              </a:rPr>
              <a:t>Сүт 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3428992" y="357166"/>
            <a:ext cx="223330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k-KZ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Нәруыздар</a:t>
            </a:r>
            <a:endParaRPr lang="ru-RU" sz="32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Типография\Desktop\Безымянный.png"/>
          <p:cNvPicPr>
            <a:picLocks noChangeAspect="1" noChangeArrowheads="1"/>
          </p:cNvPicPr>
          <p:nvPr/>
        </p:nvPicPr>
        <p:blipFill rotWithShape="1">
          <a:blip r:embed="rId3"/>
          <a:srcRect l="11757" r="11484"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xtLst/>
        </p:spPr>
      </p:pic>
      <p:sp>
        <p:nvSpPr>
          <p:cNvPr id="8195" name="Google Shape;123;p4"/>
          <p:cNvSpPr>
            <a:spLocks noGrp="1"/>
          </p:cNvSpPr>
          <p:nvPr>
            <p:ph type="sldNum" sz="quarter" idx="12"/>
          </p:nvPr>
        </p:nvSpPr>
        <p:spPr>
          <a:xfrm>
            <a:off x="7087414" y="6000768"/>
            <a:ext cx="2056586" cy="364281"/>
          </a:xfrm>
          <a:noFill/>
          <a:ln>
            <a:miter lim="800000"/>
            <a:headEnd/>
            <a:tailEnd/>
          </a:ln>
        </p:spPr>
        <p:txBody>
          <a:bodyPr lIns="79432" tIns="39704" rIns="79432" bIns="39704"/>
          <a:lstStyle/>
          <a:p>
            <a:pPr>
              <a:buSzPts val="1100"/>
              <a:buFont typeface="Arial" charset="0"/>
              <a:buNone/>
            </a:pPr>
            <a:fld id="{B1C76651-BE03-47F0-8B20-70B3C1FBD0ED}" type="slidenum">
              <a:rPr lang="ru-RU" altLang="ru-RU" b="1" smtClean="0">
                <a:solidFill>
                  <a:srgbClr val="002060"/>
                </a:solidFill>
                <a:latin typeface="Arial" charset="0"/>
                <a:cs typeface="Arial" charset="0"/>
                <a:sym typeface="Arial" charset="0"/>
              </a:rPr>
              <a:pPr>
                <a:buSzPts val="1100"/>
                <a:buFont typeface="Arial" charset="0"/>
                <a:buNone/>
              </a:pPr>
              <a:t>4</a:t>
            </a:fld>
            <a:endParaRPr lang="ru-RU" altLang="ru-RU" b="1" dirty="0" smtClean="0">
              <a:solidFill>
                <a:srgbClr val="002060"/>
              </a:solidFill>
              <a:latin typeface="Arial" charset="0"/>
              <a:cs typeface="Arial" charset="0"/>
              <a:sym typeface="Arial" charset="0"/>
            </a:endParaRPr>
          </a:p>
        </p:txBody>
      </p:sp>
      <p:cxnSp>
        <p:nvCxnSpPr>
          <p:cNvPr id="8196" name="Google Shape;124;p4"/>
          <p:cNvCxnSpPr>
            <a:cxnSpLocks noChangeShapeType="1"/>
          </p:cNvCxnSpPr>
          <p:nvPr/>
        </p:nvCxnSpPr>
        <p:spPr bwMode="auto">
          <a:xfrm>
            <a:off x="571472" y="6143644"/>
            <a:ext cx="7858180" cy="1588"/>
          </a:xfrm>
          <a:prstGeom prst="straightConnector1">
            <a:avLst/>
          </a:prstGeom>
          <a:noFill/>
          <a:ln w="38100">
            <a:solidFill>
              <a:srgbClr val="002060"/>
            </a:solidFill>
            <a:miter lim="800000"/>
            <a:headEnd type="none" w="sm" len="sm"/>
            <a:tailEnd type="none" w="sm" len="sm"/>
          </a:ln>
        </p:spPr>
      </p:cxnSp>
      <p:cxnSp>
        <p:nvCxnSpPr>
          <p:cNvPr id="8197" name="Google Shape;125;p4"/>
          <p:cNvCxnSpPr>
            <a:cxnSpLocks noChangeShapeType="1"/>
          </p:cNvCxnSpPr>
          <p:nvPr/>
        </p:nvCxnSpPr>
        <p:spPr bwMode="auto">
          <a:xfrm>
            <a:off x="785786" y="6357958"/>
            <a:ext cx="7358114" cy="1588"/>
          </a:xfrm>
          <a:prstGeom prst="straightConnector1">
            <a:avLst/>
          </a:prstGeom>
          <a:noFill/>
          <a:ln w="38100">
            <a:solidFill>
              <a:srgbClr val="00B050"/>
            </a:solidFill>
            <a:miter lim="800000"/>
            <a:headEnd type="none" w="sm" len="sm"/>
            <a:tailEnd type="none" w="sm" len="sm"/>
          </a:ln>
        </p:spPr>
      </p:cxnSp>
      <p:pic>
        <p:nvPicPr>
          <p:cNvPr id="8200" name="Рисунок 12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715272" y="214290"/>
            <a:ext cx="969242" cy="10222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201" name="Прямоугольник 10"/>
          <p:cNvSpPr>
            <a:spLocks noChangeArrowheads="1"/>
          </p:cNvSpPr>
          <p:nvPr/>
        </p:nvSpPr>
        <p:spPr bwMode="auto">
          <a:xfrm>
            <a:off x="7715272" y="4357695"/>
            <a:ext cx="4071966" cy="7580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80147" tIns="40074" rIns="80147" bIns="40074">
            <a:spAutoFit/>
          </a:bodyPr>
          <a:lstStyle/>
          <a:p>
            <a:r>
              <a:rPr lang="kk-KZ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kk-KZ" sz="2000" dirty="0">
              <a:solidFill>
                <a:srgbClr val="002060"/>
              </a:solidFill>
              <a:latin typeface="Century Gothic" pitchFamily="34" charset="0"/>
            </a:endParaRPr>
          </a:p>
        </p:txBody>
      </p:sp>
      <p:sp>
        <p:nvSpPr>
          <p:cNvPr id="8202" name="Прямоугольник 9"/>
          <p:cNvSpPr>
            <a:spLocks noChangeArrowheads="1"/>
          </p:cNvSpPr>
          <p:nvPr/>
        </p:nvSpPr>
        <p:spPr bwMode="auto">
          <a:xfrm>
            <a:off x="5907762" y="1009335"/>
            <a:ext cx="277276" cy="5733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80147" tIns="40074" rIns="80147" bIns="40074">
            <a:spAutoFit/>
          </a:bodyPr>
          <a:lstStyle/>
          <a:p>
            <a:r>
              <a:rPr lang="kk-KZ" sz="3200" b="1" dirty="0" smtClean="0">
                <a:solidFill>
                  <a:srgbClr val="FF0000"/>
                </a:solidFill>
                <a:latin typeface="Century Gothic" pitchFamily="34" charset="0"/>
              </a:rPr>
              <a:t> </a:t>
            </a:r>
            <a:endParaRPr lang="ru-RU" sz="3200" dirty="0"/>
          </a:p>
        </p:txBody>
      </p:sp>
      <p:sp>
        <p:nvSpPr>
          <p:cNvPr id="8203" name="Прямоугольник 10"/>
          <p:cNvSpPr>
            <a:spLocks noChangeArrowheads="1"/>
          </p:cNvSpPr>
          <p:nvPr/>
        </p:nvSpPr>
        <p:spPr bwMode="auto">
          <a:xfrm>
            <a:off x="5250741" y="2071943"/>
            <a:ext cx="2861572" cy="4656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0147" tIns="40074" rIns="80147" bIns="40074">
            <a:spAutoFit/>
          </a:bodyPr>
          <a:lstStyle/>
          <a:p>
            <a:pPr>
              <a:buFont typeface="Arial" charset="0"/>
              <a:buNone/>
            </a:pPr>
            <a:r>
              <a:rPr lang="kk-KZ" sz="2500" b="1" dirty="0">
                <a:solidFill>
                  <a:srgbClr val="FF0000"/>
                </a:solidFill>
                <a:latin typeface="Century Gothic" pitchFamily="34" charset="0"/>
              </a:rPr>
              <a:t> </a:t>
            </a:r>
            <a:endParaRPr lang="ru-RU" sz="2800" dirty="0">
              <a:solidFill>
                <a:srgbClr val="002060"/>
              </a:solidFill>
              <a:latin typeface="Century Gothic" pitchFamily="34" charset="0"/>
              <a:cs typeface="Times New Roman" pitchFamily="18" charset="0"/>
            </a:endParaRPr>
          </a:p>
        </p:txBody>
      </p:sp>
      <p:sp>
        <p:nvSpPr>
          <p:cNvPr id="8205" name="Прямоугольник 12"/>
          <p:cNvSpPr>
            <a:spLocks noChangeArrowheads="1"/>
          </p:cNvSpPr>
          <p:nvPr/>
        </p:nvSpPr>
        <p:spPr bwMode="auto">
          <a:xfrm>
            <a:off x="2714612" y="428604"/>
            <a:ext cx="3572217" cy="5118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80147" tIns="40074" rIns="80147" bIns="40074">
            <a:spAutoFit/>
          </a:bodyPr>
          <a:lstStyle/>
          <a:p>
            <a:r>
              <a:rPr lang="kk-KZ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Нәруыздарды жіктеу</a:t>
            </a:r>
            <a:endParaRPr lang="ru-RU" sz="28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14282" y="2643182"/>
            <a:ext cx="3428992" cy="70788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kk-KZ" sz="20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Бейтарап және гидрофобты </a:t>
            </a:r>
          </a:p>
          <a:p>
            <a:pPr algn="ctr"/>
            <a:r>
              <a:rPr lang="kk-KZ" sz="20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аминқышқылдар</a:t>
            </a:r>
            <a:endParaRPr lang="ru-RU" sz="2000" b="1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14282" y="3429000"/>
            <a:ext cx="378621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Аланин, изолейцин, лейцин, фенилаланин,пролин,триптофин</a:t>
            </a:r>
            <a:endParaRPr lang="ru-RU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57158" y="4429132"/>
            <a:ext cx="3079241" cy="70788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kk-KZ" sz="20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Бейтарап және полярлы </a:t>
            </a:r>
          </a:p>
          <a:p>
            <a:pPr algn="ctr"/>
            <a:r>
              <a:rPr lang="kk-KZ" sz="20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аминқышқылдар</a:t>
            </a:r>
            <a:endParaRPr lang="ru-RU" sz="2000" b="1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285720" y="5143512"/>
            <a:ext cx="364333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sz="20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Аспаргин, цистеин,глутамин,</a:t>
            </a:r>
          </a:p>
          <a:p>
            <a:r>
              <a:rPr lang="kk-KZ" sz="20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серин,треонин,тирозин</a:t>
            </a:r>
            <a:endParaRPr lang="ru-RU" sz="2000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6357950" y="2571744"/>
            <a:ext cx="2571768" cy="70788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kk-KZ" sz="20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Негізгі аминқышқылдар </a:t>
            </a:r>
            <a:endParaRPr lang="ru-RU" sz="2000" b="1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6429388" y="3214686"/>
            <a:ext cx="235745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k-KZ" sz="20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Аргинин, гистидин,лизин</a:t>
            </a:r>
            <a:endParaRPr lang="ru-RU" sz="2000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6357950" y="4286256"/>
            <a:ext cx="2500330" cy="70788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kk-KZ" sz="20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Қышқылды аминқышқылдар</a:t>
            </a:r>
            <a:endParaRPr lang="ru-RU" sz="2000" b="1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6286512" y="5072074"/>
            <a:ext cx="264317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Аспарагин қышқылы, </a:t>
            </a:r>
          </a:p>
          <a:p>
            <a:r>
              <a:rPr lang="kk-KZ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глутамин қышқылы</a:t>
            </a:r>
            <a:endParaRPr lang="ru-RU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1428728" y="1500174"/>
            <a:ext cx="6588149" cy="830997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kk-KZ" sz="24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Нәруыздар -</a:t>
            </a:r>
            <a:r>
              <a:rPr lang="kk-KZ" sz="24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жасушада көп мөлшерде болады. </a:t>
            </a:r>
          </a:p>
          <a:p>
            <a:pPr algn="ctr"/>
            <a:r>
              <a:rPr lang="kk-KZ" sz="24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Оның мономері – </a:t>
            </a:r>
            <a:r>
              <a:rPr lang="kk-KZ" sz="24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аминқышқылы</a:t>
            </a:r>
            <a:r>
              <a:rPr lang="kk-KZ" sz="24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, 20 типі бар</a:t>
            </a:r>
            <a:endParaRPr lang="ru-RU" sz="2400" b="1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C:\Users\Madina\Desktop\Myoglobin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786182" y="4786322"/>
            <a:ext cx="2214578" cy="1285884"/>
          </a:xfrm>
          <a:prstGeom prst="rect">
            <a:avLst/>
          </a:prstGeom>
          <a:noFill/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6"/>
          <a:srcRect l="1647" t="41992" r="80234" b="33744"/>
          <a:stretch>
            <a:fillRect/>
          </a:stretch>
        </p:blipFill>
        <p:spPr bwMode="auto">
          <a:xfrm>
            <a:off x="4000496" y="2428868"/>
            <a:ext cx="2214578" cy="23574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Типография\Desktop\Безымянный.png"/>
          <p:cNvPicPr>
            <a:picLocks noChangeAspect="1" noChangeArrowheads="1"/>
          </p:cNvPicPr>
          <p:nvPr/>
        </p:nvPicPr>
        <p:blipFill rotWithShape="1">
          <a:blip r:embed="rId3"/>
          <a:srcRect l="11757" r="11484"/>
          <a:stretch/>
        </p:blipFill>
        <p:spPr bwMode="auto">
          <a:xfrm>
            <a:off x="0" y="0"/>
            <a:ext cx="9144000" cy="664371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xtLst/>
        </p:spPr>
      </p:pic>
      <p:sp>
        <p:nvSpPr>
          <p:cNvPr id="9219" name="Google Shape;123;p4"/>
          <p:cNvSpPr>
            <a:spLocks noGrp="1"/>
          </p:cNvSpPr>
          <p:nvPr>
            <p:ph type="sldNum" sz="quarter" idx="12"/>
          </p:nvPr>
        </p:nvSpPr>
        <p:spPr>
          <a:xfrm>
            <a:off x="6929454" y="5786454"/>
            <a:ext cx="2056586" cy="364281"/>
          </a:xfrm>
          <a:noFill/>
          <a:ln>
            <a:miter lim="800000"/>
            <a:headEnd/>
            <a:tailEnd/>
          </a:ln>
        </p:spPr>
        <p:txBody>
          <a:bodyPr lIns="79432" tIns="39704" rIns="79432" bIns="39704"/>
          <a:lstStyle/>
          <a:p>
            <a:pPr>
              <a:buSzPts val="1100"/>
              <a:buFont typeface="Arial" charset="0"/>
              <a:buNone/>
            </a:pPr>
            <a:fld id="{9B56F184-E603-4E9E-BF68-6D597034F0F6}" type="slidenum">
              <a:rPr lang="ru-RU" altLang="ru-RU" b="1" smtClean="0">
                <a:solidFill>
                  <a:srgbClr val="002060"/>
                </a:solidFill>
                <a:latin typeface="Arial" charset="0"/>
                <a:cs typeface="Arial" charset="0"/>
                <a:sym typeface="Arial" charset="0"/>
              </a:rPr>
              <a:pPr>
                <a:buSzPts val="1100"/>
                <a:buFont typeface="Arial" charset="0"/>
                <a:buNone/>
              </a:pPr>
              <a:t>5</a:t>
            </a:fld>
            <a:endParaRPr lang="ru-RU" altLang="ru-RU" b="1" dirty="0" smtClean="0">
              <a:solidFill>
                <a:srgbClr val="002060"/>
              </a:solidFill>
              <a:latin typeface="Arial" charset="0"/>
              <a:cs typeface="Arial" charset="0"/>
              <a:sym typeface="Arial" charset="0"/>
            </a:endParaRPr>
          </a:p>
        </p:txBody>
      </p:sp>
      <p:cxnSp>
        <p:nvCxnSpPr>
          <p:cNvPr id="9220" name="Google Shape;124;p4"/>
          <p:cNvCxnSpPr>
            <a:cxnSpLocks noChangeShapeType="1"/>
          </p:cNvCxnSpPr>
          <p:nvPr/>
        </p:nvCxnSpPr>
        <p:spPr bwMode="auto">
          <a:xfrm>
            <a:off x="529418" y="6143644"/>
            <a:ext cx="8043110" cy="1588"/>
          </a:xfrm>
          <a:prstGeom prst="straightConnector1">
            <a:avLst/>
          </a:prstGeom>
          <a:noFill/>
          <a:ln w="38100">
            <a:solidFill>
              <a:srgbClr val="002060"/>
            </a:solidFill>
            <a:miter lim="800000"/>
            <a:headEnd type="none" w="sm" len="sm"/>
            <a:tailEnd type="none" w="sm" len="sm"/>
          </a:ln>
        </p:spPr>
      </p:cxnSp>
      <p:cxnSp>
        <p:nvCxnSpPr>
          <p:cNvPr id="9221" name="Google Shape;125;p4"/>
          <p:cNvCxnSpPr>
            <a:cxnSpLocks noChangeShapeType="1"/>
          </p:cNvCxnSpPr>
          <p:nvPr/>
        </p:nvCxnSpPr>
        <p:spPr bwMode="auto">
          <a:xfrm>
            <a:off x="826707" y="6357958"/>
            <a:ext cx="7388631" cy="1588"/>
          </a:xfrm>
          <a:prstGeom prst="straightConnector1">
            <a:avLst/>
          </a:prstGeom>
          <a:noFill/>
          <a:ln w="38100">
            <a:solidFill>
              <a:srgbClr val="00B050"/>
            </a:solidFill>
            <a:miter lim="800000"/>
            <a:headEnd type="none" w="sm" len="sm"/>
            <a:tailEnd type="none" w="sm" len="sm"/>
          </a:ln>
        </p:spPr>
      </p:cxnSp>
      <p:sp>
        <p:nvSpPr>
          <p:cNvPr id="9" name="Google Shape;230;p65"/>
          <p:cNvSpPr txBox="1">
            <a:spLocks/>
          </p:cNvSpPr>
          <p:nvPr/>
        </p:nvSpPr>
        <p:spPr bwMode="auto">
          <a:xfrm>
            <a:off x="312221" y="1507522"/>
            <a:ext cx="8519558" cy="3503152"/>
          </a:xfrm>
          <a:prstGeom prst="rect">
            <a:avLst/>
          </a:prstGeom>
          <a:noFill/>
          <a:ln>
            <a:noFill/>
          </a:ln>
          <a:extLst/>
        </p:spPr>
        <p:txBody>
          <a:bodyPr spcFirstLastPara="1" lIns="93712" tIns="93712" rIns="93712" bIns="93712"/>
          <a:lstStyle>
            <a:lvl1pPr marL="373063" indent="-373063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08038" indent="-3111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44600" indent="-2476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741488" indent="-2476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239963" indent="-2476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38148" indent="-248923" algn="l" defTabSz="99569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35993" indent="-248923" algn="l" defTabSz="99569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733838" indent="-248923" algn="l" defTabSz="99569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231683" indent="-248923" algn="l" defTabSz="99569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5086" indent="-65086">
              <a:buNone/>
              <a:defRPr/>
            </a:pPr>
            <a:endParaRPr lang="ru-RU" sz="2100" b="1" dirty="0">
              <a:solidFill>
                <a:srgbClr val="434343"/>
              </a:solidFill>
              <a:latin typeface="Times New Roman" pitchFamily="18" charset="0"/>
              <a:ea typeface="Open Sans"/>
              <a:cs typeface="Times New Roman" pitchFamily="18" charset="0"/>
              <a:sym typeface="Open Sans"/>
            </a:endParaRPr>
          </a:p>
        </p:txBody>
      </p:sp>
      <p:pic>
        <p:nvPicPr>
          <p:cNvPr id="9224" name="Рисунок 13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944967" y="0"/>
            <a:ext cx="1199033" cy="10222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37" name="Прямоугольник 11"/>
          <p:cNvSpPr>
            <a:spLocks noChangeArrowheads="1"/>
          </p:cNvSpPr>
          <p:nvPr/>
        </p:nvSpPr>
        <p:spPr bwMode="auto">
          <a:xfrm>
            <a:off x="0" y="214290"/>
            <a:ext cx="7715272" cy="5118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80147" tIns="40074" rIns="80147" bIns="40074">
            <a:spAutoFit/>
          </a:bodyPr>
          <a:lstStyle/>
          <a:p>
            <a:pPr algn="ctr"/>
            <a:r>
              <a:rPr lang="ru-RU" sz="28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Ауыстырылмайтын</a:t>
            </a:r>
            <a:r>
              <a:rPr lang="ru-RU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28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аминқышқылдары</a:t>
            </a:r>
            <a:endParaRPr lang="ru-RU" sz="28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286380" y="4143380"/>
            <a:ext cx="3643306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Организмде</a:t>
            </a:r>
            <a:r>
              <a:rPr lang="ru-RU" sz="20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синтезделмейтін</a:t>
            </a:r>
            <a:r>
              <a:rPr lang="ru-RU" sz="20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аминқышқылдарын</a:t>
            </a:r>
            <a:r>
              <a:rPr lang="ru-RU" sz="2000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адам</a:t>
            </a:r>
            <a:r>
              <a:rPr lang="ru-RU" sz="20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қоректік заттармен</a:t>
            </a:r>
            <a:r>
              <a:rPr lang="ru-RU" sz="20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қабылдауы керек</a:t>
            </a:r>
            <a:endParaRPr lang="ru-RU" sz="2000" dirty="0" smtClean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3793" name="Picture 1" descr="C:\Users\Madina\Desktop\maxresdefault.jpg"/>
          <p:cNvPicPr>
            <a:picLocks noChangeAspect="1" noChangeArrowheads="1"/>
          </p:cNvPicPr>
          <p:nvPr/>
        </p:nvPicPr>
        <p:blipFill>
          <a:blip r:embed="rId5"/>
          <a:srcRect l="9570" t="21874" r="31250" b="11458"/>
          <a:stretch>
            <a:fillRect/>
          </a:stretch>
        </p:blipFill>
        <p:spPr bwMode="auto">
          <a:xfrm>
            <a:off x="214282" y="928670"/>
            <a:ext cx="3000396" cy="1428760"/>
          </a:xfrm>
          <a:prstGeom prst="rect">
            <a:avLst/>
          </a:prstGeom>
          <a:noFill/>
        </p:spPr>
      </p:pic>
      <p:pic>
        <p:nvPicPr>
          <p:cNvPr id="33794" name="Picture 2" descr="C:\Users\Madina\Desktop\Без названия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42910" y="4286256"/>
            <a:ext cx="3429024" cy="1571636"/>
          </a:xfrm>
          <a:prstGeom prst="rect">
            <a:avLst/>
          </a:prstGeom>
          <a:noFill/>
        </p:spPr>
      </p:pic>
      <p:pic>
        <p:nvPicPr>
          <p:cNvPr id="33795" name="Picture 3" descr="C:\Users\Madina\Desktop\Без названия (1)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643042" y="2571744"/>
            <a:ext cx="3571900" cy="1500198"/>
          </a:xfrm>
          <a:prstGeom prst="rect">
            <a:avLst/>
          </a:prstGeom>
          <a:noFill/>
        </p:spPr>
      </p:pic>
      <p:sp>
        <p:nvSpPr>
          <p:cNvPr id="18" name="Прямоугольник 17"/>
          <p:cNvSpPr/>
          <p:nvPr/>
        </p:nvSpPr>
        <p:spPr>
          <a:xfrm>
            <a:off x="5429256" y="1071546"/>
            <a:ext cx="3500462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Адам </a:t>
            </a:r>
            <a:r>
              <a:rPr lang="ru-RU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организмі</a:t>
            </a:r>
            <a:r>
              <a:rPr lang="ru-RU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қажетті аминқышқылдарының жартысынан</a:t>
            </a:r>
            <a:r>
              <a:rPr lang="ru-RU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астамын</a:t>
            </a:r>
            <a:r>
              <a:rPr lang="ru-RU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өздігінен синтездей</a:t>
            </a:r>
            <a:r>
              <a:rPr lang="ru-RU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алады</a:t>
            </a:r>
            <a:endParaRPr lang="ru-RU" dirty="0" smtClean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 smtClean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Ал </a:t>
            </a:r>
            <a:r>
              <a:rPr lang="ru-RU" b="1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сегіз</a:t>
            </a:r>
            <a:r>
              <a:rPr lang="ru-RU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аминқыщқылын </a:t>
            </a:r>
            <a:r>
              <a:rPr lang="ru-RU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адам</a:t>
            </a:r>
            <a:r>
              <a:rPr lang="ru-RU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организмі</a:t>
            </a:r>
            <a:r>
              <a:rPr lang="ru-RU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синтездей</a:t>
            </a:r>
            <a:r>
              <a:rPr lang="ru-RU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алмайды</a:t>
            </a:r>
            <a:r>
              <a:rPr lang="ru-RU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r>
              <a:rPr lang="ru-RU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Олар</a:t>
            </a:r>
            <a:r>
              <a:rPr lang="ru-RU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ауыстырылмайтын</a:t>
            </a:r>
            <a:r>
              <a:rPr lang="ru-RU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аминқышқылдары </a:t>
            </a:r>
            <a:r>
              <a:rPr lang="ru-RU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деп</a:t>
            </a:r>
            <a:r>
              <a:rPr lang="ru-RU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аталады</a:t>
            </a:r>
            <a:r>
              <a:rPr lang="ru-RU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Типография\Desktop\Безымянный.png"/>
          <p:cNvPicPr>
            <a:picLocks noChangeAspect="1" noChangeArrowheads="1"/>
          </p:cNvPicPr>
          <p:nvPr/>
        </p:nvPicPr>
        <p:blipFill rotWithShape="1">
          <a:blip r:embed="rId3"/>
          <a:srcRect l="11757" r="11484"/>
          <a:stretch/>
        </p:blipFill>
        <p:spPr bwMode="auto">
          <a:xfrm>
            <a:off x="0" y="0"/>
            <a:ext cx="9144000" cy="6715148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xtLst/>
        </p:spPr>
      </p:pic>
      <p:sp>
        <p:nvSpPr>
          <p:cNvPr id="9219" name="Google Shape;123;p4"/>
          <p:cNvSpPr>
            <a:spLocks noGrp="1"/>
          </p:cNvSpPr>
          <p:nvPr>
            <p:ph type="sldNum" sz="quarter" idx="12"/>
          </p:nvPr>
        </p:nvSpPr>
        <p:spPr>
          <a:xfrm>
            <a:off x="7087414" y="5857892"/>
            <a:ext cx="2056586" cy="364281"/>
          </a:xfrm>
          <a:noFill/>
          <a:ln>
            <a:miter lim="800000"/>
            <a:headEnd/>
            <a:tailEnd/>
          </a:ln>
        </p:spPr>
        <p:txBody>
          <a:bodyPr lIns="79432" tIns="39704" rIns="79432" bIns="39704"/>
          <a:lstStyle/>
          <a:p>
            <a:pPr>
              <a:buSzPts val="1100"/>
              <a:buFont typeface="Arial" charset="0"/>
              <a:buNone/>
            </a:pPr>
            <a:fld id="{9B56F184-E603-4E9E-BF68-6D597034F0F6}" type="slidenum">
              <a:rPr lang="ru-RU" altLang="ru-RU" b="1" smtClean="0">
                <a:solidFill>
                  <a:srgbClr val="002060"/>
                </a:solidFill>
                <a:latin typeface="Arial" charset="0"/>
                <a:cs typeface="Arial" charset="0"/>
                <a:sym typeface="Arial" charset="0"/>
              </a:rPr>
              <a:pPr>
                <a:buSzPts val="1100"/>
                <a:buFont typeface="Arial" charset="0"/>
                <a:buNone/>
              </a:pPr>
              <a:t>6</a:t>
            </a:fld>
            <a:endParaRPr lang="ru-RU" altLang="ru-RU" b="1" dirty="0" smtClean="0">
              <a:solidFill>
                <a:srgbClr val="002060"/>
              </a:solidFill>
              <a:latin typeface="Arial" charset="0"/>
              <a:cs typeface="Arial" charset="0"/>
              <a:sym typeface="Arial" charset="0"/>
            </a:endParaRPr>
          </a:p>
        </p:txBody>
      </p:sp>
      <p:cxnSp>
        <p:nvCxnSpPr>
          <p:cNvPr id="9220" name="Google Shape;124;p4"/>
          <p:cNvCxnSpPr>
            <a:cxnSpLocks noChangeShapeType="1"/>
          </p:cNvCxnSpPr>
          <p:nvPr/>
        </p:nvCxnSpPr>
        <p:spPr bwMode="auto">
          <a:xfrm>
            <a:off x="214282" y="6357958"/>
            <a:ext cx="8286808" cy="1588"/>
          </a:xfrm>
          <a:prstGeom prst="straightConnector1">
            <a:avLst/>
          </a:prstGeom>
          <a:noFill/>
          <a:ln w="38100">
            <a:solidFill>
              <a:srgbClr val="002060"/>
            </a:solidFill>
            <a:miter lim="800000"/>
            <a:headEnd type="none" w="sm" len="sm"/>
            <a:tailEnd type="none" w="sm" len="sm"/>
          </a:ln>
        </p:spPr>
      </p:cxnSp>
      <p:cxnSp>
        <p:nvCxnSpPr>
          <p:cNvPr id="9221" name="Google Shape;125;p4"/>
          <p:cNvCxnSpPr>
            <a:cxnSpLocks noChangeShapeType="1"/>
          </p:cNvCxnSpPr>
          <p:nvPr/>
        </p:nvCxnSpPr>
        <p:spPr bwMode="auto">
          <a:xfrm>
            <a:off x="571472" y="6572272"/>
            <a:ext cx="7715304" cy="1588"/>
          </a:xfrm>
          <a:prstGeom prst="straightConnector1">
            <a:avLst/>
          </a:prstGeom>
          <a:noFill/>
          <a:ln w="38100">
            <a:solidFill>
              <a:srgbClr val="00B050"/>
            </a:solidFill>
            <a:miter lim="800000"/>
            <a:headEnd type="none" w="sm" len="sm"/>
            <a:tailEnd type="none" w="sm" len="sm"/>
          </a:ln>
        </p:spPr>
      </p:cxnSp>
      <p:sp>
        <p:nvSpPr>
          <p:cNvPr id="9" name="Google Shape;230;p65"/>
          <p:cNvSpPr txBox="1">
            <a:spLocks/>
          </p:cNvSpPr>
          <p:nvPr/>
        </p:nvSpPr>
        <p:spPr bwMode="auto">
          <a:xfrm>
            <a:off x="312221" y="1507522"/>
            <a:ext cx="8519558" cy="3503152"/>
          </a:xfrm>
          <a:prstGeom prst="rect">
            <a:avLst/>
          </a:prstGeom>
          <a:noFill/>
          <a:ln>
            <a:noFill/>
          </a:ln>
          <a:extLst/>
        </p:spPr>
        <p:txBody>
          <a:bodyPr spcFirstLastPara="1" lIns="93712" tIns="93712" rIns="93712" bIns="93712"/>
          <a:lstStyle>
            <a:lvl1pPr marL="373063" indent="-373063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08038" indent="-3111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44600" indent="-2476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741488" indent="-2476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239963" indent="-2476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38148" indent="-248923" algn="l" defTabSz="99569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35993" indent="-248923" algn="l" defTabSz="99569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733838" indent="-248923" algn="l" defTabSz="99569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231683" indent="-248923" algn="l" defTabSz="99569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5086" indent="-65086">
              <a:buNone/>
              <a:defRPr/>
            </a:pPr>
            <a:endParaRPr lang="ru-RU" sz="2100" b="1" dirty="0">
              <a:solidFill>
                <a:srgbClr val="434343"/>
              </a:solidFill>
              <a:latin typeface="Times New Roman" pitchFamily="18" charset="0"/>
              <a:ea typeface="Open Sans"/>
              <a:cs typeface="Times New Roman" pitchFamily="18" charset="0"/>
              <a:sym typeface="Open Sans"/>
            </a:endParaRPr>
          </a:p>
        </p:txBody>
      </p:sp>
      <p:pic>
        <p:nvPicPr>
          <p:cNvPr id="9224" name="Рисунок 13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174758" y="142852"/>
            <a:ext cx="969242" cy="10222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37" name="Прямоугольник 11"/>
          <p:cNvSpPr>
            <a:spLocks noChangeArrowheads="1"/>
          </p:cNvSpPr>
          <p:nvPr/>
        </p:nvSpPr>
        <p:spPr bwMode="auto">
          <a:xfrm>
            <a:off x="-134138" y="357166"/>
            <a:ext cx="9278138" cy="5118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80147" tIns="40074" rIns="80147" bIns="40074">
            <a:spAutoFit/>
          </a:bodyPr>
          <a:lstStyle/>
          <a:p>
            <a:pPr algn="ctr"/>
            <a:r>
              <a:rPr lang="ru-RU" sz="28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Нәруыздардың құрамы</a:t>
            </a:r>
            <a:endParaRPr lang="ru-RU" sz="28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7000892" y="1000108"/>
            <a:ext cx="139410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kk-KZ" sz="2800" b="1" i="1" dirty="0" smtClean="0">
                <a:solidFill>
                  <a:srgbClr val="0070C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Күрделі</a:t>
            </a:r>
            <a:endParaRPr lang="kk-KZ" sz="3600" b="1" i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214282" y="1071546"/>
            <a:ext cx="204094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k-KZ" sz="2800" b="1" i="1" dirty="0" smtClean="0">
                <a:solidFill>
                  <a:srgbClr val="0070C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Қарапайым</a:t>
            </a:r>
            <a:endParaRPr lang="ru-RU" sz="2800" b="1" i="1" dirty="0">
              <a:solidFill>
                <a:srgbClr val="0070C0"/>
              </a:solidFill>
            </a:endParaRPr>
          </a:p>
        </p:txBody>
      </p:sp>
      <p:cxnSp>
        <p:nvCxnSpPr>
          <p:cNvPr id="23" name="Прямая со стрелкой 22"/>
          <p:cNvCxnSpPr/>
          <p:nvPr/>
        </p:nvCxnSpPr>
        <p:spPr>
          <a:xfrm>
            <a:off x="5643570" y="1071546"/>
            <a:ext cx="1285884" cy="28575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 стрелкой 26"/>
          <p:cNvCxnSpPr/>
          <p:nvPr/>
        </p:nvCxnSpPr>
        <p:spPr>
          <a:xfrm rot="10800000" flipV="1">
            <a:off x="2214546" y="1142984"/>
            <a:ext cx="1214446" cy="28575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Прямоугольник 31"/>
          <p:cNvSpPr/>
          <p:nvPr/>
        </p:nvSpPr>
        <p:spPr>
          <a:xfrm>
            <a:off x="0" y="1571612"/>
            <a:ext cx="4572000" cy="132343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kk-KZ" sz="20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Егер нәруыздардың құрамына тек аминқышқылдары кіретін болса, мұндай нәруыздар </a:t>
            </a:r>
            <a:r>
              <a:rPr lang="kk-KZ" sz="20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қарапайым нәруыздар</a:t>
            </a:r>
            <a:r>
              <a:rPr lang="kk-KZ" sz="20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деп аталады</a:t>
            </a:r>
            <a:endParaRPr lang="ru-RU" sz="2000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3" name="Прямоугольник 32"/>
          <p:cNvSpPr/>
          <p:nvPr/>
        </p:nvSpPr>
        <p:spPr>
          <a:xfrm>
            <a:off x="4786314" y="1500174"/>
            <a:ext cx="4572000" cy="132343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kk-KZ" sz="20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Егер нәруыздардың құрамында аминқышқылдарынан басқа қандай да бір құрамбөлік болса, онда оларды</a:t>
            </a:r>
            <a:r>
              <a:rPr lang="kk-KZ" sz="20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күрделі нәруыздар </a:t>
            </a:r>
            <a:r>
              <a:rPr lang="kk-KZ" sz="20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дейді</a:t>
            </a:r>
            <a:endParaRPr lang="ru-RU" sz="2000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1748" name="Picture 4" descr="C:\Users\Madina\Desktop\content_гемоглобин2.jpg"/>
          <p:cNvPicPr>
            <a:picLocks noChangeAspect="1" noChangeArrowheads="1"/>
          </p:cNvPicPr>
          <p:nvPr/>
        </p:nvPicPr>
        <p:blipFill>
          <a:blip r:embed="rId5"/>
          <a:srcRect l="7250" t="2005" r="6125" b="14590"/>
          <a:stretch>
            <a:fillRect/>
          </a:stretch>
        </p:blipFill>
        <p:spPr bwMode="auto">
          <a:xfrm>
            <a:off x="4357686" y="2928934"/>
            <a:ext cx="3857620" cy="242889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sp>
        <p:nvSpPr>
          <p:cNvPr id="35" name="Овал 34"/>
          <p:cNvSpPr/>
          <p:nvPr/>
        </p:nvSpPr>
        <p:spPr>
          <a:xfrm>
            <a:off x="5715008" y="2928934"/>
            <a:ext cx="1214446" cy="571504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k-KZ" sz="1200" dirty="0" smtClean="0">
                <a:latin typeface="Times New Roman" pitchFamily="18" charset="0"/>
                <a:cs typeface="Times New Roman" pitchFamily="18" charset="0"/>
              </a:rPr>
              <a:t>Өкпедегі газ </a:t>
            </a:r>
            <a:endParaRPr lang="ru-RU" sz="1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6" name="Овал 35"/>
          <p:cNvSpPr/>
          <p:nvPr/>
        </p:nvSpPr>
        <p:spPr>
          <a:xfrm>
            <a:off x="6572264" y="3571876"/>
            <a:ext cx="1214446" cy="571504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k-KZ" sz="1200" dirty="0" smtClean="0">
                <a:latin typeface="Times New Roman" pitchFamily="18" charset="0"/>
                <a:cs typeface="Times New Roman" pitchFamily="18" charset="0"/>
              </a:rPr>
              <a:t>Оттегі жасушаға түседі </a:t>
            </a:r>
            <a:endParaRPr lang="ru-RU" sz="1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7" name="Овал 36"/>
          <p:cNvSpPr/>
          <p:nvPr/>
        </p:nvSpPr>
        <p:spPr>
          <a:xfrm>
            <a:off x="4500562" y="4714884"/>
            <a:ext cx="785818" cy="642942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k-KZ" sz="1100" dirty="0" smtClean="0">
                <a:latin typeface="Times New Roman" pitchFamily="18" charset="0"/>
                <a:cs typeface="Times New Roman" pitchFamily="18" charset="0"/>
              </a:rPr>
              <a:t>Гемоглобин молекуласы</a:t>
            </a:r>
            <a:endParaRPr lang="ru-RU" sz="1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8" name="Прямоугольник 37"/>
          <p:cNvSpPr/>
          <p:nvPr/>
        </p:nvSpPr>
        <p:spPr>
          <a:xfrm>
            <a:off x="5214942" y="5357826"/>
            <a:ext cx="371477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k-KZ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Күрделі нәруызға тасымалдаушы </a:t>
            </a:r>
          </a:p>
          <a:p>
            <a:r>
              <a:rPr lang="kk-KZ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нәруыз – </a:t>
            </a:r>
            <a:r>
              <a:rPr lang="kk-KZ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гемоглобин</a:t>
            </a:r>
            <a:r>
              <a:rPr lang="kk-KZ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жатады</a:t>
            </a:r>
            <a:endParaRPr lang="ru-RU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749" name="Rectangle 5"/>
          <p:cNvSpPr>
            <a:spLocks noChangeArrowheads="1"/>
          </p:cNvSpPr>
          <p:nvPr/>
        </p:nvSpPr>
        <p:spPr bwMode="auto">
          <a:xfrm>
            <a:off x="571472" y="5357826"/>
            <a:ext cx="3407343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kk-KZ" b="1" dirty="0" smtClean="0">
                <a:solidFill>
                  <a:schemeClr val="tx2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</a:t>
            </a:r>
            <a:r>
              <a:rPr kumimoji="0" lang="kk-KZ" b="1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нсулин </a:t>
            </a:r>
            <a:r>
              <a:rPr kumimoji="0" lang="kk-KZ" b="0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массасы 6 мың</a:t>
            </a: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k-KZ" b="0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болатын</a:t>
            </a:r>
            <a:r>
              <a:rPr kumimoji="0" lang="kk-KZ" b="0" i="0" u="none" strike="noStrike" cap="none" normalizeH="0" dirty="0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kk-KZ" b="0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51 аминқышқылының </a:t>
            </a: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k-KZ" b="0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қалдығынан </a:t>
            </a:r>
            <a:r>
              <a:rPr kumimoji="0" lang="kk-KZ" b="0" i="0" u="none" strike="noStrike" cap="none" normalizeH="0" dirty="0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kk-KZ" b="0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тұрады</a:t>
            </a:r>
            <a:endParaRPr kumimoji="0" lang="kk-KZ" sz="2400" b="0" i="0" u="none" strike="noStrike" cap="none" normalizeH="0" baseline="0" dirty="0" smtClean="0">
              <a:ln>
                <a:noFill/>
              </a:ln>
              <a:solidFill>
                <a:schemeClr val="tx2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1750" name="Picture 6" descr="C:\Users\Madina\Desktop\220px-Human_Insulin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57158" y="2928934"/>
            <a:ext cx="3143272" cy="22955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Типография\Desktop\Безымянный.png"/>
          <p:cNvPicPr>
            <a:picLocks noChangeAspect="1" noChangeArrowheads="1"/>
          </p:cNvPicPr>
          <p:nvPr/>
        </p:nvPicPr>
        <p:blipFill rotWithShape="1">
          <a:blip r:embed="rId3"/>
          <a:srcRect l="11757" r="11484"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xtLst/>
        </p:spPr>
      </p:pic>
      <p:sp>
        <p:nvSpPr>
          <p:cNvPr id="9219" name="Google Shape;123;p4"/>
          <p:cNvSpPr>
            <a:spLocks noGrp="1"/>
          </p:cNvSpPr>
          <p:nvPr>
            <p:ph type="sldNum" sz="quarter" idx="12"/>
          </p:nvPr>
        </p:nvSpPr>
        <p:spPr>
          <a:xfrm>
            <a:off x="7087414" y="6000768"/>
            <a:ext cx="2056586" cy="364281"/>
          </a:xfrm>
          <a:noFill/>
          <a:ln>
            <a:miter lim="800000"/>
            <a:headEnd/>
            <a:tailEnd/>
          </a:ln>
        </p:spPr>
        <p:txBody>
          <a:bodyPr lIns="79432" tIns="39704" rIns="79432" bIns="39704"/>
          <a:lstStyle/>
          <a:p>
            <a:pPr>
              <a:buSzPts val="1100"/>
              <a:buFont typeface="Arial" charset="0"/>
              <a:buNone/>
            </a:pPr>
            <a:fld id="{9B56F184-E603-4E9E-BF68-6D597034F0F6}" type="slidenum">
              <a:rPr lang="ru-RU" altLang="ru-RU" b="1" smtClean="0">
                <a:solidFill>
                  <a:srgbClr val="002060"/>
                </a:solidFill>
                <a:latin typeface="Arial" charset="0"/>
                <a:cs typeface="Arial" charset="0"/>
                <a:sym typeface="Arial" charset="0"/>
              </a:rPr>
              <a:pPr>
                <a:buSzPts val="1100"/>
                <a:buFont typeface="Arial" charset="0"/>
                <a:buNone/>
              </a:pPr>
              <a:t>7</a:t>
            </a:fld>
            <a:endParaRPr lang="ru-RU" altLang="ru-RU" b="1" dirty="0" smtClean="0">
              <a:solidFill>
                <a:srgbClr val="002060"/>
              </a:solidFill>
              <a:latin typeface="Arial" charset="0"/>
              <a:cs typeface="Arial" charset="0"/>
              <a:sym typeface="Arial" charset="0"/>
            </a:endParaRPr>
          </a:p>
        </p:txBody>
      </p:sp>
      <p:cxnSp>
        <p:nvCxnSpPr>
          <p:cNvPr id="9220" name="Google Shape;124;p4"/>
          <p:cNvCxnSpPr>
            <a:cxnSpLocks noChangeShapeType="1"/>
          </p:cNvCxnSpPr>
          <p:nvPr/>
        </p:nvCxnSpPr>
        <p:spPr bwMode="auto">
          <a:xfrm flipV="1">
            <a:off x="642910" y="6215082"/>
            <a:ext cx="7643866" cy="21682"/>
          </a:xfrm>
          <a:prstGeom prst="straightConnector1">
            <a:avLst/>
          </a:prstGeom>
          <a:noFill/>
          <a:ln w="38100">
            <a:solidFill>
              <a:srgbClr val="002060"/>
            </a:solidFill>
            <a:miter lim="800000"/>
            <a:headEnd type="none" w="sm" len="sm"/>
            <a:tailEnd type="none" w="sm" len="sm"/>
          </a:ln>
        </p:spPr>
      </p:cxnSp>
      <p:cxnSp>
        <p:nvCxnSpPr>
          <p:cNvPr id="9221" name="Google Shape;125;p4"/>
          <p:cNvCxnSpPr>
            <a:cxnSpLocks noChangeShapeType="1"/>
          </p:cNvCxnSpPr>
          <p:nvPr/>
        </p:nvCxnSpPr>
        <p:spPr bwMode="auto">
          <a:xfrm>
            <a:off x="928662" y="6500834"/>
            <a:ext cx="6960003" cy="16972"/>
          </a:xfrm>
          <a:prstGeom prst="straightConnector1">
            <a:avLst/>
          </a:prstGeom>
          <a:noFill/>
          <a:ln w="38100">
            <a:solidFill>
              <a:srgbClr val="00B050"/>
            </a:solidFill>
            <a:miter lim="800000"/>
            <a:headEnd type="none" w="sm" len="sm"/>
            <a:tailEnd type="none" w="sm" len="sm"/>
          </a:ln>
        </p:spPr>
      </p:cxnSp>
      <p:sp>
        <p:nvSpPr>
          <p:cNvPr id="9" name="Google Shape;230;p65"/>
          <p:cNvSpPr txBox="1">
            <a:spLocks/>
          </p:cNvSpPr>
          <p:nvPr/>
        </p:nvSpPr>
        <p:spPr bwMode="auto">
          <a:xfrm>
            <a:off x="312221" y="1507522"/>
            <a:ext cx="8519558" cy="3503152"/>
          </a:xfrm>
          <a:prstGeom prst="rect">
            <a:avLst/>
          </a:prstGeom>
          <a:noFill/>
          <a:ln>
            <a:noFill/>
          </a:ln>
          <a:extLst/>
        </p:spPr>
        <p:txBody>
          <a:bodyPr spcFirstLastPara="1" lIns="93712" tIns="93712" rIns="93712" bIns="93712"/>
          <a:lstStyle>
            <a:lvl1pPr marL="373063" indent="-373063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08038" indent="-3111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44600" indent="-2476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741488" indent="-2476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239963" indent="-2476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38148" indent="-248923" algn="l" defTabSz="99569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35993" indent="-248923" algn="l" defTabSz="99569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733838" indent="-248923" algn="l" defTabSz="99569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231683" indent="-248923" algn="l" defTabSz="99569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5086" indent="-65086">
              <a:buNone/>
              <a:defRPr/>
            </a:pPr>
            <a:endParaRPr lang="ru-RU" sz="2100" b="1" dirty="0">
              <a:solidFill>
                <a:srgbClr val="434343"/>
              </a:solidFill>
              <a:latin typeface="Times New Roman" pitchFamily="18" charset="0"/>
              <a:ea typeface="Open Sans"/>
              <a:cs typeface="Times New Roman" pitchFamily="18" charset="0"/>
              <a:sym typeface="Open Sans"/>
            </a:endParaRPr>
          </a:p>
        </p:txBody>
      </p:sp>
      <p:pic>
        <p:nvPicPr>
          <p:cNvPr id="9224" name="Рисунок 13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174758" y="285728"/>
            <a:ext cx="969242" cy="10222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37" name="Прямоугольник 11"/>
          <p:cNvSpPr>
            <a:spLocks noChangeArrowheads="1"/>
          </p:cNvSpPr>
          <p:nvPr/>
        </p:nvSpPr>
        <p:spPr bwMode="auto">
          <a:xfrm>
            <a:off x="357158" y="357166"/>
            <a:ext cx="8215370" cy="45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80147" tIns="40074" rIns="80147" bIns="40074">
            <a:spAutoFit/>
          </a:bodyPr>
          <a:lstStyle/>
          <a:p>
            <a:pPr algn="ctr"/>
            <a:r>
              <a:rPr lang="kk-KZ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Нәруыздың физикалық және химиялық қасиеттері</a:t>
            </a:r>
            <a:endParaRPr lang="ru-RU" sz="24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14282" y="1214422"/>
            <a:ext cx="2851999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k-KZ" sz="20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Еритін</a:t>
            </a:r>
            <a:r>
              <a:rPr lang="kk-KZ" sz="20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– гидрофильді</a:t>
            </a:r>
          </a:p>
          <a:p>
            <a:r>
              <a:rPr lang="kk-KZ" sz="20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(гемоглобин, альбумин)</a:t>
            </a:r>
          </a:p>
          <a:p>
            <a:r>
              <a:rPr lang="kk-KZ" sz="20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нәруыздар</a:t>
            </a:r>
            <a:endParaRPr lang="ru-RU" sz="2000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643570" y="1428736"/>
            <a:ext cx="294664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k-KZ" sz="20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Ерімейтін </a:t>
            </a:r>
            <a:r>
              <a:rPr lang="kk-KZ" sz="20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– гидрофобты</a:t>
            </a:r>
          </a:p>
          <a:p>
            <a:r>
              <a:rPr lang="kk-KZ" sz="20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( кератин) нәруыздар</a:t>
            </a:r>
            <a:endParaRPr lang="ru-RU" sz="2000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20" name="Прямая со стрелкой 19"/>
          <p:cNvCxnSpPr/>
          <p:nvPr/>
        </p:nvCxnSpPr>
        <p:spPr>
          <a:xfrm>
            <a:off x="5214942" y="785794"/>
            <a:ext cx="1357322" cy="64294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 стрелкой 21"/>
          <p:cNvCxnSpPr/>
          <p:nvPr/>
        </p:nvCxnSpPr>
        <p:spPr>
          <a:xfrm rot="10800000" flipV="1">
            <a:off x="2500298" y="857232"/>
            <a:ext cx="1500198" cy="42862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Прямоугольник 15"/>
          <p:cNvSpPr/>
          <p:nvPr/>
        </p:nvSpPr>
        <p:spPr>
          <a:xfrm>
            <a:off x="2500298" y="3214686"/>
            <a:ext cx="446514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k-KZ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Нәруыздың   химиялық   қасиеттері</a:t>
            </a:r>
            <a:endParaRPr lang="ru-RU" sz="2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571472" y="3500438"/>
            <a:ext cx="814393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kk-KZ" sz="20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Нәруыз молекуласының заряды әртүрлі, қышқыл және негіздік қасиет көрсетіп, </a:t>
            </a:r>
            <a:r>
              <a:rPr lang="kk-KZ" sz="2000" b="1" i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амфотерлі  </a:t>
            </a:r>
            <a:r>
              <a:rPr lang="kk-KZ" sz="20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болуы мүмкін.</a:t>
            </a:r>
            <a:r>
              <a:rPr lang="ru-RU" sz="20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Олар</a:t>
            </a:r>
            <a:r>
              <a:rPr lang="ru-RU" sz="20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қышқылдық, негіздік</a:t>
            </a:r>
            <a:r>
              <a:rPr lang="ru-RU" sz="20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және бейтараптық ақуыздар ажыратылады</a:t>
            </a:r>
            <a:r>
              <a:rPr lang="ru-RU" sz="20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Users\Madina\Desktop\slide-1.jpg"/>
          <p:cNvPicPr>
            <a:picLocks noChangeAspect="1" noChangeArrowheads="1"/>
          </p:cNvPicPr>
          <p:nvPr/>
        </p:nvPicPr>
        <p:blipFill>
          <a:blip r:embed="rId5"/>
          <a:srcRect t="54601" b="14838"/>
          <a:stretch>
            <a:fillRect/>
          </a:stretch>
        </p:blipFill>
        <p:spPr bwMode="auto">
          <a:xfrm>
            <a:off x="500034" y="4714884"/>
            <a:ext cx="8215370" cy="1214446"/>
          </a:xfrm>
          <a:prstGeom prst="rect">
            <a:avLst/>
          </a:prstGeom>
          <a:noFill/>
        </p:spPr>
      </p:pic>
      <p:pic>
        <p:nvPicPr>
          <p:cNvPr id="1027" name="Picture 3" descr="C:\Users\Madina\Desktop\slide-3.jpg"/>
          <p:cNvPicPr>
            <a:picLocks noChangeAspect="1" noChangeArrowheads="1"/>
          </p:cNvPicPr>
          <p:nvPr/>
        </p:nvPicPr>
        <p:blipFill>
          <a:blip r:embed="rId6"/>
          <a:srcRect l="4577" t="30153" r="59944" b="45399"/>
          <a:stretch>
            <a:fillRect/>
          </a:stretch>
        </p:blipFill>
        <p:spPr bwMode="auto">
          <a:xfrm>
            <a:off x="214282" y="2357430"/>
            <a:ext cx="3000396" cy="928694"/>
          </a:xfrm>
          <a:prstGeom prst="rect">
            <a:avLst/>
          </a:prstGeom>
          <a:noFill/>
        </p:spPr>
      </p:pic>
      <p:pic>
        <p:nvPicPr>
          <p:cNvPr id="1028" name="Picture 4" descr="C:\Users\Madina\Desktop\slide-3.jpg"/>
          <p:cNvPicPr>
            <a:picLocks noChangeAspect="1" noChangeArrowheads="1"/>
          </p:cNvPicPr>
          <p:nvPr/>
        </p:nvPicPr>
        <p:blipFill>
          <a:blip r:embed="rId6"/>
          <a:srcRect l="50000" t="46961" r="7655" b="17894"/>
          <a:stretch>
            <a:fillRect/>
          </a:stretch>
        </p:blipFill>
        <p:spPr bwMode="auto">
          <a:xfrm>
            <a:off x="5786446" y="2071678"/>
            <a:ext cx="2357422" cy="107157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Типография\Desktop\Безымянный.png"/>
          <p:cNvPicPr>
            <a:picLocks noChangeAspect="1" noChangeArrowheads="1"/>
          </p:cNvPicPr>
          <p:nvPr/>
        </p:nvPicPr>
        <p:blipFill rotWithShape="1">
          <a:blip r:embed="rId3"/>
          <a:srcRect l="11757" r="11484"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xtLst/>
        </p:spPr>
      </p:pic>
      <p:sp>
        <p:nvSpPr>
          <p:cNvPr id="9219" name="Google Shape;123;p4"/>
          <p:cNvSpPr>
            <a:spLocks noGrp="1"/>
          </p:cNvSpPr>
          <p:nvPr>
            <p:ph type="sldNum" sz="quarter" idx="12"/>
          </p:nvPr>
        </p:nvSpPr>
        <p:spPr>
          <a:xfrm>
            <a:off x="6786578" y="6000768"/>
            <a:ext cx="2357422" cy="364281"/>
          </a:xfrm>
          <a:noFill/>
          <a:ln>
            <a:miter lim="800000"/>
            <a:headEnd/>
            <a:tailEnd/>
          </a:ln>
        </p:spPr>
        <p:txBody>
          <a:bodyPr lIns="79432" tIns="39704" rIns="79432" bIns="39704"/>
          <a:lstStyle/>
          <a:p>
            <a:pPr>
              <a:buSzPts val="1100"/>
              <a:buFont typeface="Arial" charset="0"/>
              <a:buNone/>
            </a:pPr>
            <a:fld id="{9B56F184-E603-4E9E-BF68-6D597034F0F6}" type="slidenum">
              <a:rPr lang="ru-RU" altLang="ru-RU" b="1" smtClean="0">
                <a:solidFill>
                  <a:srgbClr val="002060"/>
                </a:solidFill>
                <a:latin typeface="Arial" charset="0"/>
                <a:cs typeface="Arial" charset="0"/>
                <a:sym typeface="Arial" charset="0"/>
              </a:rPr>
              <a:pPr>
                <a:buSzPts val="1100"/>
                <a:buFont typeface="Arial" charset="0"/>
                <a:buNone/>
              </a:pPr>
              <a:t>8</a:t>
            </a:fld>
            <a:endParaRPr lang="ru-RU" altLang="ru-RU" b="1" dirty="0" smtClean="0">
              <a:solidFill>
                <a:srgbClr val="002060"/>
              </a:solidFill>
              <a:latin typeface="Arial" charset="0"/>
              <a:cs typeface="Arial" charset="0"/>
              <a:sym typeface="Arial" charset="0"/>
            </a:endParaRPr>
          </a:p>
        </p:txBody>
      </p:sp>
      <p:cxnSp>
        <p:nvCxnSpPr>
          <p:cNvPr id="9220" name="Google Shape;124;p4"/>
          <p:cNvCxnSpPr>
            <a:cxnSpLocks noChangeShapeType="1"/>
          </p:cNvCxnSpPr>
          <p:nvPr/>
        </p:nvCxnSpPr>
        <p:spPr bwMode="auto">
          <a:xfrm>
            <a:off x="529418" y="6357958"/>
            <a:ext cx="7757358" cy="1588"/>
          </a:xfrm>
          <a:prstGeom prst="straightConnector1">
            <a:avLst/>
          </a:prstGeom>
          <a:noFill/>
          <a:ln w="38100">
            <a:solidFill>
              <a:srgbClr val="002060"/>
            </a:solidFill>
            <a:miter lim="800000"/>
            <a:headEnd type="none" w="sm" len="sm"/>
            <a:tailEnd type="none" w="sm" len="sm"/>
          </a:ln>
        </p:spPr>
      </p:cxnSp>
      <p:cxnSp>
        <p:nvCxnSpPr>
          <p:cNvPr id="9221" name="Google Shape;125;p4"/>
          <p:cNvCxnSpPr>
            <a:cxnSpLocks noChangeShapeType="1"/>
          </p:cNvCxnSpPr>
          <p:nvPr/>
        </p:nvCxnSpPr>
        <p:spPr bwMode="auto">
          <a:xfrm>
            <a:off x="928662" y="6572272"/>
            <a:ext cx="7143800" cy="1588"/>
          </a:xfrm>
          <a:prstGeom prst="straightConnector1">
            <a:avLst/>
          </a:prstGeom>
          <a:noFill/>
          <a:ln w="38100">
            <a:solidFill>
              <a:srgbClr val="00B050"/>
            </a:solidFill>
            <a:miter lim="800000"/>
            <a:headEnd type="none" w="sm" len="sm"/>
            <a:tailEnd type="none" w="sm" len="sm"/>
          </a:ln>
        </p:spPr>
      </p:cxnSp>
      <p:sp>
        <p:nvSpPr>
          <p:cNvPr id="9" name="Google Shape;230;p65"/>
          <p:cNvSpPr txBox="1">
            <a:spLocks/>
          </p:cNvSpPr>
          <p:nvPr/>
        </p:nvSpPr>
        <p:spPr bwMode="auto">
          <a:xfrm>
            <a:off x="312221" y="1507522"/>
            <a:ext cx="8519558" cy="3503152"/>
          </a:xfrm>
          <a:prstGeom prst="rect">
            <a:avLst/>
          </a:prstGeom>
          <a:noFill/>
          <a:ln>
            <a:noFill/>
          </a:ln>
          <a:extLst/>
        </p:spPr>
        <p:txBody>
          <a:bodyPr spcFirstLastPara="1" lIns="93712" tIns="93712" rIns="93712" bIns="93712"/>
          <a:lstStyle>
            <a:lvl1pPr marL="373063" indent="-373063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08038" indent="-3111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44600" indent="-2476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741488" indent="-2476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239963" indent="-2476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38148" indent="-248923" algn="l" defTabSz="99569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35993" indent="-248923" algn="l" defTabSz="99569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733838" indent="-248923" algn="l" defTabSz="99569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231683" indent="-248923" algn="l" defTabSz="99569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5086" indent="-65086">
              <a:buNone/>
              <a:defRPr/>
            </a:pPr>
            <a:endParaRPr lang="ru-RU" sz="2100" b="1" dirty="0">
              <a:solidFill>
                <a:srgbClr val="434343"/>
              </a:solidFill>
              <a:latin typeface="Times New Roman" pitchFamily="18" charset="0"/>
              <a:ea typeface="Open Sans"/>
              <a:cs typeface="Times New Roman" pitchFamily="18" charset="0"/>
              <a:sym typeface="Open Sans"/>
            </a:endParaRPr>
          </a:p>
        </p:txBody>
      </p:sp>
      <p:pic>
        <p:nvPicPr>
          <p:cNvPr id="9224" name="Рисунок 13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174758" y="214290"/>
            <a:ext cx="969242" cy="10222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37" name="Прямоугольник 11"/>
          <p:cNvSpPr>
            <a:spLocks noChangeArrowheads="1"/>
          </p:cNvSpPr>
          <p:nvPr/>
        </p:nvSpPr>
        <p:spPr bwMode="auto">
          <a:xfrm>
            <a:off x="428596" y="357166"/>
            <a:ext cx="8215370" cy="5118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80147" tIns="40074" rIns="80147" bIns="40074">
            <a:spAutoFit/>
          </a:bodyPr>
          <a:lstStyle/>
          <a:p>
            <a:pPr algn="ctr"/>
            <a:r>
              <a:rPr lang="kk-KZ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Нәруыздарды  зерттеудің қысқаша тарихы</a:t>
            </a:r>
            <a:endParaRPr lang="ru-RU" sz="28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9" name="Таблица 18"/>
          <p:cNvGraphicFramePr>
            <a:graphicFrameLocks noGrp="1"/>
          </p:cNvGraphicFramePr>
          <p:nvPr/>
        </p:nvGraphicFramePr>
        <p:xfrm>
          <a:off x="357158" y="1214422"/>
          <a:ext cx="8143931" cy="5029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48026"/>
                <a:gridCol w="1548026"/>
                <a:gridCol w="5047879"/>
              </a:tblGrid>
              <a:tr h="667188">
                <a:tc>
                  <a:txBody>
                    <a:bodyPr/>
                    <a:lstStyle/>
                    <a:p>
                      <a:r>
                        <a:rPr lang="kk-KZ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 Зерттеуші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kk-KZ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 Оқиға мерзімі 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kk-KZ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 Ашылған жаңалықтың мәні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667188">
                <a:tc>
                  <a:txBody>
                    <a:bodyPr/>
                    <a:lstStyle/>
                    <a:p>
                      <a:pPr algn="l"/>
                      <a:r>
                        <a:rPr lang="kk-KZ" sz="2000" dirty="0" smtClean="0">
                          <a:solidFill>
                            <a:schemeClr val="tx2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Я. Бекорри</a:t>
                      </a:r>
                      <a:endParaRPr lang="ru-RU" sz="2000" dirty="0">
                        <a:solidFill>
                          <a:schemeClr val="tx2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kk-KZ" sz="2000" dirty="0" smtClean="0">
                          <a:solidFill>
                            <a:schemeClr val="tx2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1736</a:t>
                      </a:r>
                      <a:endParaRPr lang="ru-RU" sz="2000" dirty="0">
                        <a:solidFill>
                          <a:schemeClr val="tx2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kk-KZ" sz="2000" dirty="0" smtClean="0">
                          <a:solidFill>
                            <a:schemeClr val="tx2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Бидай нәруызын – ұн құрамындағы желімтікті</a:t>
                      </a:r>
                      <a:r>
                        <a:rPr lang="kk-KZ" sz="2000" baseline="0" dirty="0" smtClean="0">
                          <a:solidFill>
                            <a:schemeClr val="tx2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ашты</a:t>
                      </a:r>
                      <a:endParaRPr lang="ru-RU" sz="2000" dirty="0">
                        <a:solidFill>
                          <a:schemeClr val="tx2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667188">
                <a:tc>
                  <a:txBody>
                    <a:bodyPr/>
                    <a:lstStyle/>
                    <a:p>
                      <a:pPr algn="l"/>
                      <a:r>
                        <a:rPr lang="kk-KZ" sz="2000" dirty="0" smtClean="0">
                          <a:solidFill>
                            <a:schemeClr val="tx2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А. Браконно </a:t>
                      </a:r>
                      <a:endParaRPr lang="ru-RU" sz="2000" dirty="0">
                        <a:solidFill>
                          <a:schemeClr val="tx2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kk-KZ" sz="2000" dirty="0" smtClean="0">
                          <a:solidFill>
                            <a:schemeClr val="tx2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1820 ж.</a:t>
                      </a:r>
                      <a:endParaRPr lang="ru-RU" sz="2000" dirty="0">
                        <a:solidFill>
                          <a:schemeClr val="tx2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kk-KZ" sz="2000" dirty="0" smtClean="0">
                          <a:solidFill>
                            <a:schemeClr val="tx2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Нәруыз молекуласын ыратып, глицин және</a:t>
                      </a:r>
                      <a:r>
                        <a:rPr lang="kk-KZ" sz="2000" baseline="0" dirty="0" smtClean="0">
                          <a:solidFill>
                            <a:schemeClr val="tx2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лейцин аминқышқылдарын алды.</a:t>
                      </a:r>
                      <a:endParaRPr lang="ru-RU" sz="2000" dirty="0">
                        <a:solidFill>
                          <a:schemeClr val="tx2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1537433">
                <a:tc>
                  <a:txBody>
                    <a:bodyPr/>
                    <a:lstStyle/>
                    <a:p>
                      <a:pPr algn="l"/>
                      <a:r>
                        <a:rPr lang="kk-KZ" sz="2000" dirty="0" smtClean="0">
                          <a:solidFill>
                            <a:schemeClr val="tx2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Э.</a:t>
                      </a:r>
                      <a:r>
                        <a:rPr lang="kk-KZ" sz="2000" baseline="0" dirty="0" smtClean="0">
                          <a:solidFill>
                            <a:schemeClr val="tx2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Фишер</a:t>
                      </a:r>
                      <a:endParaRPr lang="ru-RU" sz="2000" dirty="0">
                        <a:solidFill>
                          <a:schemeClr val="tx2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kk-KZ" sz="2000" dirty="0" smtClean="0">
                          <a:solidFill>
                            <a:schemeClr val="tx2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1901 ж.</a:t>
                      </a:r>
                      <a:endParaRPr lang="ru-RU" sz="2000" dirty="0">
                        <a:solidFill>
                          <a:schemeClr val="tx2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kk-KZ" sz="2000" dirty="0" smtClean="0">
                          <a:solidFill>
                            <a:schemeClr val="tx2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Нәруыз молекуласында аминқышқылдар арасында пептидтік байланыс болатынын дәлелдеді. Аминқышқыл қалдықтарынан пептидтік байланысы бар синтетикалық</a:t>
                      </a:r>
                      <a:r>
                        <a:rPr lang="kk-KZ" sz="2000" baseline="0" dirty="0" smtClean="0">
                          <a:solidFill>
                            <a:schemeClr val="tx2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нәруыз алды. Пептидтерді синтездеді.</a:t>
                      </a:r>
                      <a:endParaRPr lang="ru-RU" sz="2000" dirty="0">
                        <a:solidFill>
                          <a:schemeClr val="tx2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1247351">
                <a:tc>
                  <a:txBody>
                    <a:bodyPr/>
                    <a:lstStyle/>
                    <a:p>
                      <a:pPr algn="l"/>
                      <a:r>
                        <a:rPr lang="kk-KZ" sz="2000" dirty="0" smtClean="0">
                          <a:solidFill>
                            <a:schemeClr val="tx2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Л.Полинг</a:t>
                      </a:r>
                      <a:endParaRPr lang="ru-RU" sz="2000" dirty="0">
                        <a:solidFill>
                          <a:schemeClr val="tx2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kk-KZ" sz="2000" dirty="0" smtClean="0">
                          <a:solidFill>
                            <a:schemeClr val="tx2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1951-1954 жж.</a:t>
                      </a:r>
                      <a:endParaRPr lang="ru-RU" sz="2000" dirty="0">
                        <a:solidFill>
                          <a:schemeClr val="tx2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kk-KZ" sz="2000" dirty="0" smtClean="0">
                          <a:solidFill>
                            <a:schemeClr val="tx2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Ірі молекулалар: нәруыздар және нуклеин қышқылдарына арналған рентгенограмма түрін алдын ала болжауға мүмкіндік беретін теория жасады.</a:t>
                      </a:r>
                      <a:endParaRPr lang="ru-RU" sz="2000" dirty="0">
                        <a:solidFill>
                          <a:schemeClr val="tx2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Типография\Desktop\Безымянный.png"/>
          <p:cNvPicPr>
            <a:picLocks noChangeAspect="1" noChangeArrowheads="1"/>
          </p:cNvPicPr>
          <p:nvPr/>
        </p:nvPicPr>
        <p:blipFill rotWithShape="1">
          <a:blip r:embed="rId3"/>
          <a:srcRect l="11757" r="11484"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xtLst/>
        </p:spPr>
      </p:pic>
      <p:sp>
        <p:nvSpPr>
          <p:cNvPr id="9219" name="Google Shape;123;p4"/>
          <p:cNvSpPr>
            <a:spLocks noGrp="1"/>
          </p:cNvSpPr>
          <p:nvPr>
            <p:ph type="sldNum" sz="quarter" idx="12"/>
          </p:nvPr>
        </p:nvSpPr>
        <p:spPr>
          <a:xfrm>
            <a:off x="7087414" y="6000768"/>
            <a:ext cx="2056586" cy="364281"/>
          </a:xfrm>
          <a:noFill/>
          <a:ln>
            <a:miter lim="800000"/>
            <a:headEnd/>
            <a:tailEnd/>
          </a:ln>
        </p:spPr>
        <p:txBody>
          <a:bodyPr lIns="79432" tIns="39704" rIns="79432" bIns="39704"/>
          <a:lstStyle/>
          <a:p>
            <a:pPr>
              <a:buSzPts val="1100"/>
              <a:buFont typeface="Arial" charset="0"/>
              <a:buNone/>
            </a:pPr>
            <a:fld id="{9B56F184-E603-4E9E-BF68-6D597034F0F6}" type="slidenum">
              <a:rPr lang="ru-RU" altLang="ru-RU" b="1" smtClean="0">
                <a:solidFill>
                  <a:srgbClr val="002060"/>
                </a:solidFill>
                <a:latin typeface="Arial" charset="0"/>
                <a:cs typeface="Arial" charset="0"/>
                <a:sym typeface="Arial" charset="0"/>
              </a:rPr>
              <a:pPr>
                <a:buSzPts val="1100"/>
                <a:buFont typeface="Arial" charset="0"/>
                <a:buNone/>
              </a:pPr>
              <a:t>9</a:t>
            </a:fld>
            <a:endParaRPr lang="ru-RU" altLang="ru-RU" b="1" dirty="0" smtClean="0">
              <a:solidFill>
                <a:srgbClr val="002060"/>
              </a:solidFill>
              <a:latin typeface="Arial" charset="0"/>
              <a:cs typeface="Arial" charset="0"/>
              <a:sym typeface="Arial" charset="0"/>
            </a:endParaRPr>
          </a:p>
        </p:txBody>
      </p:sp>
      <p:cxnSp>
        <p:nvCxnSpPr>
          <p:cNvPr id="9220" name="Google Shape;124;p4"/>
          <p:cNvCxnSpPr>
            <a:cxnSpLocks noChangeShapeType="1"/>
          </p:cNvCxnSpPr>
          <p:nvPr/>
        </p:nvCxnSpPr>
        <p:spPr bwMode="auto">
          <a:xfrm>
            <a:off x="285720" y="5643578"/>
            <a:ext cx="8614582" cy="0"/>
          </a:xfrm>
          <a:prstGeom prst="straightConnector1">
            <a:avLst/>
          </a:prstGeom>
          <a:noFill/>
          <a:ln w="38100">
            <a:solidFill>
              <a:srgbClr val="002060"/>
            </a:solidFill>
            <a:miter lim="800000"/>
            <a:headEnd type="none" w="sm" len="sm"/>
            <a:tailEnd type="none" w="sm" len="sm"/>
          </a:ln>
        </p:spPr>
      </p:cxnSp>
      <p:cxnSp>
        <p:nvCxnSpPr>
          <p:cNvPr id="9221" name="Google Shape;125;p4"/>
          <p:cNvCxnSpPr>
            <a:cxnSpLocks noChangeShapeType="1"/>
          </p:cNvCxnSpPr>
          <p:nvPr/>
        </p:nvCxnSpPr>
        <p:spPr bwMode="auto">
          <a:xfrm>
            <a:off x="928662" y="5857892"/>
            <a:ext cx="7674351" cy="1588"/>
          </a:xfrm>
          <a:prstGeom prst="straightConnector1">
            <a:avLst/>
          </a:prstGeom>
          <a:noFill/>
          <a:ln w="38100">
            <a:solidFill>
              <a:srgbClr val="00B050"/>
            </a:solidFill>
            <a:miter lim="800000"/>
            <a:headEnd type="none" w="sm" len="sm"/>
            <a:tailEnd type="none" w="sm" len="sm"/>
          </a:ln>
        </p:spPr>
      </p:cxnSp>
      <p:sp>
        <p:nvSpPr>
          <p:cNvPr id="9" name="Google Shape;230;p65"/>
          <p:cNvSpPr txBox="1">
            <a:spLocks/>
          </p:cNvSpPr>
          <p:nvPr/>
        </p:nvSpPr>
        <p:spPr bwMode="auto">
          <a:xfrm>
            <a:off x="312221" y="1507522"/>
            <a:ext cx="8519558" cy="3503152"/>
          </a:xfrm>
          <a:prstGeom prst="rect">
            <a:avLst/>
          </a:prstGeom>
          <a:noFill/>
          <a:ln>
            <a:noFill/>
          </a:ln>
          <a:extLst/>
        </p:spPr>
        <p:txBody>
          <a:bodyPr spcFirstLastPara="1" lIns="93712" tIns="93712" rIns="93712" bIns="93712"/>
          <a:lstStyle>
            <a:lvl1pPr marL="373063" indent="-373063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08038" indent="-3111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44600" indent="-2476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741488" indent="-2476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239963" indent="-2476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38148" indent="-248923" algn="l" defTabSz="99569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35993" indent="-248923" algn="l" defTabSz="99569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733838" indent="-248923" algn="l" defTabSz="99569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231683" indent="-248923" algn="l" defTabSz="99569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5086" indent="-65086">
              <a:buNone/>
              <a:defRPr/>
            </a:pPr>
            <a:endParaRPr lang="ru-RU" sz="2100" b="1" dirty="0">
              <a:solidFill>
                <a:srgbClr val="434343"/>
              </a:solidFill>
              <a:latin typeface="Times New Roman" pitchFamily="18" charset="0"/>
              <a:ea typeface="Open Sans"/>
              <a:cs typeface="Times New Roman" pitchFamily="18" charset="0"/>
              <a:sym typeface="Open Sans"/>
            </a:endParaRPr>
          </a:p>
        </p:txBody>
      </p:sp>
      <p:pic>
        <p:nvPicPr>
          <p:cNvPr id="9224" name="Рисунок 13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715272" y="214290"/>
            <a:ext cx="969242" cy="10222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37" name="Прямоугольник 11"/>
          <p:cNvSpPr>
            <a:spLocks noChangeArrowheads="1"/>
          </p:cNvSpPr>
          <p:nvPr/>
        </p:nvSpPr>
        <p:spPr bwMode="auto">
          <a:xfrm>
            <a:off x="1000100" y="357166"/>
            <a:ext cx="7072330" cy="5118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80147" tIns="40074" rIns="80147" bIns="40074">
            <a:spAutoFit/>
          </a:bodyPr>
          <a:lstStyle/>
          <a:p>
            <a:pPr algn="ctr"/>
            <a:r>
              <a:rPr lang="kk-KZ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Нәруыздардың құрылымы </a:t>
            </a:r>
            <a:endParaRPr lang="ru-RU" sz="28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2071670" y="1928802"/>
            <a:ext cx="621510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 smtClean="0">
                <a:latin typeface="Times New Roman" pitchFamily="18" charset="0"/>
                <a:cs typeface="Times New Roman" pitchFamily="18" charset="0"/>
                <a:hlinkClick r:id="rId5"/>
              </a:rPr>
              <a:t>https://youtu.be/vKMPrBRUIAU</a:t>
            </a:r>
            <a:r>
              <a:rPr lang="kk-KZ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2699</TotalTime>
  <Words>941</Words>
  <Application>Microsoft Office PowerPoint</Application>
  <PresentationFormat>Экран (4:3)</PresentationFormat>
  <Paragraphs>206</Paragraphs>
  <Slides>17</Slides>
  <Notes>14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24" baseType="lpstr">
      <vt:lpstr>Arial</vt:lpstr>
      <vt:lpstr>Calibri</vt:lpstr>
      <vt:lpstr>Century Gothic</vt:lpstr>
      <vt:lpstr>Open Sans</vt:lpstr>
      <vt:lpstr>Times New Roman</vt:lpstr>
      <vt:lpstr>Wingdings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Madina</dc:creator>
  <cp:lastModifiedBy>Huawei</cp:lastModifiedBy>
  <cp:revision>209</cp:revision>
  <dcterms:created xsi:type="dcterms:W3CDTF">2020-07-14T09:45:37Z</dcterms:created>
  <dcterms:modified xsi:type="dcterms:W3CDTF">2024-11-02T17:08:41Z</dcterms:modified>
</cp:coreProperties>
</file>