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316" r:id="rId4"/>
    <p:sldId id="308" r:id="rId5"/>
    <p:sldId id="309" r:id="rId6"/>
    <p:sldId id="292" r:id="rId7"/>
    <p:sldId id="295" r:id="rId8"/>
    <p:sldId id="296" r:id="rId9"/>
    <p:sldId id="297" r:id="rId10"/>
    <p:sldId id="298" r:id="rId11"/>
    <p:sldId id="299" r:id="rId12"/>
    <p:sldId id="300" r:id="rId13"/>
    <p:sldId id="301" r:id="rId14"/>
    <p:sldId id="302" r:id="rId15"/>
    <p:sldId id="303" r:id="rId16"/>
    <p:sldId id="304" r:id="rId17"/>
    <p:sldId id="310" r:id="rId18"/>
    <p:sldId id="313" r:id="rId19"/>
    <p:sldId id="311" r:id="rId20"/>
    <p:sldId id="315" r:id="rId21"/>
    <p:sldId id="267" r:id="rId22"/>
    <p:sldId id="268" r:id="rId23"/>
    <p:sldId id="269"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88" autoAdjust="0"/>
  </p:normalViewPr>
  <p:slideViewPr>
    <p:cSldViewPr>
      <p:cViewPr varScale="1">
        <p:scale>
          <a:sx n="84" d="100"/>
          <a:sy n="84" d="100"/>
        </p:scale>
        <p:origin x="1426"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E0C6C3-6092-483D-954E-4CE8B885581A}" type="datetimeFigureOut">
              <a:rPr lang="ru-RU" smtClean="0"/>
              <a:pPr/>
              <a:t>02.11.2024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AC31E4-2155-4F07-8482-717E890FEFDA}" type="slidenum">
              <a:rPr lang="ru-RU" smtClean="0"/>
              <a:pPr/>
              <a:t>‹#›</a:t>
            </a:fld>
            <a:endParaRPr lang="ru-RU"/>
          </a:p>
        </p:txBody>
      </p:sp>
    </p:spTree>
    <p:extLst>
      <p:ext uri="{BB962C8B-B14F-4D97-AF65-F5344CB8AC3E}">
        <p14:creationId xmlns:p14="http://schemas.microsoft.com/office/powerpoint/2010/main" val="3211308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Google Shape;73;p1:notes"/>
          <p:cNvSpPr txBox="1">
            <a:spLocks noGrp="1"/>
          </p:cNvSpPr>
          <p:nvPr>
            <p:ph type="body" idx="1"/>
          </p:nvPr>
        </p:nvSpPr>
        <p:spPr/>
        <p:txBody>
          <a:bodyPr/>
          <a:lstStyle/>
          <a:p>
            <a:pPr marL="0" indent="0" eaLnBrk="1" hangingPunct="1">
              <a:buSzPts val="1400"/>
            </a:pPr>
            <a:endParaRPr lang="ru-RU" altLang="ru-RU" sz="1200" smtClean="0">
              <a:latin typeface="Calibri" pitchFamily="34" charset="0"/>
              <a:cs typeface="Calibri" pitchFamily="34" charset="0"/>
              <a:sym typeface="Calibri" pitchFamily="34" charset="0"/>
            </a:endParaRPr>
          </a:p>
        </p:txBody>
      </p:sp>
      <p:sp>
        <p:nvSpPr>
          <p:cNvPr id="17411" name="Google Shape;74;p1: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2652856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Google Shape;120;p4:notes"/>
          <p:cNvSpPr txBox="1">
            <a:spLocks noGrp="1"/>
          </p:cNvSpPr>
          <p:nvPr>
            <p:ph type="body" idx="1"/>
          </p:nvPr>
        </p:nvSpPr>
        <p:spPr>
          <a:ln/>
        </p:spPr>
        <p:txBody>
          <a:bodyPr/>
          <a:lstStyle/>
          <a:p>
            <a:pPr marL="0" indent="0" eaLnBrk="1" hangingPunct="1">
              <a:buSzPts val="1400"/>
            </a:pPr>
            <a:endParaRPr lang="ru-RU" altLang="ru-RU" sz="1200" dirty="0" smtClean="0">
              <a:latin typeface="Calibri" pitchFamily="34" charset="0"/>
              <a:cs typeface="Calibri" pitchFamily="34" charset="0"/>
              <a:sym typeface="Calibri" pitchFamily="34" charset="0"/>
            </a:endParaRPr>
          </a:p>
        </p:txBody>
      </p:sp>
      <p:sp>
        <p:nvSpPr>
          <p:cNvPr id="23555"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2759317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Google Shape;120;p4:notes"/>
          <p:cNvSpPr txBox="1">
            <a:spLocks noGrp="1"/>
          </p:cNvSpPr>
          <p:nvPr>
            <p:ph type="body" idx="1"/>
          </p:nvPr>
        </p:nvSpPr>
        <p:spPr>
          <a:ln/>
        </p:spPr>
        <p:txBody>
          <a:bodyPr/>
          <a:lstStyle/>
          <a:p>
            <a:pPr marL="0" indent="0" eaLnBrk="1" hangingPunct="1">
              <a:buSzPts val="1400"/>
            </a:pPr>
            <a:endParaRPr lang="ru-RU" altLang="ru-RU" sz="1200" dirty="0" smtClean="0">
              <a:latin typeface="Calibri" pitchFamily="34" charset="0"/>
              <a:cs typeface="Calibri" pitchFamily="34" charset="0"/>
              <a:sym typeface="Calibri" pitchFamily="34" charset="0"/>
            </a:endParaRPr>
          </a:p>
        </p:txBody>
      </p:sp>
      <p:sp>
        <p:nvSpPr>
          <p:cNvPr id="23555"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1082804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Google Shape;120;p4:notes"/>
          <p:cNvSpPr txBox="1">
            <a:spLocks noGrp="1"/>
          </p:cNvSpPr>
          <p:nvPr>
            <p:ph type="body" idx="1"/>
          </p:nvPr>
        </p:nvSpPr>
        <p:spPr>
          <a:ln/>
        </p:spPr>
        <p:txBody>
          <a:bodyPr/>
          <a:lstStyle/>
          <a:p>
            <a:pPr marL="0" indent="0" eaLnBrk="1" hangingPunct="1">
              <a:buSzPts val="1400"/>
            </a:pPr>
            <a:endParaRPr lang="ru-RU" altLang="ru-RU" sz="1200" dirty="0" smtClean="0">
              <a:latin typeface="Calibri" pitchFamily="34" charset="0"/>
              <a:cs typeface="Calibri" pitchFamily="34" charset="0"/>
              <a:sym typeface="Calibri" pitchFamily="34" charset="0"/>
            </a:endParaRPr>
          </a:p>
        </p:txBody>
      </p:sp>
      <p:sp>
        <p:nvSpPr>
          <p:cNvPr id="23555"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51659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Google Shape;120;p4:notes"/>
          <p:cNvSpPr txBox="1">
            <a:spLocks noGrp="1"/>
          </p:cNvSpPr>
          <p:nvPr>
            <p:ph type="body" idx="1"/>
          </p:nvPr>
        </p:nvSpPr>
        <p:spPr>
          <a:ln/>
        </p:spPr>
        <p:txBody>
          <a:bodyPr/>
          <a:lstStyle/>
          <a:p>
            <a:pPr marL="0" indent="0" eaLnBrk="1" hangingPunct="1">
              <a:buSzPts val="1400"/>
            </a:pPr>
            <a:endParaRPr lang="ru-RU" altLang="ru-RU" sz="1200" dirty="0" smtClean="0">
              <a:latin typeface="Calibri" pitchFamily="34" charset="0"/>
              <a:cs typeface="Calibri" pitchFamily="34" charset="0"/>
              <a:sym typeface="Calibri" pitchFamily="34" charset="0"/>
            </a:endParaRPr>
          </a:p>
        </p:txBody>
      </p:sp>
      <p:sp>
        <p:nvSpPr>
          <p:cNvPr id="23555"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4034210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Google Shape;120;p4:notes"/>
          <p:cNvSpPr txBox="1">
            <a:spLocks noGrp="1"/>
          </p:cNvSpPr>
          <p:nvPr>
            <p:ph type="body" idx="1"/>
          </p:nvPr>
        </p:nvSpPr>
        <p:spPr>
          <a:ln/>
        </p:spPr>
        <p:txBody>
          <a:bodyPr/>
          <a:lstStyle/>
          <a:p>
            <a:pPr marL="0" indent="0" eaLnBrk="1" hangingPunct="1">
              <a:buSzPts val="1400"/>
            </a:pPr>
            <a:endParaRPr lang="ru-RU" altLang="ru-RU" sz="1200" dirty="0" smtClean="0">
              <a:latin typeface="Calibri" pitchFamily="34" charset="0"/>
              <a:cs typeface="Calibri" pitchFamily="34" charset="0"/>
              <a:sym typeface="Calibri" pitchFamily="34" charset="0"/>
            </a:endParaRPr>
          </a:p>
        </p:txBody>
      </p:sp>
      <p:sp>
        <p:nvSpPr>
          <p:cNvPr id="23555"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200728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Google Shape;120;p4:notes"/>
          <p:cNvSpPr txBox="1">
            <a:spLocks noGrp="1"/>
          </p:cNvSpPr>
          <p:nvPr>
            <p:ph type="body" idx="1"/>
          </p:nvPr>
        </p:nvSpPr>
        <p:spPr>
          <a:ln/>
        </p:spPr>
        <p:txBody>
          <a:bodyPr/>
          <a:lstStyle/>
          <a:p>
            <a:pPr marL="0" indent="0" eaLnBrk="1" hangingPunct="1">
              <a:buSzPts val="1400"/>
            </a:pPr>
            <a:endParaRPr lang="ru-RU" altLang="ru-RU" sz="1200" dirty="0" smtClean="0">
              <a:latin typeface="Calibri" pitchFamily="34" charset="0"/>
              <a:cs typeface="Calibri" pitchFamily="34" charset="0"/>
              <a:sym typeface="Calibri" pitchFamily="34" charset="0"/>
            </a:endParaRPr>
          </a:p>
        </p:txBody>
      </p:sp>
      <p:sp>
        <p:nvSpPr>
          <p:cNvPr id="23555"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3639272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Google Shape;120;p4:notes"/>
          <p:cNvSpPr txBox="1">
            <a:spLocks noGrp="1"/>
          </p:cNvSpPr>
          <p:nvPr>
            <p:ph type="body" idx="1"/>
          </p:nvPr>
        </p:nvSpPr>
        <p:spPr>
          <a:ln/>
        </p:spPr>
        <p:txBody>
          <a:bodyPr/>
          <a:lstStyle/>
          <a:p>
            <a:pPr marL="0" indent="0" eaLnBrk="1" hangingPunct="1">
              <a:buSzPts val="1400"/>
            </a:pPr>
            <a:endParaRPr lang="ru-RU" altLang="ru-RU" sz="1200" dirty="0" smtClean="0">
              <a:latin typeface="Calibri" pitchFamily="34" charset="0"/>
              <a:cs typeface="Calibri" pitchFamily="34" charset="0"/>
              <a:sym typeface="Calibri" pitchFamily="34" charset="0"/>
            </a:endParaRPr>
          </a:p>
        </p:txBody>
      </p:sp>
      <p:sp>
        <p:nvSpPr>
          <p:cNvPr id="23555"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1820407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Google Shape;120;p4:notes"/>
          <p:cNvSpPr txBox="1">
            <a:spLocks noGrp="1"/>
          </p:cNvSpPr>
          <p:nvPr>
            <p:ph type="body" idx="1"/>
          </p:nvPr>
        </p:nvSpPr>
        <p:spPr>
          <a:ln/>
        </p:spPr>
        <p:txBody>
          <a:bodyPr/>
          <a:lstStyle/>
          <a:p>
            <a:pPr marL="0" indent="0" eaLnBrk="1" hangingPunct="1">
              <a:buSzPts val="1400"/>
            </a:pPr>
            <a:endParaRPr lang="ru-RU" altLang="ru-RU" sz="1200" smtClean="0">
              <a:latin typeface="Calibri" pitchFamily="34" charset="0"/>
              <a:cs typeface="Calibri" pitchFamily="34" charset="0"/>
              <a:sym typeface="Calibri" pitchFamily="34" charset="0"/>
            </a:endParaRPr>
          </a:p>
        </p:txBody>
      </p:sp>
      <p:sp>
        <p:nvSpPr>
          <p:cNvPr id="23555"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2598074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Google Shape;120;p4:notes"/>
          <p:cNvSpPr txBox="1">
            <a:spLocks noGrp="1"/>
          </p:cNvSpPr>
          <p:nvPr>
            <p:ph type="body" idx="1"/>
          </p:nvPr>
        </p:nvSpPr>
        <p:spPr>
          <a:ln/>
        </p:spPr>
        <p:txBody>
          <a:bodyPr/>
          <a:lstStyle/>
          <a:p>
            <a:pPr marL="0" indent="0" eaLnBrk="1" hangingPunct="1">
              <a:buSzPts val="1400"/>
            </a:pPr>
            <a:endParaRPr lang="ru-RU" altLang="ru-RU" sz="1200" smtClean="0">
              <a:latin typeface="Calibri" pitchFamily="34" charset="0"/>
              <a:cs typeface="Calibri" pitchFamily="34" charset="0"/>
              <a:sym typeface="Calibri" pitchFamily="34" charset="0"/>
            </a:endParaRPr>
          </a:p>
        </p:txBody>
      </p:sp>
      <p:sp>
        <p:nvSpPr>
          <p:cNvPr id="23555"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2648069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Google Shape;120;p4:notes"/>
          <p:cNvSpPr txBox="1">
            <a:spLocks noGrp="1"/>
          </p:cNvSpPr>
          <p:nvPr>
            <p:ph type="body" idx="1"/>
          </p:nvPr>
        </p:nvSpPr>
        <p:spPr>
          <a:ln/>
        </p:spPr>
        <p:txBody>
          <a:bodyPr/>
          <a:lstStyle/>
          <a:p>
            <a:pPr marL="0" indent="0" eaLnBrk="1" hangingPunct="1">
              <a:buSzPts val="1400"/>
            </a:pPr>
            <a:endParaRPr lang="ru-RU" altLang="ru-RU" sz="1200" dirty="0" smtClean="0">
              <a:latin typeface="Calibri" pitchFamily="34" charset="0"/>
              <a:cs typeface="Calibri" pitchFamily="34" charset="0"/>
              <a:sym typeface="Calibri" pitchFamily="34" charset="0"/>
            </a:endParaRPr>
          </a:p>
        </p:txBody>
      </p:sp>
      <p:sp>
        <p:nvSpPr>
          <p:cNvPr id="23555"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1045163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Google Shape;120;p4:notes"/>
          <p:cNvSpPr txBox="1">
            <a:spLocks noGrp="1"/>
          </p:cNvSpPr>
          <p:nvPr>
            <p:ph type="body" idx="1"/>
          </p:nvPr>
        </p:nvSpPr>
        <p:spPr/>
        <p:txBody>
          <a:bodyPr/>
          <a:lstStyle/>
          <a:p>
            <a:pPr marL="0" indent="0" eaLnBrk="1" hangingPunct="1">
              <a:buSzPts val="1400"/>
            </a:pPr>
            <a:endParaRPr lang="ru-RU" altLang="ru-RU" sz="1200" smtClean="0">
              <a:latin typeface="Calibri" pitchFamily="34" charset="0"/>
              <a:cs typeface="Calibri" pitchFamily="34" charset="0"/>
              <a:sym typeface="Calibri" pitchFamily="34" charset="0"/>
            </a:endParaRPr>
          </a:p>
        </p:txBody>
      </p:sp>
      <p:sp>
        <p:nvSpPr>
          <p:cNvPr id="18435"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3456770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Google Shape;120;p4:notes"/>
          <p:cNvSpPr txBox="1">
            <a:spLocks noGrp="1"/>
          </p:cNvSpPr>
          <p:nvPr>
            <p:ph type="body" idx="1"/>
          </p:nvPr>
        </p:nvSpPr>
        <p:spPr>
          <a:ln/>
        </p:spPr>
        <p:txBody>
          <a:bodyPr/>
          <a:lstStyle/>
          <a:p>
            <a:pPr marL="0" indent="0" eaLnBrk="1" hangingPunct="1">
              <a:buSzPts val="1400"/>
            </a:pPr>
            <a:endParaRPr lang="ru-RU" altLang="ru-RU" sz="1200" dirty="0" smtClean="0">
              <a:latin typeface="Calibri" pitchFamily="34" charset="0"/>
              <a:cs typeface="Calibri" pitchFamily="34" charset="0"/>
              <a:sym typeface="Calibri" pitchFamily="34" charset="0"/>
            </a:endParaRPr>
          </a:p>
        </p:txBody>
      </p:sp>
      <p:sp>
        <p:nvSpPr>
          <p:cNvPr id="23555"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2660874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Google Shape;120;p4:notes"/>
          <p:cNvSpPr txBox="1">
            <a:spLocks noGrp="1"/>
          </p:cNvSpPr>
          <p:nvPr>
            <p:ph type="body" idx="1"/>
          </p:nvPr>
        </p:nvSpPr>
        <p:spPr/>
        <p:txBody>
          <a:bodyPr/>
          <a:lstStyle/>
          <a:p>
            <a:pPr marL="0" indent="0" eaLnBrk="1" hangingPunct="1">
              <a:buSzPts val="1400"/>
            </a:pPr>
            <a:endParaRPr lang="ru-RU" altLang="ru-RU" sz="1200" smtClean="0">
              <a:latin typeface="Calibri" pitchFamily="34" charset="0"/>
              <a:cs typeface="Calibri" pitchFamily="34" charset="0"/>
              <a:sym typeface="Calibri" pitchFamily="34" charset="0"/>
            </a:endParaRPr>
          </a:p>
        </p:txBody>
      </p:sp>
      <p:sp>
        <p:nvSpPr>
          <p:cNvPr id="18435"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795478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Google Shape;120;p4:notes"/>
          <p:cNvSpPr txBox="1">
            <a:spLocks noGrp="1"/>
          </p:cNvSpPr>
          <p:nvPr>
            <p:ph type="body" idx="1"/>
          </p:nvPr>
        </p:nvSpPr>
        <p:spPr/>
        <p:txBody>
          <a:bodyPr/>
          <a:lstStyle/>
          <a:p>
            <a:pPr marL="0" indent="0" eaLnBrk="1" hangingPunct="1">
              <a:buSzPts val="1400"/>
            </a:pPr>
            <a:endParaRPr lang="ru-RU" altLang="ru-RU" sz="1200" smtClean="0">
              <a:latin typeface="Calibri" pitchFamily="34" charset="0"/>
              <a:cs typeface="Calibri" pitchFamily="34" charset="0"/>
              <a:sym typeface="Calibri" pitchFamily="34" charset="0"/>
            </a:endParaRPr>
          </a:p>
        </p:txBody>
      </p:sp>
      <p:sp>
        <p:nvSpPr>
          <p:cNvPr id="18435"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2190698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Google Shape;120;p4:notes"/>
          <p:cNvSpPr txBox="1">
            <a:spLocks noGrp="1"/>
          </p:cNvSpPr>
          <p:nvPr>
            <p:ph type="body" idx="1"/>
          </p:nvPr>
        </p:nvSpPr>
        <p:spPr/>
        <p:txBody>
          <a:bodyPr/>
          <a:lstStyle/>
          <a:p>
            <a:pPr marL="0" indent="0" eaLnBrk="1" hangingPunct="1">
              <a:buSzPts val="1400"/>
            </a:pPr>
            <a:endParaRPr lang="ru-RU" altLang="ru-RU" sz="1200" smtClean="0">
              <a:latin typeface="Calibri" pitchFamily="34" charset="0"/>
              <a:cs typeface="Calibri" pitchFamily="34" charset="0"/>
              <a:sym typeface="Calibri" pitchFamily="34" charset="0"/>
            </a:endParaRPr>
          </a:p>
        </p:txBody>
      </p:sp>
      <p:sp>
        <p:nvSpPr>
          <p:cNvPr id="18435"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3724019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Google Shape;120;p4:notes"/>
          <p:cNvSpPr txBox="1">
            <a:spLocks noGrp="1"/>
          </p:cNvSpPr>
          <p:nvPr>
            <p:ph type="body" idx="1"/>
          </p:nvPr>
        </p:nvSpPr>
        <p:spPr>
          <a:ln/>
        </p:spPr>
        <p:txBody>
          <a:bodyPr/>
          <a:lstStyle/>
          <a:p>
            <a:pPr marL="0" indent="0" eaLnBrk="1" hangingPunct="1">
              <a:buSzPts val="1400"/>
            </a:pPr>
            <a:endParaRPr lang="ru-RU" altLang="ru-RU" sz="1200" dirty="0" smtClean="0">
              <a:latin typeface="Calibri" pitchFamily="34" charset="0"/>
              <a:cs typeface="Calibri" pitchFamily="34" charset="0"/>
              <a:sym typeface="Calibri" pitchFamily="34" charset="0"/>
            </a:endParaRPr>
          </a:p>
        </p:txBody>
      </p:sp>
      <p:sp>
        <p:nvSpPr>
          <p:cNvPr id="23555"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526226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Google Shape;120;p4:notes"/>
          <p:cNvSpPr txBox="1">
            <a:spLocks noGrp="1"/>
          </p:cNvSpPr>
          <p:nvPr>
            <p:ph type="body" idx="1"/>
          </p:nvPr>
        </p:nvSpPr>
        <p:spPr>
          <a:ln/>
        </p:spPr>
        <p:txBody>
          <a:bodyPr/>
          <a:lstStyle/>
          <a:p>
            <a:pPr marL="0" indent="0" eaLnBrk="1" hangingPunct="1">
              <a:buSzPts val="1400"/>
            </a:pPr>
            <a:endParaRPr lang="ru-RU" altLang="ru-RU" sz="1200" dirty="0" smtClean="0">
              <a:latin typeface="Calibri" pitchFamily="34" charset="0"/>
              <a:cs typeface="Calibri" pitchFamily="34" charset="0"/>
              <a:sym typeface="Calibri" pitchFamily="34" charset="0"/>
            </a:endParaRPr>
          </a:p>
        </p:txBody>
      </p:sp>
      <p:sp>
        <p:nvSpPr>
          <p:cNvPr id="23555"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329999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Google Shape;120;p4:notes"/>
          <p:cNvSpPr txBox="1">
            <a:spLocks noGrp="1"/>
          </p:cNvSpPr>
          <p:nvPr>
            <p:ph type="body" idx="1"/>
          </p:nvPr>
        </p:nvSpPr>
        <p:spPr>
          <a:ln/>
        </p:spPr>
        <p:txBody>
          <a:bodyPr/>
          <a:lstStyle/>
          <a:p>
            <a:pPr marL="0" indent="0" eaLnBrk="1" hangingPunct="1">
              <a:buSzPts val="1400"/>
            </a:pPr>
            <a:endParaRPr lang="ru-RU" altLang="ru-RU" sz="1200" dirty="0" smtClean="0">
              <a:latin typeface="Calibri" pitchFamily="34" charset="0"/>
              <a:cs typeface="Calibri" pitchFamily="34" charset="0"/>
              <a:sym typeface="Calibri" pitchFamily="34" charset="0"/>
            </a:endParaRPr>
          </a:p>
        </p:txBody>
      </p:sp>
      <p:sp>
        <p:nvSpPr>
          <p:cNvPr id="23555"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2582828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Google Shape;120;p4:notes"/>
          <p:cNvSpPr txBox="1">
            <a:spLocks noGrp="1"/>
          </p:cNvSpPr>
          <p:nvPr>
            <p:ph type="body" idx="1"/>
          </p:nvPr>
        </p:nvSpPr>
        <p:spPr>
          <a:ln/>
        </p:spPr>
        <p:txBody>
          <a:bodyPr/>
          <a:lstStyle/>
          <a:p>
            <a:pPr marL="0" indent="0" eaLnBrk="1" hangingPunct="1">
              <a:buSzPts val="1400"/>
            </a:pPr>
            <a:endParaRPr lang="ru-RU" altLang="ru-RU" sz="1200" dirty="0" smtClean="0">
              <a:latin typeface="Calibri" pitchFamily="34" charset="0"/>
              <a:cs typeface="Calibri" pitchFamily="34" charset="0"/>
              <a:sym typeface="Calibri" pitchFamily="34" charset="0"/>
            </a:endParaRPr>
          </a:p>
        </p:txBody>
      </p:sp>
      <p:sp>
        <p:nvSpPr>
          <p:cNvPr id="23555"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3012478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02.11.2024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02.11.2024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02.11.2024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02.11.2024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02.11.2024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02.11.2024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ru.wikipedia.org/w/index.php?title=%D0%A4%D0%B0%D0%B9%D0%BB:Fried_egg,_sunny_side_up.jpg&amp;filetimestamp=20050116012356" TargetMode="External"/><Relationship Id="rId5" Type="http://schemas.openxmlformats.org/officeDocument/2006/relationships/image" Target="../media/image23.jpeg"/><Relationship Id="rId4" Type="http://schemas.openxmlformats.org/officeDocument/2006/relationships/hyperlink" Target="http://ru.wikipedia.org/wiki/%D0%A4%D0%B0%D0%B9%D0%BB:Milk_glass.jpg"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5.png"/><Relationship Id="rId5" Type="http://schemas.openxmlformats.org/officeDocument/2006/relationships/oleObject" Target="../embeddings/oleObject1.bin"/><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smk.edu.kz/Attach/FileDownload/03eb9db8-0c8b-46af-94a5-a6d58496b6b0" TargetMode="External"/><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youtu.be/08Pxy8OmtVA" TargetMode="External"/><Relationship Id="rId5" Type="http://schemas.openxmlformats.org/officeDocument/2006/relationships/hyperlink" Target="https://youtu.be/JqQvnPBBWCo" TargetMode="Externa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CzO6YlcA2mw"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youtu.be/dHpLxXUfO2U" TargetMode="Externa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Google Shape;76;p1"/>
          <p:cNvSpPr>
            <a:spLocks noChangeArrowheads="1"/>
          </p:cNvSpPr>
          <p:nvPr/>
        </p:nvSpPr>
        <p:spPr bwMode="auto">
          <a:xfrm>
            <a:off x="928662" y="2643182"/>
            <a:ext cx="7711857" cy="1675984"/>
          </a:xfrm>
          <a:prstGeom prst="rect">
            <a:avLst/>
          </a:prstGeom>
          <a:noFill/>
          <a:ln w="9525">
            <a:noFill/>
            <a:miter lim="800000"/>
            <a:headEnd/>
            <a:tailEnd/>
          </a:ln>
        </p:spPr>
        <p:txBody>
          <a:bodyPr lIns="49654" tIns="24815" rIns="49654" bIns="24815"/>
          <a:lstStyle/>
          <a:p>
            <a:r>
              <a:rPr lang="kk-KZ" sz="2800" b="1" dirty="0" smtClean="0">
                <a:solidFill>
                  <a:srgbClr val="002060"/>
                </a:solidFill>
                <a:latin typeface="Times New Roman" pitchFamily="18" charset="0"/>
                <a:cs typeface="Times New Roman" pitchFamily="18" charset="0"/>
              </a:rPr>
              <a:t>Тақырыбы: </a:t>
            </a:r>
            <a:r>
              <a:rPr lang="kk-KZ" sz="2400" b="1" dirty="0" smtClean="0">
                <a:solidFill>
                  <a:srgbClr val="002060"/>
                </a:solidFill>
                <a:latin typeface="Times New Roman" pitchFamily="18" charset="0"/>
                <a:cs typeface="Times New Roman" pitchFamily="18" charset="0"/>
              </a:rPr>
              <a:t>Нәруыз денатурациясы мен ренатурациясы. Зертханалық жұмыс «Нәруыздардың құрылымына әр түрлі жағдайлардың әсері (температура, pH)»</a:t>
            </a:r>
            <a:endParaRPr lang="ru-RU" sz="2400" dirty="0" smtClean="0">
              <a:solidFill>
                <a:srgbClr val="002060"/>
              </a:solidFill>
              <a:latin typeface="Times New Roman" pitchFamily="18" charset="0"/>
              <a:cs typeface="Times New Roman" pitchFamily="18" charset="0"/>
            </a:endParaRPr>
          </a:p>
          <a:p>
            <a:endParaRPr lang="kk-KZ" sz="2800" b="1" dirty="0">
              <a:solidFill>
                <a:srgbClr val="002060"/>
              </a:solidFill>
              <a:latin typeface="Times New Roman" pitchFamily="18" charset="0"/>
              <a:cs typeface="Times New Roman" pitchFamily="18" charset="0"/>
            </a:endParaRPr>
          </a:p>
          <a:p>
            <a:pPr algn="ctr" eaLnBrk="1" hangingPunct="1">
              <a:buClr>
                <a:srgbClr val="000000"/>
              </a:buClr>
            </a:pPr>
            <a:endParaRPr lang="ru-RU" sz="2500" b="1" dirty="0">
              <a:solidFill>
                <a:schemeClr val="tx2"/>
              </a:solidFill>
              <a:latin typeface="Times New Roman" pitchFamily="18" charset="0"/>
              <a:cs typeface="Times New Roman" pitchFamily="18" charset="0"/>
            </a:endParaRPr>
          </a:p>
          <a:p>
            <a:pPr algn="ctr" eaLnBrk="1" hangingPunct="1">
              <a:buClr>
                <a:srgbClr val="000000"/>
              </a:buClr>
              <a:buFont typeface="Arial" charset="0"/>
              <a:buNone/>
            </a:pPr>
            <a:endParaRPr lang="ru-RU" altLang="ru-RU" sz="2500" b="1" dirty="0">
              <a:solidFill>
                <a:srgbClr val="090F78"/>
              </a:solidFill>
              <a:latin typeface="Century Gothic" pitchFamily="34" charset="0"/>
              <a:sym typeface="Century Gothic" pitchFamily="34" charset="0"/>
            </a:endParaRPr>
          </a:p>
        </p:txBody>
      </p:sp>
      <p:cxnSp>
        <p:nvCxnSpPr>
          <p:cNvPr id="2051" name="Google Shape;77;p1"/>
          <p:cNvCxnSpPr>
            <a:cxnSpLocks noChangeShapeType="1"/>
          </p:cNvCxnSpPr>
          <p:nvPr/>
        </p:nvCxnSpPr>
        <p:spPr bwMode="auto">
          <a:xfrm>
            <a:off x="1221734" y="5811230"/>
            <a:ext cx="6939449" cy="0"/>
          </a:xfrm>
          <a:prstGeom prst="straightConnector1">
            <a:avLst/>
          </a:prstGeom>
          <a:noFill/>
          <a:ln w="38100">
            <a:solidFill>
              <a:srgbClr val="090F78"/>
            </a:solidFill>
            <a:miter lim="800000"/>
            <a:headEnd type="none" w="sm" len="sm"/>
            <a:tailEnd type="none" w="sm" len="sm"/>
          </a:ln>
        </p:spPr>
      </p:cxnSp>
      <p:cxnSp>
        <p:nvCxnSpPr>
          <p:cNvPr id="2052" name="Google Shape;78;p1"/>
          <p:cNvCxnSpPr>
            <a:cxnSpLocks noChangeShapeType="1"/>
          </p:cNvCxnSpPr>
          <p:nvPr/>
        </p:nvCxnSpPr>
        <p:spPr bwMode="auto">
          <a:xfrm>
            <a:off x="1277392" y="6083361"/>
            <a:ext cx="6712749" cy="0"/>
          </a:xfrm>
          <a:prstGeom prst="straightConnector1">
            <a:avLst/>
          </a:prstGeom>
          <a:noFill/>
          <a:ln w="38100">
            <a:solidFill>
              <a:srgbClr val="00B050"/>
            </a:solidFill>
            <a:miter lim="800000"/>
            <a:headEnd type="none" w="sm" len="sm"/>
            <a:tailEnd type="none" w="sm" len="sm"/>
          </a:ln>
        </p:spPr>
      </p:cxnSp>
      <p:sp>
        <p:nvSpPr>
          <p:cNvPr id="12" name="Прямоугольник 11"/>
          <p:cNvSpPr/>
          <p:nvPr/>
        </p:nvSpPr>
        <p:spPr>
          <a:xfrm>
            <a:off x="1714480" y="4429132"/>
            <a:ext cx="6572296" cy="461665"/>
          </a:xfrm>
          <a:prstGeom prst="rect">
            <a:avLst/>
          </a:prstGeom>
        </p:spPr>
        <p:txBody>
          <a:bodyPr wrap="square">
            <a:spAutoFit/>
          </a:bodyPr>
          <a:lstStyle/>
          <a:p>
            <a:r>
              <a:rPr lang="kk-KZ" altLang="ru-RU" sz="2400" dirty="0"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10 - сынып </a:t>
            </a:r>
            <a:r>
              <a:rPr lang="kk-KZ" altLang="ru-RU" sz="2400" i="1" dirty="0"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(Қоғамдық – гуманитарлық бағыты)</a:t>
            </a:r>
            <a:endParaRPr lang="ru-RU"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142844" y="0"/>
            <a:ext cx="9001156" cy="6858000"/>
          </a:xfrm>
          <a:prstGeom prst="rect">
            <a:avLst/>
          </a:prstGeom>
          <a:solidFill>
            <a:schemeClr val="accent1">
              <a:lumMod val="40000"/>
              <a:lumOff val="60000"/>
            </a:schemeClr>
          </a:solidFill>
          <a:ln>
            <a:noFill/>
          </a:ln>
          <a:extLst/>
        </p:spPr>
      </p:pic>
      <p:sp>
        <p:nvSpPr>
          <p:cNvPr id="9219" name="Google Shape;123;p4"/>
          <p:cNvSpPr>
            <a:spLocks noGrp="1"/>
          </p:cNvSpPr>
          <p:nvPr>
            <p:ph type="sldNum" sz="quarter" idx="12"/>
          </p:nvPr>
        </p:nvSpPr>
        <p:spPr>
          <a:xfrm>
            <a:off x="7800093" y="5950896"/>
            <a:ext cx="1343907" cy="364281"/>
          </a:xfrm>
          <a:noFill/>
          <a:ln>
            <a:miter lim="800000"/>
            <a:headEnd/>
            <a:tailEnd/>
          </a:ln>
        </p:spPr>
        <p:txBody>
          <a:bodyPr lIns="79432" tIns="39704" rIns="79432" bIns="39704"/>
          <a:lstStyle/>
          <a:p>
            <a:pPr>
              <a:buSzPts val="1100"/>
              <a:buFont typeface="Arial" charset="0"/>
              <a:buNone/>
            </a:pPr>
            <a:fld id="{9B56F184-E603-4E9E-BF68-6D597034F0F6}" type="slidenum">
              <a:rPr lang="ru-RU" altLang="ru-RU" b="1" smtClean="0">
                <a:solidFill>
                  <a:srgbClr val="002060"/>
                </a:solidFill>
                <a:latin typeface="Arial" charset="0"/>
                <a:cs typeface="Arial" charset="0"/>
                <a:sym typeface="Arial" charset="0"/>
              </a:rPr>
              <a:pPr>
                <a:buSzPts val="1100"/>
                <a:buFont typeface="Arial" charset="0"/>
                <a:buNone/>
              </a:pPr>
              <a:t>10</a:t>
            </a:fld>
            <a:endParaRPr lang="ru-RU" altLang="ru-RU" b="1" dirty="0" smtClean="0">
              <a:solidFill>
                <a:srgbClr val="002060"/>
              </a:solidFill>
              <a:latin typeface="Arial" charset="0"/>
              <a:cs typeface="Arial" charset="0"/>
              <a:sym typeface="Arial" charset="0"/>
            </a:endParaRPr>
          </a:p>
        </p:txBody>
      </p:sp>
      <p:cxnSp>
        <p:nvCxnSpPr>
          <p:cNvPr id="9220" name="Google Shape;124;p4"/>
          <p:cNvCxnSpPr>
            <a:cxnSpLocks noChangeShapeType="1"/>
          </p:cNvCxnSpPr>
          <p:nvPr/>
        </p:nvCxnSpPr>
        <p:spPr bwMode="auto">
          <a:xfrm flipV="1">
            <a:off x="529418" y="6500834"/>
            <a:ext cx="7543044" cy="21681"/>
          </a:xfrm>
          <a:prstGeom prst="straightConnector1">
            <a:avLst/>
          </a:prstGeom>
          <a:noFill/>
          <a:ln w="38100">
            <a:solidFill>
              <a:srgbClr val="002060"/>
            </a:solidFill>
            <a:miter lim="800000"/>
            <a:headEnd type="none" w="sm" len="sm"/>
            <a:tailEnd type="none" w="sm" len="sm"/>
          </a:ln>
        </p:spPr>
      </p:cxnSp>
      <p:cxnSp>
        <p:nvCxnSpPr>
          <p:cNvPr id="9221" name="Google Shape;125;p4"/>
          <p:cNvCxnSpPr>
            <a:cxnSpLocks noChangeShapeType="1"/>
          </p:cNvCxnSpPr>
          <p:nvPr/>
        </p:nvCxnSpPr>
        <p:spPr bwMode="auto">
          <a:xfrm>
            <a:off x="826707" y="6698176"/>
            <a:ext cx="6745689" cy="16972"/>
          </a:xfrm>
          <a:prstGeom prst="straightConnector1">
            <a:avLst/>
          </a:prstGeom>
          <a:noFill/>
          <a:ln w="38100">
            <a:solidFill>
              <a:srgbClr val="00B050"/>
            </a:solidFill>
            <a:miter lim="800000"/>
            <a:headEnd type="none" w="sm" len="sm"/>
            <a:tailEnd type="none" w="sm" len="sm"/>
          </a:ln>
        </p:spPr>
      </p:cxnSp>
      <p:sp>
        <p:nvSpPr>
          <p:cNvPr id="9237" name="Прямоугольник 11"/>
          <p:cNvSpPr>
            <a:spLocks noChangeArrowheads="1"/>
          </p:cNvSpPr>
          <p:nvPr/>
        </p:nvSpPr>
        <p:spPr bwMode="auto">
          <a:xfrm>
            <a:off x="571472" y="285728"/>
            <a:ext cx="7429553" cy="634929"/>
          </a:xfrm>
          <a:prstGeom prst="rect">
            <a:avLst/>
          </a:prstGeom>
          <a:noFill/>
          <a:ln w="9525">
            <a:noFill/>
            <a:miter lim="800000"/>
            <a:headEnd/>
            <a:tailEnd/>
          </a:ln>
        </p:spPr>
        <p:txBody>
          <a:bodyPr wrap="square" lIns="80147" tIns="40074" rIns="80147" bIns="40074">
            <a:spAutoFit/>
          </a:bodyPr>
          <a:lstStyle/>
          <a:p>
            <a:pPr algn="ctr"/>
            <a:r>
              <a:rPr lang="ru-RU" sz="3600" b="1" dirty="0" smtClean="0">
                <a:solidFill>
                  <a:schemeClr val="bg1"/>
                </a:solidFill>
                <a:latin typeface="Times New Roman" pitchFamily="18" charset="0"/>
                <a:cs typeface="Times New Roman" pitchFamily="18" charset="0"/>
              </a:rPr>
              <a:t>3. </a:t>
            </a:r>
            <a:r>
              <a:rPr lang="ru-RU" sz="3600" b="1" dirty="0" err="1" smtClean="0">
                <a:solidFill>
                  <a:schemeClr val="bg1"/>
                </a:solidFill>
                <a:latin typeface="Times New Roman" pitchFamily="18" charset="0"/>
                <a:cs typeface="Times New Roman" pitchFamily="18" charset="0"/>
              </a:rPr>
              <a:t>Реттеуші</a:t>
            </a:r>
            <a:r>
              <a:rPr lang="ru-RU" sz="3600" b="1" dirty="0" smtClean="0">
                <a:solidFill>
                  <a:schemeClr val="bg1"/>
                </a:solidFill>
                <a:latin typeface="Times New Roman" pitchFamily="18" charset="0"/>
                <a:cs typeface="Times New Roman" pitchFamily="18" charset="0"/>
              </a:rPr>
              <a:t> </a:t>
            </a:r>
            <a:r>
              <a:rPr lang="ru-RU" sz="3600" b="1" dirty="0" err="1" smtClean="0">
                <a:solidFill>
                  <a:schemeClr val="bg1"/>
                </a:solidFill>
                <a:latin typeface="Times New Roman" pitchFamily="18" charset="0"/>
                <a:cs typeface="Times New Roman" pitchFamily="18" charset="0"/>
              </a:rPr>
              <a:t>қызметі</a:t>
            </a:r>
            <a:endParaRPr lang="ru-RU" sz="3600" b="1" dirty="0">
              <a:solidFill>
                <a:schemeClr val="bg1"/>
              </a:solidFill>
              <a:latin typeface="Times New Roman" pitchFamily="18" charset="0"/>
              <a:cs typeface="Times New Roman" pitchFamily="18" charset="0"/>
            </a:endParaRPr>
          </a:p>
        </p:txBody>
      </p:sp>
      <p:pic>
        <p:nvPicPr>
          <p:cNvPr id="15" name="Picture 9" descr="http://www.emcom.ca/images/hormone.gif"/>
          <p:cNvPicPr>
            <a:picLocks noChangeAspect="1" noChangeArrowheads="1"/>
          </p:cNvPicPr>
          <p:nvPr/>
        </p:nvPicPr>
        <p:blipFill>
          <a:blip r:embed="rId4" cstate="email"/>
          <a:srcRect t="11307"/>
          <a:stretch>
            <a:fillRect/>
          </a:stretch>
        </p:blipFill>
        <p:spPr bwMode="auto">
          <a:xfrm>
            <a:off x="285720" y="2285992"/>
            <a:ext cx="4529784" cy="3643338"/>
          </a:xfrm>
          <a:prstGeom prst="rect">
            <a:avLst/>
          </a:prstGeom>
          <a:noFill/>
          <a:ln w="9525">
            <a:noFill/>
            <a:miter lim="800000"/>
            <a:headEnd/>
            <a:tailEnd/>
          </a:ln>
        </p:spPr>
      </p:pic>
      <p:sp>
        <p:nvSpPr>
          <p:cNvPr id="16" name="Содержимое 4"/>
          <p:cNvSpPr txBox="1">
            <a:spLocks/>
          </p:cNvSpPr>
          <p:nvPr/>
        </p:nvSpPr>
        <p:spPr>
          <a:xfrm>
            <a:off x="5072066" y="2214554"/>
            <a:ext cx="3857652" cy="428628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0" i="0" u="none" strike="noStrike" kern="1200" cap="none" spc="0" normalizeH="0" baseline="0" noProof="0" dirty="0" smtClean="0">
                <a:ln>
                  <a:noFill/>
                </a:ln>
                <a:solidFill>
                  <a:srgbClr val="C00000"/>
                </a:solidFill>
                <a:effectLst/>
                <a:uLnTx/>
                <a:uFillTx/>
                <a:latin typeface="Bookman Old Style" pitchFamily="18" charset="0"/>
                <a:ea typeface="+mn-ea"/>
                <a:cs typeface="+mn-cs"/>
              </a:rPr>
              <a:t>	</a:t>
            </a:r>
            <a:r>
              <a:rPr kumimoji="0" lang="ru-RU" sz="3200" b="0" i="0" u="none" strike="noStrike" kern="1200" cap="none" spc="0" normalizeH="0" baseline="0" noProof="0" dirty="0" smtClean="0">
                <a:ln>
                  <a:noFill/>
                </a:ln>
                <a:solidFill>
                  <a:schemeClr val="accent4">
                    <a:lumMod val="50000"/>
                  </a:schemeClr>
                </a:solidFill>
                <a:effectLst/>
                <a:uLnTx/>
                <a:uFillTx/>
                <a:latin typeface="Bookman Old Style" pitchFamily="18" charset="0"/>
                <a:ea typeface="+mn-ea"/>
                <a:cs typeface="+mn-cs"/>
              </a:rPr>
              <a:t> </a:t>
            </a:r>
            <a:r>
              <a:rPr lang="ru-RU" sz="2400" i="1" u="sng" dirty="0">
                <a:solidFill>
                  <a:srgbClr val="002060"/>
                </a:solidFill>
                <a:latin typeface="Times New Roman" pitchFamily="18" charset="0"/>
                <a:cs typeface="Times New Roman" pitchFamily="18" charset="0"/>
              </a:rPr>
              <a:t>И</a:t>
            </a:r>
            <a:r>
              <a:rPr kumimoji="0" lang="ru-RU" sz="2400" b="0" i="1" u="sng" strike="noStrike" kern="1200" cap="none" spc="0" normalizeH="0" baseline="0" noProof="0" dirty="0" err="1" smtClean="0">
                <a:ln>
                  <a:noFill/>
                </a:ln>
                <a:solidFill>
                  <a:srgbClr val="002060"/>
                </a:solidFill>
                <a:effectLst/>
                <a:uLnTx/>
                <a:uFillTx/>
                <a:latin typeface="Times New Roman" pitchFamily="18" charset="0"/>
                <a:cs typeface="Times New Roman" pitchFamily="18" charset="0"/>
              </a:rPr>
              <a:t>нсулин</a:t>
            </a:r>
            <a:r>
              <a:rPr kumimoji="0" lang="ru-RU" sz="2400" b="0" i="0" u="none" strike="noStrike" kern="1200" cap="none" spc="0" normalizeH="0" baseline="0" noProof="0" dirty="0" smtClean="0">
                <a:ln>
                  <a:noFill/>
                </a:ln>
                <a:solidFill>
                  <a:srgbClr val="002060"/>
                </a:solidFill>
                <a:effectLst/>
                <a:uLnTx/>
                <a:uFillTx/>
                <a:latin typeface="Times New Roman" pitchFamily="18" charset="0"/>
                <a:cs typeface="Times New Roman" pitchFamily="18" charset="0"/>
              </a:rPr>
              <a:t> гормоны қанның құрамындағы </a:t>
            </a:r>
            <a:r>
              <a:rPr kumimoji="0" lang="ru-RU" sz="2400" b="0" i="0" u="none" strike="noStrike" kern="1200" cap="none" spc="0" normalizeH="0" baseline="0" noProof="0" dirty="0" err="1" smtClean="0">
                <a:ln>
                  <a:noFill/>
                </a:ln>
                <a:solidFill>
                  <a:srgbClr val="002060"/>
                </a:solidFill>
                <a:effectLst/>
                <a:uLnTx/>
                <a:uFillTx/>
                <a:latin typeface="Times New Roman" pitchFamily="18" charset="0"/>
                <a:cs typeface="Times New Roman" pitchFamily="18" charset="0"/>
              </a:rPr>
              <a:t>қанттың</a:t>
            </a:r>
            <a:r>
              <a:rPr kumimoji="0" lang="ru-RU" sz="2400" b="0" i="0" u="none" strike="noStrike" kern="1200" cap="none" spc="0" normalizeH="0" baseline="0" noProof="0" dirty="0" smtClean="0">
                <a:ln>
                  <a:noFill/>
                </a:ln>
                <a:solidFill>
                  <a:srgbClr val="002060"/>
                </a:solidFill>
                <a:effectLst/>
                <a:uLnTx/>
                <a:uFillTx/>
                <a:latin typeface="Times New Roman" pitchFamily="18" charset="0"/>
                <a:cs typeface="Times New Roman" pitchFamily="18" charset="0"/>
              </a:rPr>
              <a:t> </a:t>
            </a:r>
            <a:r>
              <a:rPr kumimoji="0" lang="ru-RU" sz="2400" b="0" i="0" u="none" strike="noStrike" kern="1200" cap="none" spc="0" normalizeH="0" baseline="0" noProof="0" dirty="0" err="1" smtClean="0">
                <a:ln>
                  <a:noFill/>
                </a:ln>
                <a:solidFill>
                  <a:srgbClr val="002060"/>
                </a:solidFill>
                <a:effectLst/>
                <a:uLnTx/>
                <a:uFillTx/>
                <a:latin typeface="Times New Roman" pitchFamily="18" charset="0"/>
                <a:cs typeface="Times New Roman" pitchFamily="18" charset="0"/>
              </a:rPr>
              <a:t>мөлшерін</a:t>
            </a:r>
            <a:r>
              <a:rPr kumimoji="0" lang="ru-RU" sz="2400" b="0" i="0" u="none" strike="noStrike" kern="1200" cap="none" spc="0" normalizeH="0" baseline="0" noProof="0" dirty="0" smtClean="0">
                <a:ln>
                  <a:noFill/>
                </a:ln>
                <a:solidFill>
                  <a:srgbClr val="002060"/>
                </a:solidFill>
                <a:effectLst/>
                <a:uLnTx/>
                <a:uFillTx/>
                <a:latin typeface="Times New Roman" pitchFamily="18" charset="0"/>
                <a:cs typeface="Times New Roman" pitchFamily="18" charset="0"/>
              </a:rPr>
              <a:t> жасуша </a:t>
            </a:r>
            <a:r>
              <a:rPr kumimoji="0" lang="ru-RU" sz="2400" b="0" i="0" u="none" strike="noStrike" kern="1200" cap="none" spc="0" normalizeH="0" baseline="0" noProof="0" dirty="0" err="1" smtClean="0">
                <a:ln>
                  <a:noFill/>
                </a:ln>
                <a:solidFill>
                  <a:srgbClr val="002060"/>
                </a:solidFill>
                <a:effectLst/>
                <a:uLnTx/>
                <a:uFillTx/>
                <a:latin typeface="Times New Roman" pitchFamily="18" charset="0"/>
                <a:cs typeface="Times New Roman" pitchFamily="18" charset="0"/>
              </a:rPr>
              <a:t>жарғақшасының</a:t>
            </a:r>
            <a:r>
              <a:rPr kumimoji="0" lang="ru-RU" sz="2400" b="0" i="0" u="none" strike="noStrike" kern="1200" cap="none" spc="0" normalizeH="0" baseline="0" noProof="0" dirty="0" smtClean="0">
                <a:ln>
                  <a:noFill/>
                </a:ln>
                <a:solidFill>
                  <a:srgbClr val="002060"/>
                </a:solidFill>
                <a:effectLst/>
                <a:uLnTx/>
                <a:uFillTx/>
                <a:latin typeface="Times New Roman" pitchFamily="18" charset="0"/>
                <a:cs typeface="Times New Roman" pitchFamily="18" charset="0"/>
              </a:rPr>
              <a:t> глюкоза </a:t>
            </a:r>
            <a:r>
              <a:rPr kumimoji="0" lang="ru-RU" sz="2400" b="0" i="0" u="none" strike="noStrike" kern="1200" cap="none" spc="0" normalizeH="0" baseline="0" noProof="0" dirty="0" err="1" smtClean="0">
                <a:ln>
                  <a:noFill/>
                </a:ln>
                <a:solidFill>
                  <a:srgbClr val="002060"/>
                </a:solidFill>
                <a:effectLst/>
                <a:uLnTx/>
                <a:uFillTx/>
                <a:latin typeface="Times New Roman" pitchFamily="18" charset="0"/>
                <a:cs typeface="Times New Roman" pitchFamily="18" charset="0"/>
              </a:rPr>
              <a:t>үшін</a:t>
            </a:r>
            <a:r>
              <a:rPr kumimoji="0" lang="ru-RU" sz="2400" b="0" i="0" u="none" strike="noStrike" kern="1200" cap="none" spc="0" normalizeH="0" baseline="0" noProof="0" dirty="0" smtClean="0">
                <a:ln>
                  <a:noFill/>
                </a:ln>
                <a:solidFill>
                  <a:srgbClr val="002060"/>
                </a:solidFill>
                <a:effectLst/>
                <a:uLnTx/>
                <a:uFillTx/>
                <a:latin typeface="Times New Roman" pitchFamily="18" charset="0"/>
                <a:cs typeface="Times New Roman" pitchFamily="18" charset="0"/>
              </a:rPr>
              <a:t> </a:t>
            </a:r>
            <a:r>
              <a:rPr kumimoji="0" lang="ru-RU" sz="2400" b="0" i="0" u="none" strike="noStrike" kern="1200" cap="none" spc="0" normalizeH="0" baseline="0" noProof="0" dirty="0" err="1" smtClean="0">
                <a:ln>
                  <a:noFill/>
                </a:ln>
                <a:solidFill>
                  <a:srgbClr val="002060"/>
                </a:solidFill>
                <a:effectLst/>
                <a:uLnTx/>
                <a:uFillTx/>
                <a:latin typeface="Times New Roman" pitchFamily="18" charset="0"/>
                <a:cs typeface="Times New Roman" pitchFamily="18" charset="0"/>
              </a:rPr>
              <a:t>өткізгіштігін</a:t>
            </a:r>
            <a:r>
              <a:rPr kumimoji="0" lang="ru-RU" sz="2400" b="0" i="0" u="none" strike="noStrike" kern="1200" cap="none" spc="0" normalizeH="0" baseline="0" noProof="0" dirty="0" smtClean="0">
                <a:ln>
                  <a:noFill/>
                </a:ln>
                <a:solidFill>
                  <a:srgbClr val="002060"/>
                </a:solidFill>
                <a:effectLst/>
                <a:uLnTx/>
                <a:uFillTx/>
                <a:latin typeface="Times New Roman" pitchFamily="18" charset="0"/>
                <a:cs typeface="Times New Roman" pitchFamily="18" charset="0"/>
              </a:rPr>
              <a:t> </a:t>
            </a:r>
            <a:r>
              <a:rPr kumimoji="0" lang="ru-RU" sz="2400" b="0" i="0" u="none" strike="noStrike" kern="1200" cap="none" spc="0" normalizeH="0" baseline="0" noProof="0" dirty="0" err="1" smtClean="0">
                <a:ln>
                  <a:noFill/>
                </a:ln>
                <a:solidFill>
                  <a:srgbClr val="002060"/>
                </a:solidFill>
                <a:effectLst/>
                <a:uLnTx/>
                <a:uFillTx/>
                <a:latin typeface="Times New Roman" pitchFamily="18" charset="0"/>
                <a:cs typeface="Times New Roman" pitchFamily="18" charset="0"/>
              </a:rPr>
              <a:t>арттыру</a:t>
            </a:r>
            <a:r>
              <a:rPr kumimoji="0" lang="ru-RU" sz="2400" b="0" i="0" u="none" strike="noStrike" kern="1200" cap="none" spc="0" normalizeH="0" baseline="0" noProof="0" dirty="0" smtClean="0">
                <a:ln>
                  <a:noFill/>
                </a:ln>
                <a:solidFill>
                  <a:srgbClr val="002060"/>
                </a:solidFill>
                <a:effectLst/>
                <a:uLnTx/>
                <a:uFillTx/>
                <a:latin typeface="Times New Roman" pitchFamily="18" charset="0"/>
                <a:cs typeface="Times New Roman" pitchFamily="18" charset="0"/>
              </a:rPr>
              <a:t> </a:t>
            </a:r>
            <a:r>
              <a:rPr kumimoji="0" lang="ru-RU" sz="2400" b="0" i="0" u="none" strike="noStrike" kern="1200" cap="none" spc="0" normalizeH="0" baseline="0" noProof="0" dirty="0" err="1" smtClean="0">
                <a:ln>
                  <a:noFill/>
                </a:ln>
                <a:solidFill>
                  <a:srgbClr val="002060"/>
                </a:solidFill>
                <a:effectLst/>
                <a:uLnTx/>
                <a:uFillTx/>
                <a:latin typeface="Times New Roman" pitchFamily="18" charset="0"/>
                <a:cs typeface="Times New Roman" pitchFamily="18" charset="0"/>
              </a:rPr>
              <a:t>арқылы</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гликогеннің </a:t>
            </a:r>
            <a:r>
              <a:rPr lang="ru-RU" sz="2400" dirty="0" smtClean="0">
                <a:solidFill>
                  <a:srgbClr val="002060"/>
                </a:solidFill>
                <a:latin typeface="Times New Roman" pitchFamily="18" charset="0"/>
                <a:cs typeface="Times New Roman" pitchFamily="18" charset="0"/>
              </a:rPr>
              <a:t>түзілуіне </a:t>
            </a:r>
            <a:r>
              <a:rPr lang="ru-RU" sz="2400" dirty="0" err="1" smtClean="0">
                <a:solidFill>
                  <a:srgbClr val="002060"/>
                </a:solidFill>
                <a:latin typeface="Times New Roman" pitchFamily="18" charset="0"/>
                <a:cs typeface="Times New Roman" pitchFamily="18" charset="0"/>
              </a:rPr>
              <a:t>себеп</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болады</a:t>
            </a:r>
            <a:endParaRPr kumimoji="0" lang="ru-RU" sz="2000" b="0" i="1" u="none" strike="noStrike" kern="1200" cap="none" spc="0" normalizeH="0" baseline="0" noProof="0" dirty="0" smtClean="0">
              <a:ln>
                <a:noFill/>
              </a:ln>
              <a:solidFill>
                <a:srgbClr val="002060"/>
              </a:solidFill>
              <a:effectLst/>
              <a:uLnTx/>
              <a:uFillTx/>
              <a:latin typeface="Bookman Old Style"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accent4">
                  <a:lumMod val="50000"/>
                </a:schemeClr>
              </a:solidFill>
              <a:effectLst/>
              <a:uLnTx/>
              <a:uFillTx/>
              <a:latin typeface="Bookman Old Style" pitchFamily="18" charset="0"/>
              <a:ea typeface="+mn-ea"/>
              <a:cs typeface="+mn-cs"/>
            </a:endParaRPr>
          </a:p>
        </p:txBody>
      </p:sp>
      <p:sp>
        <p:nvSpPr>
          <p:cNvPr id="17" name="Содержимое 4"/>
          <p:cNvSpPr>
            <a:spLocks noGrp="1"/>
          </p:cNvSpPr>
          <p:nvPr>
            <p:ph idx="1"/>
          </p:nvPr>
        </p:nvSpPr>
        <p:spPr>
          <a:xfrm>
            <a:off x="285720" y="1071546"/>
            <a:ext cx="8143964" cy="2071702"/>
          </a:xfrm>
        </p:spPr>
        <p:txBody>
          <a:bodyPr>
            <a:normAutofit/>
          </a:bodyPr>
          <a:lstStyle/>
          <a:p>
            <a:pPr>
              <a:buNone/>
            </a:pPr>
            <a:r>
              <a:rPr lang="ru-RU" sz="2400" dirty="0" smtClean="0">
                <a:solidFill>
                  <a:srgbClr val="C00000"/>
                </a:solidFill>
              </a:rPr>
              <a:t>	</a:t>
            </a:r>
            <a:r>
              <a:rPr lang="ru-RU" sz="2400" dirty="0" err="1" smtClean="0">
                <a:solidFill>
                  <a:srgbClr val="002060"/>
                </a:solidFill>
                <a:latin typeface="Times New Roman" pitchFamily="18" charset="0"/>
                <a:cs typeface="Times New Roman" pitchFamily="18" charset="0"/>
              </a:rPr>
              <a:t>Кейбір</a:t>
            </a:r>
            <a:r>
              <a:rPr lang="ru-RU" sz="2400" dirty="0" smtClean="0">
                <a:solidFill>
                  <a:srgbClr val="002060"/>
                </a:solidFill>
                <a:latin typeface="Times New Roman" pitchFamily="18" charset="0"/>
                <a:cs typeface="Times New Roman" pitchFamily="18" charset="0"/>
              </a:rPr>
              <a:t> ақуыздар гормондар болып табылады. </a:t>
            </a:r>
            <a:r>
              <a:rPr lang="ru-RU" sz="2400" i="1" dirty="0" smtClean="0">
                <a:solidFill>
                  <a:srgbClr val="002060"/>
                </a:solidFill>
                <a:latin typeface="Times New Roman" pitchFamily="18" charset="0"/>
                <a:cs typeface="Times New Roman" pitchFamily="18" charset="0"/>
              </a:rPr>
              <a:t>Гормондар – </a:t>
            </a:r>
            <a:r>
              <a:rPr lang="ru-RU" sz="2400" dirty="0" smtClean="0">
                <a:solidFill>
                  <a:srgbClr val="002060"/>
                </a:solidFill>
                <a:latin typeface="Times New Roman" pitchFamily="18" charset="0"/>
                <a:cs typeface="Times New Roman" pitchFamily="18" charset="0"/>
              </a:rPr>
              <a:t>зат алмасуға қатысатын </a:t>
            </a:r>
            <a:r>
              <a:rPr lang="ru-RU" sz="2400" dirty="0" err="1" smtClean="0">
                <a:solidFill>
                  <a:srgbClr val="002060"/>
                </a:solidFill>
                <a:latin typeface="Times New Roman" pitchFamily="18" charset="0"/>
                <a:cs typeface="Times New Roman" pitchFamily="18" charset="0"/>
              </a:rPr>
              <a:t>әр </a:t>
            </a:r>
            <a:r>
              <a:rPr lang="ru-RU" sz="2400" dirty="0" smtClean="0">
                <a:solidFill>
                  <a:srgbClr val="002060"/>
                </a:solidFill>
                <a:latin typeface="Times New Roman" pitchFamily="18" charset="0"/>
                <a:cs typeface="Times New Roman" pitchFamily="18" charset="0"/>
              </a:rPr>
              <a:t>түрлі бездердің қанға </a:t>
            </a:r>
            <a:r>
              <a:rPr lang="ru-RU" sz="2400" dirty="0" err="1" smtClean="0">
                <a:solidFill>
                  <a:srgbClr val="002060"/>
                </a:solidFill>
                <a:latin typeface="Times New Roman" pitchFamily="18" charset="0"/>
                <a:cs typeface="Times New Roman" pitchFamily="18" charset="0"/>
              </a:rPr>
              <a:t>бөліп шығаратын биологиялық белсенді</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заттары</a:t>
            </a:r>
            <a:endParaRPr lang="ru-RU" sz="2400" i="1" dirty="0" smtClean="0">
              <a:solidFill>
                <a:srgbClr val="002060"/>
              </a:solidFill>
              <a:latin typeface="Times New Roman" pitchFamily="18" charset="0"/>
              <a:cs typeface="Times New Roman" pitchFamily="18" charset="0"/>
            </a:endParaRPr>
          </a:p>
          <a:p>
            <a:pPr>
              <a:buNone/>
            </a:pP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9144000" cy="6858000"/>
          </a:xfrm>
          <a:prstGeom prst="rect">
            <a:avLst/>
          </a:prstGeom>
          <a:solidFill>
            <a:schemeClr val="accent1">
              <a:lumMod val="40000"/>
              <a:lumOff val="60000"/>
            </a:schemeClr>
          </a:solidFill>
          <a:ln>
            <a:noFill/>
          </a:ln>
          <a:extLst/>
        </p:spPr>
      </p:pic>
      <p:sp>
        <p:nvSpPr>
          <p:cNvPr id="9219" name="Google Shape;123;p4"/>
          <p:cNvSpPr>
            <a:spLocks noGrp="1"/>
          </p:cNvSpPr>
          <p:nvPr>
            <p:ph type="sldNum" sz="quarter" idx="12"/>
          </p:nvPr>
        </p:nvSpPr>
        <p:spPr>
          <a:xfrm>
            <a:off x="8501090" y="5950896"/>
            <a:ext cx="642910" cy="364281"/>
          </a:xfrm>
          <a:noFill/>
          <a:ln>
            <a:miter lim="800000"/>
            <a:headEnd/>
            <a:tailEnd/>
          </a:ln>
        </p:spPr>
        <p:txBody>
          <a:bodyPr lIns="79432" tIns="39704" rIns="79432" bIns="39704"/>
          <a:lstStyle/>
          <a:p>
            <a:pPr>
              <a:buSzPts val="1100"/>
              <a:buFont typeface="Arial" charset="0"/>
              <a:buNone/>
            </a:pPr>
            <a:fld id="{9B56F184-E603-4E9E-BF68-6D597034F0F6}" type="slidenum">
              <a:rPr lang="ru-RU" altLang="ru-RU" b="1" smtClean="0">
                <a:solidFill>
                  <a:srgbClr val="002060"/>
                </a:solidFill>
                <a:latin typeface="Arial" charset="0"/>
                <a:cs typeface="Arial" charset="0"/>
                <a:sym typeface="Arial" charset="0"/>
              </a:rPr>
              <a:pPr>
                <a:buSzPts val="1100"/>
                <a:buFont typeface="Arial" charset="0"/>
                <a:buNone/>
              </a:pPr>
              <a:t>11</a:t>
            </a:fld>
            <a:endParaRPr lang="ru-RU" altLang="ru-RU" b="1" dirty="0" smtClean="0">
              <a:solidFill>
                <a:srgbClr val="002060"/>
              </a:solidFill>
              <a:latin typeface="Arial" charset="0"/>
              <a:cs typeface="Arial" charset="0"/>
              <a:sym typeface="Arial" charset="0"/>
            </a:endParaRPr>
          </a:p>
        </p:txBody>
      </p:sp>
      <p:cxnSp>
        <p:nvCxnSpPr>
          <p:cNvPr id="9220" name="Google Shape;124;p4"/>
          <p:cNvCxnSpPr>
            <a:cxnSpLocks noChangeShapeType="1"/>
          </p:cNvCxnSpPr>
          <p:nvPr/>
        </p:nvCxnSpPr>
        <p:spPr bwMode="auto">
          <a:xfrm>
            <a:off x="529418" y="6215082"/>
            <a:ext cx="7614482" cy="1588"/>
          </a:xfrm>
          <a:prstGeom prst="straightConnector1">
            <a:avLst/>
          </a:prstGeom>
          <a:noFill/>
          <a:ln w="38100">
            <a:solidFill>
              <a:srgbClr val="002060"/>
            </a:solidFill>
            <a:miter lim="800000"/>
            <a:headEnd type="none" w="sm" len="sm"/>
            <a:tailEnd type="none" w="sm" len="sm"/>
          </a:ln>
        </p:spPr>
      </p:cxnSp>
      <p:cxnSp>
        <p:nvCxnSpPr>
          <p:cNvPr id="9221" name="Google Shape;125;p4"/>
          <p:cNvCxnSpPr>
            <a:cxnSpLocks noChangeShapeType="1"/>
          </p:cNvCxnSpPr>
          <p:nvPr/>
        </p:nvCxnSpPr>
        <p:spPr bwMode="auto">
          <a:xfrm>
            <a:off x="1142976" y="6429396"/>
            <a:ext cx="6143668" cy="1588"/>
          </a:xfrm>
          <a:prstGeom prst="straightConnector1">
            <a:avLst/>
          </a:prstGeom>
          <a:noFill/>
          <a:ln w="38100">
            <a:solidFill>
              <a:srgbClr val="00B050"/>
            </a:solidFill>
            <a:miter lim="800000"/>
            <a:headEnd type="none" w="sm" len="sm"/>
            <a:tailEnd type="none" w="sm" len="sm"/>
          </a:ln>
        </p:spPr>
      </p:cxnSp>
      <p:sp>
        <p:nvSpPr>
          <p:cNvPr id="9237" name="Прямоугольник 11"/>
          <p:cNvSpPr>
            <a:spLocks noChangeArrowheads="1"/>
          </p:cNvSpPr>
          <p:nvPr/>
        </p:nvSpPr>
        <p:spPr bwMode="auto">
          <a:xfrm>
            <a:off x="714348" y="214290"/>
            <a:ext cx="7429553" cy="634929"/>
          </a:xfrm>
          <a:prstGeom prst="rect">
            <a:avLst/>
          </a:prstGeom>
          <a:noFill/>
          <a:ln w="9525">
            <a:noFill/>
            <a:miter lim="800000"/>
            <a:headEnd/>
            <a:tailEnd/>
          </a:ln>
        </p:spPr>
        <p:txBody>
          <a:bodyPr wrap="square" lIns="80147" tIns="40074" rIns="80147" bIns="40074">
            <a:spAutoFit/>
          </a:bodyPr>
          <a:lstStyle/>
          <a:p>
            <a:pPr algn="ctr"/>
            <a:r>
              <a:rPr lang="ru-RU" sz="3600" b="1" dirty="0" smtClean="0">
                <a:solidFill>
                  <a:schemeClr val="bg1"/>
                </a:solidFill>
                <a:latin typeface="Times New Roman" pitchFamily="18" charset="0"/>
                <a:cs typeface="Times New Roman" pitchFamily="18" charset="0"/>
              </a:rPr>
              <a:t>4. </a:t>
            </a:r>
            <a:r>
              <a:rPr lang="ru-RU" sz="3600" b="1" dirty="0" err="1" smtClean="0">
                <a:solidFill>
                  <a:schemeClr val="bg1"/>
                </a:solidFill>
                <a:latin typeface="Times New Roman" pitchFamily="18" charset="0"/>
                <a:cs typeface="Times New Roman" pitchFamily="18" charset="0"/>
              </a:rPr>
              <a:t>Рецепторлық  қызметі</a:t>
            </a:r>
            <a:endParaRPr lang="ru-RU" sz="3600" b="1" dirty="0">
              <a:solidFill>
                <a:schemeClr val="bg1"/>
              </a:solidFill>
              <a:latin typeface="Times New Roman" pitchFamily="18" charset="0"/>
              <a:cs typeface="Times New Roman" pitchFamily="18" charset="0"/>
            </a:endParaRPr>
          </a:p>
        </p:txBody>
      </p:sp>
      <p:pic>
        <p:nvPicPr>
          <p:cNvPr id="12" name="Picture 2"/>
          <p:cNvPicPr>
            <a:picLocks noChangeAspect="1" noChangeArrowheads="1"/>
          </p:cNvPicPr>
          <p:nvPr/>
        </p:nvPicPr>
        <p:blipFill>
          <a:blip r:embed="rId4" cstate="email"/>
          <a:srcRect/>
          <a:stretch>
            <a:fillRect/>
          </a:stretch>
        </p:blipFill>
        <p:spPr bwMode="auto">
          <a:xfrm>
            <a:off x="857224" y="2500306"/>
            <a:ext cx="7429552" cy="3357586"/>
          </a:xfrm>
          <a:prstGeom prst="rect">
            <a:avLst/>
          </a:prstGeom>
          <a:noFill/>
          <a:ln w="9525">
            <a:noFill/>
            <a:miter lim="800000"/>
            <a:headEnd/>
            <a:tailEnd/>
          </a:ln>
        </p:spPr>
      </p:pic>
      <p:sp>
        <p:nvSpPr>
          <p:cNvPr id="13" name="Содержимое 4"/>
          <p:cNvSpPr>
            <a:spLocks noGrp="1"/>
          </p:cNvSpPr>
          <p:nvPr>
            <p:ph idx="1"/>
          </p:nvPr>
        </p:nvSpPr>
        <p:spPr>
          <a:xfrm>
            <a:off x="285720" y="1142984"/>
            <a:ext cx="9144000" cy="1285884"/>
          </a:xfrm>
        </p:spPr>
        <p:txBody>
          <a:bodyPr>
            <a:normAutofit/>
          </a:bodyPr>
          <a:lstStyle/>
          <a:p>
            <a:pPr>
              <a:buNone/>
            </a:pPr>
            <a:r>
              <a:rPr lang="ru-RU" sz="2400" b="1" dirty="0" smtClean="0">
                <a:solidFill>
                  <a:srgbClr val="C0000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Ақуыз </a:t>
            </a:r>
            <a:r>
              <a:rPr lang="ru-RU" sz="2400" i="1" dirty="0" smtClean="0">
                <a:solidFill>
                  <a:srgbClr val="002060"/>
                </a:solidFill>
                <a:latin typeface="Times New Roman" pitchFamily="18" charset="0"/>
                <a:cs typeface="Times New Roman" pitchFamily="18" charset="0"/>
              </a:rPr>
              <a:t>- рецепторлар</a:t>
            </a:r>
            <a:r>
              <a:rPr lang="ru-RU" sz="2400" dirty="0" smtClean="0">
                <a:solidFill>
                  <a:srgbClr val="002060"/>
                </a:solidFill>
                <a:latin typeface="Times New Roman" pitchFamily="18" charset="0"/>
                <a:cs typeface="Times New Roman" pitchFamily="18" charset="0"/>
              </a:rPr>
              <a:t> – белгілі бір химиялық затпен қосылғанда өзінің құрылымын өзгертуге қабілетті  жарғақшаға ендірілген </a:t>
            </a:r>
            <a:r>
              <a:rPr lang="ru-RU" sz="2400" dirty="0" err="1" smtClean="0">
                <a:solidFill>
                  <a:srgbClr val="002060"/>
                </a:solidFill>
                <a:latin typeface="Times New Roman" pitchFamily="18" charset="0"/>
                <a:cs typeface="Times New Roman" pitchFamily="18" charset="0"/>
              </a:rPr>
              <a:t>ақуыз молекулалары</a:t>
            </a:r>
            <a:endParaRPr lang="ru-RU" sz="2400" dirty="0" smtClean="0">
              <a:solidFill>
                <a:srgbClr val="002060"/>
              </a:solidFill>
              <a:latin typeface="Times New Roman" pitchFamily="18" charset="0"/>
              <a:cs typeface="Times New Roman" pitchFamily="18" charset="0"/>
            </a:endParaRPr>
          </a:p>
          <a:p>
            <a:pPr>
              <a:buNone/>
            </a:pPr>
            <a:endParaRPr lang="ru-RU" i="1" dirty="0" smtClean="0"/>
          </a:p>
          <a:p>
            <a:pPr>
              <a:buNone/>
            </a:pP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9144000" cy="6858000"/>
          </a:xfrm>
          <a:prstGeom prst="rect">
            <a:avLst/>
          </a:prstGeom>
          <a:solidFill>
            <a:schemeClr val="accent1">
              <a:lumMod val="40000"/>
              <a:lumOff val="60000"/>
            </a:schemeClr>
          </a:solidFill>
          <a:ln>
            <a:noFill/>
          </a:ln>
          <a:extLst/>
        </p:spPr>
      </p:pic>
      <p:sp>
        <p:nvSpPr>
          <p:cNvPr id="9219" name="Google Shape;123;p4"/>
          <p:cNvSpPr>
            <a:spLocks noGrp="1"/>
          </p:cNvSpPr>
          <p:nvPr>
            <p:ph type="sldNum" sz="quarter" idx="12"/>
          </p:nvPr>
        </p:nvSpPr>
        <p:spPr>
          <a:xfrm>
            <a:off x="7800093" y="5950896"/>
            <a:ext cx="1343907" cy="364281"/>
          </a:xfrm>
          <a:noFill/>
          <a:ln>
            <a:miter lim="800000"/>
            <a:headEnd/>
            <a:tailEnd/>
          </a:ln>
        </p:spPr>
        <p:txBody>
          <a:bodyPr lIns="79432" tIns="39704" rIns="79432" bIns="39704"/>
          <a:lstStyle/>
          <a:p>
            <a:pPr>
              <a:buSzPts val="1100"/>
              <a:buFont typeface="Arial" charset="0"/>
              <a:buNone/>
            </a:pPr>
            <a:fld id="{9B56F184-E603-4E9E-BF68-6D597034F0F6}" type="slidenum">
              <a:rPr lang="ru-RU" altLang="ru-RU" b="1" smtClean="0">
                <a:solidFill>
                  <a:srgbClr val="002060"/>
                </a:solidFill>
                <a:latin typeface="Arial" charset="0"/>
                <a:cs typeface="Arial" charset="0"/>
                <a:sym typeface="Arial" charset="0"/>
              </a:rPr>
              <a:pPr>
                <a:buSzPts val="1100"/>
                <a:buFont typeface="Arial" charset="0"/>
                <a:buNone/>
              </a:pPr>
              <a:t>12</a:t>
            </a:fld>
            <a:endParaRPr lang="ru-RU" altLang="ru-RU" b="1" dirty="0" smtClean="0">
              <a:solidFill>
                <a:srgbClr val="002060"/>
              </a:solidFill>
              <a:latin typeface="Arial" charset="0"/>
              <a:cs typeface="Arial" charset="0"/>
              <a:sym typeface="Arial" charset="0"/>
            </a:endParaRPr>
          </a:p>
        </p:txBody>
      </p:sp>
      <p:cxnSp>
        <p:nvCxnSpPr>
          <p:cNvPr id="9220" name="Google Shape;124;p4"/>
          <p:cNvCxnSpPr>
            <a:cxnSpLocks noChangeShapeType="1"/>
          </p:cNvCxnSpPr>
          <p:nvPr/>
        </p:nvCxnSpPr>
        <p:spPr bwMode="auto">
          <a:xfrm>
            <a:off x="714348" y="6286520"/>
            <a:ext cx="7500990" cy="1588"/>
          </a:xfrm>
          <a:prstGeom prst="straightConnector1">
            <a:avLst/>
          </a:prstGeom>
          <a:noFill/>
          <a:ln w="38100">
            <a:solidFill>
              <a:srgbClr val="002060"/>
            </a:solidFill>
            <a:miter lim="800000"/>
            <a:headEnd type="none" w="sm" len="sm"/>
            <a:tailEnd type="none" w="sm" len="sm"/>
          </a:ln>
        </p:spPr>
      </p:cxnSp>
      <p:cxnSp>
        <p:nvCxnSpPr>
          <p:cNvPr id="9221" name="Google Shape;125;p4"/>
          <p:cNvCxnSpPr>
            <a:cxnSpLocks noChangeShapeType="1"/>
          </p:cNvCxnSpPr>
          <p:nvPr/>
        </p:nvCxnSpPr>
        <p:spPr bwMode="auto">
          <a:xfrm>
            <a:off x="857224" y="6500834"/>
            <a:ext cx="7072362" cy="1588"/>
          </a:xfrm>
          <a:prstGeom prst="straightConnector1">
            <a:avLst/>
          </a:prstGeom>
          <a:noFill/>
          <a:ln w="38100">
            <a:solidFill>
              <a:srgbClr val="00B050"/>
            </a:solidFill>
            <a:miter lim="800000"/>
            <a:headEnd type="none" w="sm" len="sm"/>
            <a:tailEnd type="none" w="sm" len="sm"/>
          </a:ln>
        </p:spPr>
      </p:cxnSp>
      <p:sp>
        <p:nvSpPr>
          <p:cNvPr id="9237" name="Прямоугольник 11"/>
          <p:cNvSpPr>
            <a:spLocks noChangeArrowheads="1"/>
          </p:cNvSpPr>
          <p:nvPr/>
        </p:nvSpPr>
        <p:spPr bwMode="auto">
          <a:xfrm>
            <a:off x="857224" y="428604"/>
            <a:ext cx="7429553" cy="634929"/>
          </a:xfrm>
          <a:prstGeom prst="rect">
            <a:avLst/>
          </a:prstGeom>
          <a:noFill/>
          <a:ln w="9525">
            <a:noFill/>
            <a:miter lim="800000"/>
            <a:headEnd/>
            <a:tailEnd/>
          </a:ln>
        </p:spPr>
        <p:txBody>
          <a:bodyPr wrap="square" lIns="80147" tIns="40074" rIns="80147" bIns="40074">
            <a:spAutoFit/>
          </a:bodyPr>
          <a:lstStyle/>
          <a:p>
            <a:pPr algn="ctr"/>
            <a:r>
              <a:rPr lang="ru-RU" sz="3600" b="1" dirty="0" smtClean="0">
                <a:solidFill>
                  <a:schemeClr val="bg1"/>
                </a:solidFill>
                <a:latin typeface="Times New Roman" pitchFamily="18" charset="0"/>
                <a:cs typeface="Times New Roman" pitchFamily="18" charset="0"/>
              </a:rPr>
              <a:t>5. </a:t>
            </a:r>
            <a:r>
              <a:rPr lang="ru-RU" sz="3600" b="1" dirty="0" err="1" smtClean="0">
                <a:solidFill>
                  <a:schemeClr val="bg1"/>
                </a:solidFill>
                <a:latin typeface="Times New Roman" pitchFamily="18" charset="0"/>
                <a:cs typeface="Times New Roman" pitchFamily="18" charset="0"/>
              </a:rPr>
              <a:t>Қорғаныш қызмет</a:t>
            </a:r>
            <a:endParaRPr lang="ru-RU" sz="3600" b="1" dirty="0">
              <a:solidFill>
                <a:schemeClr val="bg1"/>
              </a:solidFill>
              <a:latin typeface="Times New Roman" pitchFamily="18" charset="0"/>
              <a:cs typeface="Times New Roman" pitchFamily="18" charset="0"/>
            </a:endParaRPr>
          </a:p>
        </p:txBody>
      </p:sp>
      <p:sp>
        <p:nvSpPr>
          <p:cNvPr id="12" name="Содержимое 4"/>
          <p:cNvSpPr>
            <a:spLocks noGrp="1"/>
          </p:cNvSpPr>
          <p:nvPr>
            <p:ph idx="1"/>
          </p:nvPr>
        </p:nvSpPr>
        <p:spPr>
          <a:xfrm>
            <a:off x="4929190" y="3786190"/>
            <a:ext cx="3857652" cy="2143140"/>
          </a:xfrm>
        </p:spPr>
        <p:txBody>
          <a:bodyPr>
            <a:normAutofit fontScale="92500" lnSpcReduction="20000"/>
          </a:bodyPr>
          <a:lstStyle/>
          <a:p>
            <a:pPr>
              <a:buNone/>
            </a:pPr>
            <a:r>
              <a:rPr lang="ru-RU" dirty="0" smtClean="0">
                <a:solidFill>
                  <a:srgbClr val="C00000"/>
                </a:solidFill>
              </a:rPr>
              <a:t>	</a:t>
            </a:r>
            <a:r>
              <a:rPr lang="ru-RU" sz="2400" dirty="0" err="1" smtClean="0">
                <a:solidFill>
                  <a:srgbClr val="002060"/>
                </a:solidFill>
                <a:latin typeface="Times New Roman" pitchFamily="18" charset="0"/>
                <a:cs typeface="Times New Roman" pitchFamily="18" charset="0"/>
              </a:rPr>
              <a:t>Ағзаға бөтен </a:t>
            </a:r>
            <a:r>
              <a:rPr lang="ru-RU" sz="2400" dirty="0" smtClean="0">
                <a:solidFill>
                  <a:srgbClr val="002060"/>
                </a:solidFill>
                <a:latin typeface="Times New Roman" pitchFamily="18" charset="0"/>
                <a:cs typeface="Times New Roman" pitchFamily="18" charset="0"/>
              </a:rPr>
              <a:t>ақуыздар мен </a:t>
            </a:r>
            <a:r>
              <a:rPr lang="ru-RU" sz="2400" dirty="0" err="1" smtClean="0">
                <a:solidFill>
                  <a:srgbClr val="002060"/>
                </a:solidFill>
                <a:latin typeface="Times New Roman" pitchFamily="18" charset="0"/>
                <a:cs typeface="Times New Roman" pitchFamily="18" charset="0"/>
              </a:rPr>
              <a:t>микроағзалар </a:t>
            </a:r>
            <a:r>
              <a:rPr lang="ru-RU" sz="2400" dirty="0" smtClean="0">
                <a:solidFill>
                  <a:srgbClr val="002060"/>
                </a:solidFill>
                <a:latin typeface="Times New Roman" pitchFamily="18" charset="0"/>
                <a:cs typeface="Times New Roman" pitchFamily="18" charset="0"/>
              </a:rPr>
              <a:t>(</a:t>
            </a:r>
            <a:r>
              <a:rPr lang="ru-RU" sz="2400" i="1" dirty="0" err="1" smtClean="0">
                <a:solidFill>
                  <a:srgbClr val="002060"/>
                </a:solidFill>
                <a:latin typeface="Times New Roman" pitchFamily="18" charset="0"/>
                <a:cs typeface="Times New Roman" pitchFamily="18" charset="0"/>
              </a:rPr>
              <a:t>антигендер</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енген</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жағдайда</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жауап</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ретінде</a:t>
            </a:r>
            <a:r>
              <a:rPr lang="ru-RU" sz="2400" dirty="0" smtClean="0">
                <a:solidFill>
                  <a:srgbClr val="002060"/>
                </a:solidFill>
                <a:latin typeface="Times New Roman" pitchFamily="18" charset="0"/>
                <a:cs typeface="Times New Roman" pitchFamily="18" charset="0"/>
              </a:rPr>
              <a:t> оларды </a:t>
            </a:r>
            <a:r>
              <a:rPr lang="ru-RU" sz="2400" dirty="0" err="1" smtClean="0">
                <a:solidFill>
                  <a:srgbClr val="002060"/>
                </a:solidFill>
                <a:latin typeface="Times New Roman" pitchFamily="18" charset="0"/>
                <a:cs typeface="Times New Roman" pitchFamily="18" charset="0"/>
              </a:rPr>
              <a:t>байлап</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залалсыздандыратын</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арнайы</a:t>
            </a:r>
            <a:r>
              <a:rPr lang="ru-RU" sz="2400" dirty="0" smtClean="0">
                <a:solidFill>
                  <a:srgbClr val="002060"/>
                </a:solidFill>
                <a:latin typeface="Times New Roman" pitchFamily="18" charset="0"/>
                <a:cs typeface="Times New Roman" pitchFamily="18" charset="0"/>
              </a:rPr>
              <a:t> ерекше ақуыздар – </a:t>
            </a:r>
            <a:r>
              <a:rPr lang="ru-RU" sz="2400" i="1" dirty="0" err="1" smtClean="0">
                <a:solidFill>
                  <a:srgbClr val="002060"/>
                </a:solidFill>
                <a:latin typeface="Times New Roman" pitchFamily="18" charset="0"/>
                <a:cs typeface="Times New Roman" pitchFamily="18" charset="0"/>
              </a:rPr>
              <a:t>антиденелер</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пайда</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болады</a:t>
            </a:r>
            <a:r>
              <a:rPr lang="ru-RU" sz="2400" dirty="0" smtClean="0">
                <a:solidFill>
                  <a:srgbClr val="002060"/>
                </a:solidFill>
                <a:latin typeface="Times New Roman" pitchFamily="18" charset="0"/>
                <a:cs typeface="Times New Roman" pitchFamily="18" charset="0"/>
              </a:rPr>
              <a:t> </a:t>
            </a:r>
            <a:endParaRPr lang="ru-RU" sz="2000" dirty="0" smtClean="0">
              <a:solidFill>
                <a:srgbClr val="002060"/>
              </a:solidFill>
              <a:latin typeface="Times New Roman" pitchFamily="18" charset="0"/>
              <a:cs typeface="Times New Roman" pitchFamily="18" charset="0"/>
            </a:endParaRPr>
          </a:p>
          <a:p>
            <a:pPr>
              <a:buNone/>
            </a:pPr>
            <a:endParaRPr lang="ru-RU" dirty="0">
              <a:solidFill>
                <a:srgbClr val="002060"/>
              </a:solidFill>
              <a:latin typeface="Times New Roman" pitchFamily="18" charset="0"/>
              <a:cs typeface="Times New Roman" pitchFamily="18" charset="0"/>
            </a:endParaRPr>
          </a:p>
        </p:txBody>
      </p:sp>
      <p:pic>
        <p:nvPicPr>
          <p:cNvPr id="14" name="Picture 2"/>
          <p:cNvPicPr>
            <a:picLocks noChangeAspect="1" noChangeArrowheads="1"/>
          </p:cNvPicPr>
          <p:nvPr/>
        </p:nvPicPr>
        <p:blipFill>
          <a:blip r:embed="rId4" cstate="email"/>
          <a:srcRect/>
          <a:stretch>
            <a:fillRect/>
          </a:stretch>
        </p:blipFill>
        <p:spPr bwMode="auto">
          <a:xfrm>
            <a:off x="5000628" y="1142984"/>
            <a:ext cx="3929090" cy="2286016"/>
          </a:xfrm>
          <a:prstGeom prst="rect">
            <a:avLst/>
          </a:prstGeom>
          <a:noFill/>
          <a:ln w="9525">
            <a:noFill/>
            <a:miter lim="800000"/>
            <a:headEnd/>
            <a:tailEnd/>
          </a:ln>
        </p:spPr>
      </p:pic>
      <p:pic>
        <p:nvPicPr>
          <p:cNvPr id="20" name="Picture 8" descr="http://www.pathakwavecurecenter.com/content/2008092724_image.bmp"/>
          <p:cNvPicPr>
            <a:picLocks noChangeAspect="1" noChangeArrowheads="1"/>
          </p:cNvPicPr>
          <p:nvPr/>
        </p:nvPicPr>
        <p:blipFill>
          <a:blip r:embed="rId5" cstate="email"/>
          <a:stretch>
            <a:fillRect/>
          </a:stretch>
        </p:blipFill>
        <p:spPr bwMode="auto">
          <a:xfrm>
            <a:off x="142844" y="3143248"/>
            <a:ext cx="4071966" cy="2500330"/>
          </a:xfrm>
          <a:prstGeom prst="rect">
            <a:avLst/>
          </a:prstGeom>
          <a:noFill/>
          <a:ln w="9525">
            <a:noFill/>
            <a:miter lim="800000"/>
            <a:headEnd/>
            <a:tailEnd/>
          </a:ln>
        </p:spPr>
      </p:pic>
      <p:sp>
        <p:nvSpPr>
          <p:cNvPr id="22" name="Прямоугольник 21"/>
          <p:cNvSpPr/>
          <p:nvPr/>
        </p:nvSpPr>
        <p:spPr>
          <a:xfrm>
            <a:off x="285720" y="1285860"/>
            <a:ext cx="3115725" cy="1200329"/>
          </a:xfrm>
          <a:prstGeom prst="rect">
            <a:avLst/>
          </a:prstGeom>
        </p:spPr>
        <p:txBody>
          <a:bodyPr wrap="none">
            <a:spAutoFit/>
          </a:bodyPr>
          <a:lstStyle/>
          <a:p>
            <a:r>
              <a:rPr lang="ru-RU" sz="2400" dirty="0" err="1" smtClean="0">
                <a:solidFill>
                  <a:srgbClr val="002060"/>
                </a:solidFill>
                <a:latin typeface="Times New Roman" pitchFamily="18" charset="0"/>
                <a:cs typeface="Times New Roman" pitchFamily="18" charset="0"/>
              </a:rPr>
              <a:t>Фибриногеннен</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пайда</a:t>
            </a:r>
            <a:endParaRPr lang="ru-RU" sz="2400" dirty="0" smtClean="0">
              <a:solidFill>
                <a:srgbClr val="002060"/>
              </a:solidFill>
              <a:latin typeface="Times New Roman" pitchFamily="18" charset="0"/>
              <a:cs typeface="Times New Roman" pitchFamily="18" charset="0"/>
            </a:endParaRPr>
          </a:p>
          <a:p>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болған </a:t>
            </a:r>
            <a:r>
              <a:rPr lang="ru-RU" sz="2400" b="1" i="1" dirty="0" smtClean="0">
                <a:solidFill>
                  <a:srgbClr val="002060"/>
                </a:solidFill>
                <a:latin typeface="Times New Roman" pitchFamily="18" charset="0"/>
                <a:cs typeface="Times New Roman" pitchFamily="18" charset="0"/>
              </a:rPr>
              <a:t>фибрин </a:t>
            </a:r>
            <a:r>
              <a:rPr lang="ru-RU" sz="2400" dirty="0" err="1" smtClean="0">
                <a:solidFill>
                  <a:srgbClr val="002060"/>
                </a:solidFill>
                <a:latin typeface="Times New Roman" pitchFamily="18" charset="0"/>
                <a:cs typeface="Times New Roman" pitchFamily="18" charset="0"/>
              </a:rPr>
              <a:t>қан</a:t>
            </a:r>
            <a:r>
              <a:rPr lang="ru-RU" sz="2400" dirty="0" smtClean="0">
                <a:solidFill>
                  <a:srgbClr val="002060"/>
                </a:solidFill>
                <a:latin typeface="Times New Roman" pitchFamily="18" charset="0"/>
                <a:cs typeface="Times New Roman" pitchFamily="18" charset="0"/>
              </a:rPr>
              <a:t> </a:t>
            </a:r>
          </a:p>
          <a:p>
            <a:r>
              <a:rPr lang="ru-RU" sz="2400" dirty="0" err="1" smtClean="0">
                <a:solidFill>
                  <a:srgbClr val="002060"/>
                </a:solidFill>
                <a:latin typeface="Times New Roman" pitchFamily="18" charset="0"/>
                <a:cs typeface="Times New Roman" pitchFamily="18" charset="0"/>
              </a:rPr>
              <a:t>тоқтатуға қатысады</a:t>
            </a:r>
            <a:endParaRPr lang="ru-RU" sz="2400" dirty="0">
              <a:solidFill>
                <a:srgbClr val="002060"/>
              </a:solidFill>
            </a:endParaRPr>
          </a:p>
        </p:txBody>
      </p:sp>
      <p:sp>
        <p:nvSpPr>
          <p:cNvPr id="24" name="Прямоугольник 23"/>
          <p:cNvSpPr/>
          <p:nvPr/>
        </p:nvSpPr>
        <p:spPr>
          <a:xfrm>
            <a:off x="6357950" y="3357562"/>
            <a:ext cx="1514197" cy="369332"/>
          </a:xfrm>
          <a:prstGeom prst="rect">
            <a:avLst/>
          </a:prstGeom>
        </p:spPr>
        <p:txBody>
          <a:bodyPr wrap="none">
            <a:spAutoFit/>
          </a:bodyPr>
          <a:lstStyle/>
          <a:p>
            <a:r>
              <a:rPr lang="ru-RU" b="1" i="1" dirty="0" err="1" smtClean="0">
                <a:latin typeface="Times New Roman" pitchFamily="18" charset="0"/>
                <a:cs typeface="Times New Roman" pitchFamily="18" charset="0"/>
              </a:rPr>
              <a:t>антиденелер</a:t>
            </a:r>
            <a:endParaRPr lang="ru-RU" b="1" dirty="0"/>
          </a:p>
        </p:txBody>
      </p:sp>
      <p:sp>
        <p:nvSpPr>
          <p:cNvPr id="25" name="Прямоугольник 24"/>
          <p:cNvSpPr/>
          <p:nvPr/>
        </p:nvSpPr>
        <p:spPr>
          <a:xfrm>
            <a:off x="1214414" y="5572140"/>
            <a:ext cx="965329" cy="369332"/>
          </a:xfrm>
          <a:prstGeom prst="rect">
            <a:avLst/>
          </a:prstGeom>
        </p:spPr>
        <p:txBody>
          <a:bodyPr wrap="none">
            <a:spAutoFit/>
          </a:bodyPr>
          <a:lstStyle/>
          <a:p>
            <a:r>
              <a:rPr lang="ru-RU" b="1" i="1" dirty="0" smtClean="0">
                <a:latin typeface="Times New Roman" pitchFamily="18" charset="0"/>
                <a:cs typeface="Times New Roman" pitchFamily="18" charset="0"/>
              </a:rPr>
              <a:t>фибрин</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142844" y="0"/>
            <a:ext cx="9001156" cy="6858000"/>
          </a:xfrm>
          <a:prstGeom prst="rect">
            <a:avLst/>
          </a:prstGeom>
          <a:solidFill>
            <a:schemeClr val="accent1">
              <a:lumMod val="40000"/>
              <a:lumOff val="60000"/>
            </a:schemeClr>
          </a:solidFill>
          <a:ln>
            <a:noFill/>
          </a:ln>
          <a:extLst/>
        </p:spPr>
      </p:pic>
      <p:sp>
        <p:nvSpPr>
          <p:cNvPr id="9219" name="Google Shape;123;p4"/>
          <p:cNvSpPr>
            <a:spLocks noGrp="1"/>
          </p:cNvSpPr>
          <p:nvPr>
            <p:ph type="sldNum" sz="quarter" idx="12"/>
          </p:nvPr>
        </p:nvSpPr>
        <p:spPr>
          <a:xfrm>
            <a:off x="8585879" y="6000768"/>
            <a:ext cx="558121" cy="364281"/>
          </a:xfrm>
          <a:noFill/>
          <a:ln>
            <a:miter lim="800000"/>
            <a:headEnd/>
            <a:tailEnd/>
          </a:ln>
        </p:spPr>
        <p:txBody>
          <a:bodyPr lIns="79432" tIns="39704" rIns="79432" bIns="39704"/>
          <a:lstStyle/>
          <a:p>
            <a:pPr>
              <a:buSzPts val="1100"/>
              <a:buFont typeface="Arial" charset="0"/>
              <a:buNone/>
            </a:pPr>
            <a:fld id="{9B56F184-E603-4E9E-BF68-6D597034F0F6}" type="slidenum">
              <a:rPr lang="ru-RU" altLang="ru-RU" b="1" smtClean="0">
                <a:solidFill>
                  <a:srgbClr val="002060"/>
                </a:solidFill>
                <a:latin typeface="Arial" charset="0"/>
                <a:cs typeface="Arial" charset="0"/>
                <a:sym typeface="Arial" charset="0"/>
              </a:rPr>
              <a:pPr>
                <a:buSzPts val="1100"/>
                <a:buFont typeface="Arial" charset="0"/>
                <a:buNone/>
              </a:pPr>
              <a:t>13</a:t>
            </a:fld>
            <a:endParaRPr lang="ru-RU" altLang="ru-RU" b="1" dirty="0" smtClean="0">
              <a:solidFill>
                <a:srgbClr val="002060"/>
              </a:solidFill>
              <a:latin typeface="Arial" charset="0"/>
              <a:cs typeface="Arial" charset="0"/>
              <a:sym typeface="Arial" charset="0"/>
            </a:endParaRPr>
          </a:p>
        </p:txBody>
      </p:sp>
      <p:cxnSp>
        <p:nvCxnSpPr>
          <p:cNvPr id="9220" name="Google Shape;124;p4"/>
          <p:cNvCxnSpPr>
            <a:cxnSpLocks noChangeShapeType="1"/>
          </p:cNvCxnSpPr>
          <p:nvPr/>
        </p:nvCxnSpPr>
        <p:spPr bwMode="auto">
          <a:xfrm>
            <a:off x="785786" y="6500834"/>
            <a:ext cx="7215238" cy="1588"/>
          </a:xfrm>
          <a:prstGeom prst="straightConnector1">
            <a:avLst/>
          </a:prstGeom>
          <a:noFill/>
          <a:ln w="38100">
            <a:solidFill>
              <a:srgbClr val="002060"/>
            </a:solidFill>
            <a:miter lim="800000"/>
            <a:headEnd type="none" w="sm" len="sm"/>
            <a:tailEnd type="none" w="sm" len="sm"/>
          </a:ln>
        </p:spPr>
      </p:cxnSp>
      <p:cxnSp>
        <p:nvCxnSpPr>
          <p:cNvPr id="9221" name="Google Shape;125;p4"/>
          <p:cNvCxnSpPr>
            <a:cxnSpLocks noChangeShapeType="1"/>
          </p:cNvCxnSpPr>
          <p:nvPr/>
        </p:nvCxnSpPr>
        <p:spPr bwMode="auto">
          <a:xfrm>
            <a:off x="857224" y="6643710"/>
            <a:ext cx="6715172" cy="1588"/>
          </a:xfrm>
          <a:prstGeom prst="straightConnector1">
            <a:avLst/>
          </a:prstGeom>
          <a:noFill/>
          <a:ln w="38100">
            <a:solidFill>
              <a:srgbClr val="00B050"/>
            </a:solidFill>
            <a:miter lim="800000"/>
            <a:headEnd type="none" w="sm" len="sm"/>
            <a:tailEnd type="none" w="sm" len="sm"/>
          </a:ln>
        </p:spPr>
      </p:cxnSp>
      <p:sp>
        <p:nvSpPr>
          <p:cNvPr id="9237" name="Прямоугольник 11"/>
          <p:cNvSpPr>
            <a:spLocks noChangeArrowheads="1"/>
          </p:cNvSpPr>
          <p:nvPr/>
        </p:nvSpPr>
        <p:spPr bwMode="auto">
          <a:xfrm>
            <a:off x="1285852" y="285728"/>
            <a:ext cx="6429421" cy="634929"/>
          </a:xfrm>
          <a:prstGeom prst="rect">
            <a:avLst/>
          </a:prstGeom>
          <a:noFill/>
          <a:ln w="9525">
            <a:noFill/>
            <a:miter lim="800000"/>
            <a:headEnd/>
            <a:tailEnd/>
          </a:ln>
        </p:spPr>
        <p:txBody>
          <a:bodyPr wrap="square" lIns="80147" tIns="40074" rIns="80147" bIns="40074">
            <a:spAutoFit/>
          </a:bodyPr>
          <a:lstStyle/>
          <a:p>
            <a:pPr algn="ctr"/>
            <a:r>
              <a:rPr lang="ru-RU" sz="3600" b="1" dirty="0" smtClean="0">
                <a:solidFill>
                  <a:schemeClr val="bg1"/>
                </a:solidFill>
                <a:latin typeface="Times New Roman" pitchFamily="18" charset="0"/>
                <a:cs typeface="Times New Roman" pitchFamily="18" charset="0"/>
              </a:rPr>
              <a:t>6. </a:t>
            </a:r>
            <a:r>
              <a:rPr lang="ru-RU" sz="3600" b="1" dirty="0" smtClean="0">
                <a:solidFill>
                  <a:srgbClr val="C00000"/>
                </a:solidFill>
                <a:latin typeface="Times New Roman" pitchFamily="18" charset="0"/>
                <a:cs typeface="Times New Roman" pitchFamily="18" charset="0"/>
              </a:rPr>
              <a:t> </a:t>
            </a:r>
            <a:r>
              <a:rPr lang="ru-RU" sz="3600" b="1" dirty="0" err="1" smtClean="0">
                <a:solidFill>
                  <a:schemeClr val="bg1"/>
                </a:solidFill>
                <a:latin typeface="Times New Roman" pitchFamily="18" charset="0"/>
                <a:cs typeface="Times New Roman" pitchFamily="18" charset="0"/>
              </a:rPr>
              <a:t>Қозғалыс қызметі</a:t>
            </a:r>
            <a:r>
              <a:rPr lang="ru-RU" sz="3600" b="1" dirty="0" smtClean="0">
                <a:solidFill>
                  <a:schemeClr val="bg1"/>
                </a:solidFill>
                <a:latin typeface="Times New Roman" pitchFamily="18" charset="0"/>
                <a:cs typeface="Times New Roman" pitchFamily="18" charset="0"/>
              </a:rPr>
              <a:t> </a:t>
            </a:r>
            <a:endParaRPr lang="ru-RU" sz="3600" b="1" dirty="0">
              <a:solidFill>
                <a:schemeClr val="bg1"/>
              </a:solidFill>
              <a:latin typeface="Times New Roman" pitchFamily="18" charset="0"/>
              <a:cs typeface="Times New Roman" pitchFamily="18" charset="0"/>
            </a:endParaRPr>
          </a:p>
        </p:txBody>
      </p:sp>
      <p:sp>
        <p:nvSpPr>
          <p:cNvPr id="12" name="Содержимое 4"/>
          <p:cNvSpPr>
            <a:spLocks noGrp="1"/>
          </p:cNvSpPr>
          <p:nvPr>
            <p:ph idx="1"/>
          </p:nvPr>
        </p:nvSpPr>
        <p:spPr>
          <a:xfrm>
            <a:off x="214282" y="642918"/>
            <a:ext cx="9429816" cy="1357322"/>
          </a:xfrm>
        </p:spPr>
        <p:txBody>
          <a:bodyPr>
            <a:normAutofit/>
          </a:bodyPr>
          <a:lstStyle/>
          <a:p>
            <a:pPr>
              <a:buNone/>
            </a:pPr>
            <a:r>
              <a:rPr lang="ru-RU" dirty="0" smtClean="0">
                <a:solidFill>
                  <a:srgbClr val="C00000"/>
                </a:solidFill>
              </a:rPr>
              <a:t>	</a:t>
            </a:r>
            <a:endParaRPr lang="ru-RU" dirty="0">
              <a:latin typeface="Times New Roman" pitchFamily="18" charset="0"/>
              <a:cs typeface="Times New Roman" pitchFamily="18" charset="0"/>
            </a:endParaRPr>
          </a:p>
        </p:txBody>
      </p:sp>
      <p:sp>
        <p:nvSpPr>
          <p:cNvPr id="16" name="Прямоугольник 15"/>
          <p:cNvSpPr/>
          <p:nvPr/>
        </p:nvSpPr>
        <p:spPr>
          <a:xfrm>
            <a:off x="3500430" y="5572140"/>
            <a:ext cx="3357586" cy="646331"/>
          </a:xfrm>
          <a:prstGeom prst="rect">
            <a:avLst/>
          </a:prstGeom>
        </p:spPr>
        <p:txBody>
          <a:bodyPr wrap="square">
            <a:spAutoFit/>
          </a:bodyPr>
          <a:lstStyle/>
          <a:p>
            <a:pPr>
              <a:buNone/>
            </a:pPr>
            <a:r>
              <a:rPr lang="ru-RU" dirty="0" err="1" smtClean="0">
                <a:solidFill>
                  <a:srgbClr val="002060"/>
                </a:solidFill>
                <a:latin typeface="Times New Roman" pitchFamily="18" charset="0"/>
                <a:cs typeface="Times New Roman" pitchFamily="18" charset="0"/>
              </a:rPr>
              <a:t>4.Кірпікшелердің қозғалысы</a:t>
            </a:r>
            <a:endParaRPr lang="ru-RU" dirty="0" smtClean="0">
              <a:solidFill>
                <a:srgbClr val="002060"/>
              </a:solidFill>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   </a:t>
            </a:r>
          </a:p>
        </p:txBody>
      </p:sp>
      <p:pic>
        <p:nvPicPr>
          <p:cNvPr id="17" name="Picture 2" descr="C:\Users\Admin\Desktop\презентации биология\картинки\мышца.png"/>
          <p:cNvPicPr>
            <a:picLocks noChangeAspect="1" noChangeArrowheads="1"/>
          </p:cNvPicPr>
          <p:nvPr/>
        </p:nvPicPr>
        <p:blipFill>
          <a:blip r:embed="rId4" cstate="email"/>
          <a:srcRect l="6104" t="14295" r="3845" b="5301"/>
          <a:stretch>
            <a:fillRect/>
          </a:stretch>
        </p:blipFill>
        <p:spPr bwMode="auto">
          <a:xfrm>
            <a:off x="571472" y="1285860"/>
            <a:ext cx="2500330" cy="2143140"/>
          </a:xfrm>
          <a:prstGeom prst="rect">
            <a:avLst/>
          </a:prstGeom>
          <a:noFill/>
        </p:spPr>
      </p:pic>
      <p:pic>
        <p:nvPicPr>
          <p:cNvPr id="39938" name="Picture 2" descr="C:\Users\Madina\Desktop\hello_html_4b2d5eeb.jpg"/>
          <p:cNvPicPr>
            <a:picLocks noChangeAspect="1" noChangeArrowheads="1"/>
          </p:cNvPicPr>
          <p:nvPr/>
        </p:nvPicPr>
        <p:blipFill>
          <a:blip r:embed="rId5"/>
          <a:srcRect/>
          <a:stretch>
            <a:fillRect/>
          </a:stretch>
        </p:blipFill>
        <p:spPr bwMode="auto">
          <a:xfrm>
            <a:off x="785786" y="4214818"/>
            <a:ext cx="2500330" cy="2143140"/>
          </a:xfrm>
          <a:prstGeom prst="rect">
            <a:avLst/>
          </a:prstGeom>
          <a:noFill/>
        </p:spPr>
      </p:pic>
      <p:pic>
        <p:nvPicPr>
          <p:cNvPr id="39939" name="Picture 3" descr="C:\Users\Madina\Desktop\2429_n.jpg"/>
          <p:cNvPicPr>
            <a:picLocks noChangeAspect="1" noChangeArrowheads="1"/>
          </p:cNvPicPr>
          <p:nvPr/>
        </p:nvPicPr>
        <p:blipFill>
          <a:blip r:embed="rId6"/>
          <a:srcRect/>
          <a:stretch>
            <a:fillRect/>
          </a:stretch>
        </p:blipFill>
        <p:spPr bwMode="auto">
          <a:xfrm>
            <a:off x="6786578" y="2000240"/>
            <a:ext cx="2071702" cy="2081216"/>
          </a:xfrm>
          <a:prstGeom prst="rect">
            <a:avLst/>
          </a:prstGeom>
          <a:noFill/>
        </p:spPr>
      </p:pic>
      <p:sp>
        <p:nvSpPr>
          <p:cNvPr id="19" name="Прямоугольник 18"/>
          <p:cNvSpPr/>
          <p:nvPr/>
        </p:nvSpPr>
        <p:spPr>
          <a:xfrm>
            <a:off x="3357554" y="1214422"/>
            <a:ext cx="5429288" cy="923330"/>
          </a:xfrm>
          <a:prstGeom prst="rect">
            <a:avLst/>
          </a:prstGeom>
        </p:spPr>
        <p:txBody>
          <a:bodyPr wrap="square">
            <a:spAutoFit/>
          </a:bodyPr>
          <a:lstStyle/>
          <a:p>
            <a:r>
              <a:rPr lang="ru-RU" dirty="0" err="1" smtClean="0">
                <a:solidFill>
                  <a:srgbClr val="002060"/>
                </a:solidFill>
                <a:latin typeface="Times New Roman" pitchFamily="18" charset="0"/>
                <a:cs typeface="Times New Roman" pitchFamily="18" charset="0"/>
              </a:rPr>
              <a:t>Арнайы</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жиырылғыш ақуыздар </a:t>
            </a:r>
            <a:r>
              <a:rPr lang="ru-RU" i="1" dirty="0" smtClean="0">
                <a:solidFill>
                  <a:srgbClr val="002060"/>
                </a:solidFill>
                <a:latin typeface="Times New Roman" pitchFamily="18" charset="0"/>
                <a:cs typeface="Times New Roman" pitchFamily="18" charset="0"/>
              </a:rPr>
              <a:t>(актин и миозин) </a:t>
            </a:r>
            <a:r>
              <a:rPr lang="ru-RU" dirty="0" err="1" smtClean="0">
                <a:solidFill>
                  <a:srgbClr val="002060"/>
                </a:solidFill>
                <a:latin typeface="Times New Roman" pitchFamily="18" charset="0"/>
                <a:cs typeface="Times New Roman" pitchFamily="18" charset="0"/>
              </a:rPr>
              <a:t>жасуша</a:t>
            </a:r>
            <a:r>
              <a:rPr lang="ru-RU" dirty="0" smtClean="0">
                <a:solidFill>
                  <a:srgbClr val="002060"/>
                </a:solidFill>
                <a:latin typeface="Times New Roman" pitchFamily="18" charset="0"/>
                <a:cs typeface="Times New Roman" pitchFamily="18" charset="0"/>
              </a:rPr>
              <a:t> мен </a:t>
            </a:r>
            <a:r>
              <a:rPr lang="ru-RU" dirty="0" err="1" smtClean="0">
                <a:solidFill>
                  <a:srgbClr val="002060"/>
                </a:solidFill>
                <a:latin typeface="Times New Roman" pitchFamily="18" charset="0"/>
                <a:cs typeface="Times New Roman" pitchFamily="18" charset="0"/>
              </a:rPr>
              <a:t>ағзаның  барлық қозғалыс түріне қатысады</a:t>
            </a:r>
            <a:r>
              <a:rPr lang="ru-RU" dirty="0" smtClean="0">
                <a:solidFill>
                  <a:srgbClr val="002060"/>
                </a:solidFill>
                <a:latin typeface="Times New Roman" pitchFamily="18" charset="0"/>
                <a:cs typeface="Times New Roman" pitchFamily="18" charset="0"/>
              </a:rPr>
              <a:t>: </a:t>
            </a:r>
            <a:endParaRPr lang="ru-RU" dirty="0">
              <a:solidFill>
                <a:srgbClr val="002060"/>
              </a:solidFill>
            </a:endParaRPr>
          </a:p>
        </p:txBody>
      </p:sp>
      <p:sp>
        <p:nvSpPr>
          <p:cNvPr id="20" name="Прямоугольник 19"/>
          <p:cNvSpPr/>
          <p:nvPr/>
        </p:nvSpPr>
        <p:spPr>
          <a:xfrm>
            <a:off x="6286512" y="4143380"/>
            <a:ext cx="2857488" cy="646331"/>
          </a:xfrm>
          <a:prstGeom prst="rect">
            <a:avLst/>
          </a:prstGeom>
        </p:spPr>
        <p:txBody>
          <a:bodyPr wrap="square">
            <a:spAutoFit/>
          </a:bodyPr>
          <a:lstStyle/>
          <a:p>
            <a:r>
              <a:rPr lang="ru-RU" dirty="0" smtClean="0">
                <a:solidFill>
                  <a:srgbClr val="002060"/>
                </a:solidFill>
                <a:latin typeface="Times New Roman" pitchFamily="18" charset="0"/>
                <a:cs typeface="Times New Roman" pitchFamily="18" charset="0"/>
              </a:rPr>
              <a:t>3. </a:t>
            </a:r>
            <a:r>
              <a:rPr lang="ru-RU" dirty="0" err="1" smtClean="0">
                <a:solidFill>
                  <a:srgbClr val="002060"/>
                </a:solidFill>
                <a:latin typeface="Times New Roman" pitchFamily="18" charset="0"/>
                <a:cs typeface="Times New Roman" pitchFamily="18" charset="0"/>
              </a:rPr>
              <a:t>Қарапайымдардағы</a:t>
            </a:r>
            <a:r>
              <a:rPr lang="ru-RU" dirty="0" smtClean="0">
                <a:solidFill>
                  <a:srgbClr val="002060"/>
                </a:solidFill>
                <a:latin typeface="Times New Roman" pitchFamily="18" charset="0"/>
                <a:cs typeface="Times New Roman" pitchFamily="18" charset="0"/>
              </a:rPr>
              <a:t> </a:t>
            </a:r>
          </a:p>
          <a:p>
            <a:r>
              <a:rPr lang="ru-RU" dirty="0" err="1" smtClean="0">
                <a:solidFill>
                  <a:srgbClr val="002060"/>
                </a:solidFill>
                <a:latin typeface="Times New Roman" pitchFamily="18" charset="0"/>
                <a:cs typeface="Times New Roman" pitchFamily="18" charset="0"/>
              </a:rPr>
              <a:t>жалғанаяқтардың түзілуі</a:t>
            </a:r>
            <a:endParaRPr lang="ru-RU" dirty="0">
              <a:solidFill>
                <a:srgbClr val="002060"/>
              </a:solidFill>
            </a:endParaRPr>
          </a:p>
        </p:txBody>
      </p:sp>
      <p:sp>
        <p:nvSpPr>
          <p:cNvPr id="21" name="Прямоугольник 20"/>
          <p:cNvSpPr/>
          <p:nvPr/>
        </p:nvSpPr>
        <p:spPr>
          <a:xfrm>
            <a:off x="3786182" y="4000504"/>
            <a:ext cx="2286016" cy="923330"/>
          </a:xfrm>
          <a:prstGeom prst="rect">
            <a:avLst/>
          </a:prstGeom>
        </p:spPr>
        <p:txBody>
          <a:bodyPr wrap="square">
            <a:spAutoFit/>
          </a:bodyPr>
          <a:lstStyle/>
          <a:p>
            <a:pPr>
              <a:buNone/>
            </a:pPr>
            <a:r>
              <a:rPr lang="ru-RU" dirty="0" smtClean="0">
                <a:solidFill>
                  <a:srgbClr val="002060"/>
                </a:solidFill>
                <a:latin typeface="Times New Roman" pitchFamily="18" charset="0"/>
                <a:cs typeface="Times New Roman" pitchFamily="18" charset="0"/>
              </a:rPr>
              <a:t> 2. </a:t>
            </a:r>
            <a:r>
              <a:rPr lang="ru-RU" dirty="0" err="1" smtClean="0">
                <a:solidFill>
                  <a:srgbClr val="002060"/>
                </a:solidFill>
                <a:latin typeface="Times New Roman" pitchFamily="18" charset="0"/>
                <a:cs typeface="Times New Roman" pitchFamily="18" charset="0"/>
              </a:rPr>
              <a:t>Өсімдіктердің</a:t>
            </a:r>
            <a:endParaRPr lang="ru-RU" dirty="0" smtClean="0">
              <a:solidFill>
                <a:srgbClr val="002060"/>
              </a:solidFill>
              <a:latin typeface="Times New Roman" pitchFamily="18" charset="0"/>
              <a:cs typeface="Times New Roman" pitchFamily="18" charset="0"/>
            </a:endParaRPr>
          </a:p>
          <a:p>
            <a:pPr>
              <a:buNone/>
            </a:pP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жапырақтарының</a:t>
            </a:r>
            <a:r>
              <a:rPr lang="ru-RU" dirty="0" smtClean="0">
                <a:solidFill>
                  <a:srgbClr val="002060"/>
                </a:solidFill>
                <a:latin typeface="Times New Roman" pitchFamily="18" charset="0"/>
                <a:cs typeface="Times New Roman" pitchFamily="18" charset="0"/>
              </a:rPr>
              <a:t> </a:t>
            </a:r>
          </a:p>
          <a:p>
            <a:pPr>
              <a:buNone/>
            </a:pP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қозғалуы</a:t>
            </a:r>
            <a:r>
              <a:rPr lang="ru-RU" dirty="0" smtClean="0">
                <a:solidFill>
                  <a:srgbClr val="002060"/>
                </a:solidFill>
                <a:latin typeface="Times New Roman" pitchFamily="18" charset="0"/>
                <a:cs typeface="Times New Roman" pitchFamily="18" charset="0"/>
              </a:rPr>
              <a:t>  </a:t>
            </a:r>
            <a:endParaRPr lang="ru-RU" dirty="0">
              <a:solidFill>
                <a:srgbClr val="002060"/>
              </a:solidFill>
            </a:endParaRPr>
          </a:p>
        </p:txBody>
      </p:sp>
      <p:pic>
        <p:nvPicPr>
          <p:cNvPr id="39940" name="Picture 4" descr="C:\Users\Madina\Desktop\402.jpg"/>
          <p:cNvPicPr>
            <a:picLocks noChangeAspect="1" noChangeArrowheads="1"/>
          </p:cNvPicPr>
          <p:nvPr/>
        </p:nvPicPr>
        <p:blipFill>
          <a:blip r:embed="rId7"/>
          <a:srcRect/>
          <a:stretch>
            <a:fillRect/>
          </a:stretch>
        </p:blipFill>
        <p:spPr bwMode="auto">
          <a:xfrm>
            <a:off x="3929058" y="2214554"/>
            <a:ext cx="2071702" cy="1714512"/>
          </a:xfrm>
          <a:prstGeom prst="rect">
            <a:avLst/>
          </a:prstGeom>
          <a:noFill/>
        </p:spPr>
      </p:pic>
      <p:sp>
        <p:nvSpPr>
          <p:cNvPr id="22" name="Прямоугольник 21"/>
          <p:cNvSpPr/>
          <p:nvPr/>
        </p:nvSpPr>
        <p:spPr>
          <a:xfrm>
            <a:off x="428596" y="3429000"/>
            <a:ext cx="3071834" cy="646331"/>
          </a:xfrm>
          <a:prstGeom prst="rect">
            <a:avLst/>
          </a:prstGeom>
        </p:spPr>
        <p:txBody>
          <a:bodyPr wrap="square">
            <a:spAutoFit/>
          </a:bodyPr>
          <a:lstStyle/>
          <a:p>
            <a:pPr>
              <a:buNone/>
            </a:pPr>
            <a:r>
              <a:rPr lang="ru-RU" dirty="0" smtClean="0">
                <a:solidFill>
                  <a:srgbClr val="002060"/>
                </a:solidFill>
                <a:latin typeface="Times New Roman" pitchFamily="18" charset="0"/>
                <a:cs typeface="Times New Roman" pitchFamily="18" charset="0"/>
              </a:rPr>
              <a:t>1. </a:t>
            </a:r>
            <a:r>
              <a:rPr lang="ru-RU" dirty="0" err="1" smtClean="0">
                <a:solidFill>
                  <a:srgbClr val="002060"/>
                </a:solidFill>
                <a:latin typeface="Times New Roman" pitchFamily="18" charset="0"/>
                <a:cs typeface="Times New Roman" pitchFamily="18" charset="0"/>
              </a:rPr>
              <a:t>Көпжасушалы ағзаларда</a:t>
            </a:r>
            <a:r>
              <a:rPr lang="ru-RU" dirty="0" smtClean="0">
                <a:solidFill>
                  <a:srgbClr val="002060"/>
                </a:solidFill>
                <a:latin typeface="Times New Roman" pitchFamily="18" charset="0"/>
                <a:cs typeface="Times New Roman" pitchFamily="18" charset="0"/>
              </a:rPr>
              <a:t> </a:t>
            </a:r>
          </a:p>
          <a:p>
            <a:pPr>
              <a:buNone/>
            </a:pPr>
            <a:r>
              <a:rPr lang="ru-RU" dirty="0" err="1" smtClean="0">
                <a:solidFill>
                  <a:srgbClr val="002060"/>
                </a:solidFill>
                <a:latin typeface="Times New Roman" pitchFamily="18" charset="0"/>
                <a:cs typeface="Times New Roman" pitchFamily="18" charset="0"/>
              </a:rPr>
              <a:t>бұлшықеттерінің  жиырылуы</a:t>
            </a:r>
            <a:endParaRPr lang="ru-RU" dirty="0" smtClean="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9144000" cy="6858000"/>
          </a:xfrm>
          <a:prstGeom prst="rect">
            <a:avLst/>
          </a:prstGeom>
          <a:solidFill>
            <a:schemeClr val="accent1">
              <a:lumMod val="40000"/>
              <a:lumOff val="60000"/>
            </a:schemeClr>
          </a:solidFill>
          <a:ln>
            <a:noFill/>
          </a:ln>
          <a:extLst/>
        </p:spPr>
      </p:pic>
      <p:sp>
        <p:nvSpPr>
          <p:cNvPr id="9219" name="Google Shape;123;p4"/>
          <p:cNvSpPr>
            <a:spLocks noGrp="1"/>
          </p:cNvSpPr>
          <p:nvPr>
            <p:ph type="sldNum" sz="quarter" idx="12"/>
          </p:nvPr>
        </p:nvSpPr>
        <p:spPr>
          <a:xfrm>
            <a:off x="7800093" y="6072206"/>
            <a:ext cx="1343907" cy="285753"/>
          </a:xfrm>
          <a:noFill/>
          <a:ln>
            <a:miter lim="800000"/>
            <a:headEnd/>
            <a:tailEnd/>
          </a:ln>
        </p:spPr>
        <p:txBody>
          <a:bodyPr lIns="79432" tIns="39704" rIns="79432" bIns="39704"/>
          <a:lstStyle/>
          <a:p>
            <a:pPr>
              <a:buSzPts val="1100"/>
              <a:buFont typeface="Arial" charset="0"/>
              <a:buNone/>
            </a:pPr>
            <a:fld id="{9B56F184-E603-4E9E-BF68-6D597034F0F6}" type="slidenum">
              <a:rPr lang="ru-RU" altLang="ru-RU" b="1" smtClean="0">
                <a:solidFill>
                  <a:srgbClr val="002060"/>
                </a:solidFill>
                <a:latin typeface="Arial" charset="0"/>
                <a:cs typeface="Arial" charset="0"/>
                <a:sym typeface="Arial" charset="0"/>
              </a:rPr>
              <a:pPr>
                <a:buSzPts val="1100"/>
                <a:buFont typeface="Arial" charset="0"/>
                <a:buNone/>
              </a:pPr>
              <a:t>14</a:t>
            </a:fld>
            <a:endParaRPr lang="ru-RU" altLang="ru-RU" b="1" dirty="0" smtClean="0">
              <a:solidFill>
                <a:srgbClr val="002060"/>
              </a:solidFill>
              <a:latin typeface="Arial" charset="0"/>
              <a:cs typeface="Arial" charset="0"/>
              <a:sym typeface="Arial" charset="0"/>
            </a:endParaRPr>
          </a:p>
        </p:txBody>
      </p:sp>
      <p:cxnSp>
        <p:nvCxnSpPr>
          <p:cNvPr id="9220" name="Google Shape;124;p4"/>
          <p:cNvCxnSpPr>
            <a:cxnSpLocks noChangeShapeType="1"/>
          </p:cNvCxnSpPr>
          <p:nvPr/>
        </p:nvCxnSpPr>
        <p:spPr bwMode="auto">
          <a:xfrm>
            <a:off x="285720" y="6357958"/>
            <a:ext cx="7929618" cy="1588"/>
          </a:xfrm>
          <a:prstGeom prst="straightConnector1">
            <a:avLst/>
          </a:prstGeom>
          <a:noFill/>
          <a:ln w="38100">
            <a:solidFill>
              <a:srgbClr val="002060"/>
            </a:solidFill>
            <a:miter lim="800000"/>
            <a:headEnd type="none" w="sm" len="sm"/>
            <a:tailEnd type="none" w="sm" len="sm"/>
          </a:ln>
        </p:spPr>
      </p:cxnSp>
      <p:cxnSp>
        <p:nvCxnSpPr>
          <p:cNvPr id="9221" name="Google Shape;125;p4"/>
          <p:cNvCxnSpPr>
            <a:cxnSpLocks noChangeShapeType="1"/>
          </p:cNvCxnSpPr>
          <p:nvPr/>
        </p:nvCxnSpPr>
        <p:spPr bwMode="auto">
          <a:xfrm>
            <a:off x="500034" y="6500834"/>
            <a:ext cx="7429552" cy="1588"/>
          </a:xfrm>
          <a:prstGeom prst="straightConnector1">
            <a:avLst/>
          </a:prstGeom>
          <a:noFill/>
          <a:ln w="38100">
            <a:solidFill>
              <a:srgbClr val="00B050"/>
            </a:solidFill>
            <a:miter lim="800000"/>
            <a:headEnd type="none" w="sm" len="sm"/>
            <a:tailEnd type="none" w="sm" len="sm"/>
          </a:ln>
        </p:spPr>
      </p:cxnSp>
      <p:sp>
        <p:nvSpPr>
          <p:cNvPr id="9237" name="Прямоугольник 11"/>
          <p:cNvSpPr>
            <a:spLocks noChangeArrowheads="1"/>
          </p:cNvSpPr>
          <p:nvPr/>
        </p:nvSpPr>
        <p:spPr bwMode="auto">
          <a:xfrm>
            <a:off x="285720" y="285728"/>
            <a:ext cx="7429553" cy="634929"/>
          </a:xfrm>
          <a:prstGeom prst="rect">
            <a:avLst/>
          </a:prstGeom>
          <a:noFill/>
          <a:ln w="9525">
            <a:noFill/>
            <a:miter lim="800000"/>
            <a:headEnd/>
            <a:tailEnd/>
          </a:ln>
        </p:spPr>
        <p:txBody>
          <a:bodyPr wrap="square" lIns="80147" tIns="40074" rIns="80147" bIns="40074">
            <a:spAutoFit/>
          </a:bodyPr>
          <a:lstStyle/>
          <a:p>
            <a:pPr algn="ctr">
              <a:buNone/>
            </a:pPr>
            <a:r>
              <a:rPr lang="ru-RU" sz="3600" dirty="0" smtClean="0">
                <a:solidFill>
                  <a:schemeClr val="bg1"/>
                </a:solidFill>
                <a:latin typeface="Times New Roman" pitchFamily="18" charset="0"/>
                <a:cs typeface="Times New Roman" pitchFamily="18" charset="0"/>
              </a:rPr>
              <a:t>7</a:t>
            </a:r>
            <a:r>
              <a:rPr lang="ru-RU" sz="3600" b="1" dirty="0" smtClean="0">
                <a:solidFill>
                  <a:schemeClr val="bg1"/>
                </a:solidFill>
                <a:latin typeface="Times New Roman" pitchFamily="18" charset="0"/>
                <a:cs typeface="Times New Roman" pitchFamily="18" charset="0"/>
              </a:rPr>
              <a:t>. </a:t>
            </a:r>
            <a:r>
              <a:rPr lang="ru-RU" sz="3600" b="1" dirty="0" err="1" smtClean="0">
                <a:solidFill>
                  <a:schemeClr val="bg1"/>
                </a:solidFill>
                <a:latin typeface="Times New Roman" pitchFamily="18" charset="0"/>
                <a:cs typeface="Times New Roman" pitchFamily="18" charset="0"/>
              </a:rPr>
              <a:t>Қоректік  қызметі</a:t>
            </a:r>
            <a:endParaRPr lang="ru-RU" sz="3600" b="1" dirty="0" smtClean="0">
              <a:solidFill>
                <a:schemeClr val="bg1"/>
              </a:solidFill>
              <a:latin typeface="Times New Roman" pitchFamily="18" charset="0"/>
              <a:cs typeface="Times New Roman" pitchFamily="18" charset="0"/>
            </a:endParaRPr>
          </a:p>
        </p:txBody>
      </p:sp>
      <p:sp>
        <p:nvSpPr>
          <p:cNvPr id="12" name="Содержимое 4"/>
          <p:cNvSpPr>
            <a:spLocks noGrp="1"/>
          </p:cNvSpPr>
          <p:nvPr>
            <p:ph idx="1"/>
          </p:nvPr>
        </p:nvSpPr>
        <p:spPr>
          <a:xfrm>
            <a:off x="214282" y="642918"/>
            <a:ext cx="9429816" cy="357190"/>
          </a:xfrm>
        </p:spPr>
        <p:txBody>
          <a:bodyPr>
            <a:normAutofit fontScale="70000" lnSpcReduction="20000"/>
          </a:bodyPr>
          <a:lstStyle/>
          <a:p>
            <a:pPr>
              <a:buNone/>
            </a:pPr>
            <a:r>
              <a:rPr lang="ru-RU" dirty="0" smtClean="0">
                <a:solidFill>
                  <a:srgbClr val="C00000"/>
                </a:solidFill>
              </a:rPr>
              <a:t>	</a:t>
            </a:r>
            <a:endParaRPr lang="ru-RU" sz="3200" dirty="0" smtClean="0">
              <a:latin typeface="Times New Roman" pitchFamily="18" charset="0"/>
              <a:cs typeface="Times New Roman" pitchFamily="18" charset="0"/>
            </a:endParaRPr>
          </a:p>
          <a:p>
            <a:pPr>
              <a:buNone/>
            </a:pPr>
            <a:endParaRPr lang="ru-RU" dirty="0">
              <a:latin typeface="Times New Roman" pitchFamily="18" charset="0"/>
              <a:cs typeface="Times New Roman" pitchFamily="18" charset="0"/>
            </a:endParaRPr>
          </a:p>
        </p:txBody>
      </p:sp>
      <p:sp>
        <p:nvSpPr>
          <p:cNvPr id="14" name="Прямоугольник 13"/>
          <p:cNvSpPr/>
          <p:nvPr/>
        </p:nvSpPr>
        <p:spPr>
          <a:xfrm>
            <a:off x="357158" y="1071546"/>
            <a:ext cx="8143932" cy="954107"/>
          </a:xfrm>
          <a:prstGeom prst="rect">
            <a:avLst/>
          </a:prstGeom>
        </p:spPr>
        <p:txBody>
          <a:bodyPr wrap="square">
            <a:spAutoFit/>
          </a:bodyPr>
          <a:lstStyle/>
          <a:p>
            <a:pPr>
              <a:buNone/>
            </a:pPr>
            <a:r>
              <a:rPr lang="ru-RU" sz="2800" dirty="0" err="1" smtClean="0">
                <a:solidFill>
                  <a:srgbClr val="002060"/>
                </a:solidFill>
                <a:latin typeface="Times New Roman" pitchFamily="18" charset="0"/>
                <a:cs typeface="Times New Roman" pitchFamily="18" charset="0"/>
              </a:rPr>
              <a:t>Бұл қызметті </a:t>
            </a:r>
            <a:r>
              <a:rPr lang="ru-RU" sz="2800" dirty="0" smtClean="0">
                <a:solidFill>
                  <a:srgbClr val="002060"/>
                </a:solidFill>
                <a:latin typeface="Times New Roman" pitchFamily="18" charset="0"/>
                <a:cs typeface="Times New Roman" pitchFamily="18" charset="0"/>
              </a:rPr>
              <a:t>энергия </a:t>
            </a:r>
            <a:r>
              <a:rPr lang="ru-RU" sz="2800" dirty="0" err="1" smtClean="0">
                <a:solidFill>
                  <a:srgbClr val="002060"/>
                </a:solidFill>
                <a:latin typeface="Times New Roman" pitchFamily="18" charset="0"/>
                <a:cs typeface="Times New Roman" pitchFamily="18" charset="0"/>
              </a:rPr>
              <a:t>көзі ретінде</a:t>
            </a:r>
            <a:r>
              <a:rPr lang="ru-RU" sz="2800" dirty="0" smtClean="0">
                <a:solidFill>
                  <a:srgbClr val="002060"/>
                </a:solidFill>
                <a:latin typeface="Times New Roman" pitchFamily="18" charset="0"/>
                <a:cs typeface="Times New Roman" pitchFamily="18" charset="0"/>
              </a:rPr>
              <a:t> </a:t>
            </a:r>
            <a:r>
              <a:rPr lang="ru-RU" sz="2800" dirty="0" err="1" smtClean="0">
                <a:solidFill>
                  <a:srgbClr val="002060"/>
                </a:solidFill>
                <a:latin typeface="Times New Roman" pitchFamily="18" charset="0"/>
                <a:cs typeface="Times New Roman" pitchFamily="18" charset="0"/>
              </a:rPr>
              <a:t>қорға жиналатын</a:t>
            </a:r>
            <a:r>
              <a:rPr lang="ru-RU" sz="2800" dirty="0" smtClean="0">
                <a:solidFill>
                  <a:srgbClr val="002060"/>
                </a:solidFill>
                <a:latin typeface="Times New Roman" pitchFamily="18" charset="0"/>
                <a:cs typeface="Times New Roman" pitchFamily="18" charset="0"/>
              </a:rPr>
              <a:t> </a:t>
            </a:r>
            <a:r>
              <a:rPr lang="ru-RU" sz="2800" dirty="0" err="1" smtClean="0">
                <a:solidFill>
                  <a:srgbClr val="002060"/>
                </a:solidFill>
                <a:latin typeface="Times New Roman" pitchFamily="18" charset="0"/>
                <a:cs typeface="Times New Roman" pitchFamily="18" charset="0"/>
              </a:rPr>
              <a:t>резервті</a:t>
            </a:r>
            <a:r>
              <a:rPr lang="ru-RU" sz="2800" dirty="0" smtClean="0">
                <a:solidFill>
                  <a:srgbClr val="002060"/>
                </a:solidFill>
                <a:latin typeface="Times New Roman" pitchFamily="18" charset="0"/>
                <a:cs typeface="Times New Roman" pitchFamily="18" charset="0"/>
              </a:rPr>
              <a:t> </a:t>
            </a:r>
            <a:r>
              <a:rPr lang="ru-RU" sz="2800" dirty="0" err="1" smtClean="0">
                <a:solidFill>
                  <a:srgbClr val="002060"/>
                </a:solidFill>
                <a:latin typeface="Times New Roman" pitchFamily="18" charset="0"/>
                <a:cs typeface="Times New Roman" pitchFamily="18" charset="0"/>
              </a:rPr>
              <a:t>ақуыздар атқарады</a:t>
            </a:r>
            <a:endParaRPr lang="ru-RU" sz="2800" dirty="0">
              <a:solidFill>
                <a:srgbClr val="002060"/>
              </a:solidFill>
            </a:endParaRPr>
          </a:p>
        </p:txBody>
      </p:sp>
      <p:sp>
        <p:nvSpPr>
          <p:cNvPr id="16" name="Прямоугольник 15"/>
          <p:cNvSpPr/>
          <p:nvPr/>
        </p:nvSpPr>
        <p:spPr>
          <a:xfrm>
            <a:off x="785786" y="1928802"/>
            <a:ext cx="7572428" cy="523220"/>
          </a:xfrm>
          <a:prstGeom prst="rect">
            <a:avLst/>
          </a:prstGeom>
        </p:spPr>
        <p:txBody>
          <a:bodyPr wrap="square">
            <a:spAutoFit/>
          </a:bodyPr>
          <a:lstStyle/>
          <a:p>
            <a:pPr>
              <a:buNone/>
            </a:pPr>
            <a:r>
              <a:rPr lang="ru-RU" sz="2000" dirty="0" err="1" smtClean="0">
                <a:latin typeface="Times New Roman" pitchFamily="18" charset="0"/>
                <a:cs typeface="Times New Roman" pitchFamily="18" charset="0"/>
              </a:rPr>
              <a:t>сүт </a:t>
            </a:r>
            <a:r>
              <a:rPr lang="ru-RU" sz="2000" i="1" dirty="0" err="1" smtClean="0">
                <a:latin typeface="Times New Roman" pitchFamily="18" charset="0"/>
                <a:cs typeface="Times New Roman" pitchFamily="18" charset="0"/>
              </a:rPr>
              <a:t>казеині</a:t>
            </a:r>
            <a:r>
              <a:rPr lang="ru-RU" sz="2000" i="1" dirty="0" smtClean="0">
                <a:latin typeface="Times New Roman" pitchFamily="18" charset="0"/>
                <a:cs typeface="Times New Roman" pitchFamily="18" charset="0"/>
              </a:rPr>
              <a:t> </a:t>
            </a:r>
            <a:r>
              <a:rPr lang="ru-RU" sz="28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жұмыртқа альбумині</a:t>
            </a:r>
            <a:endParaRPr lang="ru-RU" sz="2000" dirty="0" smtClean="0">
              <a:latin typeface="Times New Roman" pitchFamily="18" charset="0"/>
              <a:cs typeface="Times New Roman" pitchFamily="18" charset="0"/>
            </a:endParaRPr>
          </a:p>
        </p:txBody>
      </p:sp>
      <p:pic>
        <p:nvPicPr>
          <p:cNvPr id="17" name="Picture 2" descr="http://upload.wikimedia.org/wikipedia/commons/thumb/0/0e/Milk_glass.jpg/210px-Milk_glass.jpg">
            <a:hlinkClick r:id="rId4"/>
          </p:cNvPr>
          <p:cNvPicPr>
            <a:picLocks noChangeAspect="1" noChangeArrowheads="1"/>
          </p:cNvPicPr>
          <p:nvPr/>
        </p:nvPicPr>
        <p:blipFill>
          <a:blip r:embed="rId5" cstate="email"/>
          <a:srcRect b="49"/>
          <a:stretch>
            <a:fillRect/>
          </a:stretch>
        </p:blipFill>
        <p:spPr bwMode="auto">
          <a:xfrm>
            <a:off x="571472" y="2500306"/>
            <a:ext cx="3272140" cy="2880320"/>
          </a:xfrm>
          <a:prstGeom prst="rect">
            <a:avLst/>
          </a:prstGeom>
          <a:noFill/>
          <a:ln w="9525">
            <a:noFill/>
            <a:miter lim="800000"/>
            <a:headEnd/>
            <a:tailEnd/>
          </a:ln>
        </p:spPr>
      </p:pic>
      <p:pic>
        <p:nvPicPr>
          <p:cNvPr id="18" name="Picture 6" descr="http://upload.wikimedia.org/wikipedia/commons/thumb/0/02/Fried_egg%2C_sunny_side_up.jpg/220px-Fried_egg%2C_sunny_side_up.jpg">
            <a:hlinkClick r:id="rId6"/>
          </p:cNvPr>
          <p:cNvPicPr>
            <a:picLocks noChangeAspect="1" noChangeArrowheads="1"/>
          </p:cNvPicPr>
          <p:nvPr/>
        </p:nvPicPr>
        <p:blipFill>
          <a:blip r:embed="rId7" cstate="email"/>
          <a:srcRect/>
          <a:stretch>
            <a:fillRect/>
          </a:stretch>
        </p:blipFill>
        <p:spPr bwMode="auto">
          <a:xfrm>
            <a:off x="5072066" y="2500306"/>
            <a:ext cx="3355591" cy="2899204"/>
          </a:xfrm>
          <a:prstGeom prst="rect">
            <a:avLst/>
          </a:prstGeom>
          <a:noFill/>
          <a:ln w="9525">
            <a:noFill/>
            <a:miter lim="800000"/>
            <a:headEnd/>
            <a:tailEnd/>
          </a:ln>
        </p:spPr>
      </p:pic>
      <p:sp>
        <p:nvSpPr>
          <p:cNvPr id="19" name="Прямоугольник 18"/>
          <p:cNvSpPr/>
          <p:nvPr/>
        </p:nvSpPr>
        <p:spPr>
          <a:xfrm>
            <a:off x="571472" y="5500702"/>
            <a:ext cx="8001056" cy="707886"/>
          </a:xfrm>
          <a:prstGeom prst="rect">
            <a:avLst/>
          </a:prstGeom>
        </p:spPr>
        <p:txBody>
          <a:bodyPr wrap="square">
            <a:spAutoFit/>
          </a:bodyPr>
          <a:lstStyle/>
          <a:p>
            <a:r>
              <a:rPr lang="ru-RU" sz="2000" dirty="0" err="1" smtClean="0">
                <a:solidFill>
                  <a:srgbClr val="002060"/>
                </a:solidFill>
                <a:latin typeface="Times New Roman" pitchFamily="18" charset="0"/>
                <a:cs typeface="Times New Roman" pitchFamily="18" charset="0"/>
              </a:rPr>
              <a:t>Мысалы</a:t>
            </a:r>
            <a:r>
              <a:rPr lang="ru-RU" sz="2000" dirty="0" smtClean="0">
                <a:solidFill>
                  <a:srgbClr val="002060"/>
                </a:solidFill>
                <a:latin typeface="Times New Roman" pitchFamily="18" charset="0"/>
                <a:cs typeface="Times New Roman" pitchFamily="18" charset="0"/>
              </a:rPr>
              <a:t>, гемоглобин </a:t>
            </a:r>
            <a:r>
              <a:rPr lang="ru-RU" sz="2000" dirty="0" err="1" smtClean="0">
                <a:solidFill>
                  <a:srgbClr val="002060"/>
                </a:solidFill>
                <a:latin typeface="Times New Roman" pitchFamily="18" charset="0"/>
                <a:cs typeface="Times New Roman" pitchFamily="18" charset="0"/>
              </a:rPr>
              <a:t>ыдырағанда </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темір</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ағзадан шығарылмайды</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ол</a:t>
            </a:r>
            <a:r>
              <a:rPr lang="ru-RU" sz="2000" dirty="0" smtClean="0">
                <a:solidFill>
                  <a:srgbClr val="002060"/>
                </a:solidFill>
                <a:latin typeface="Times New Roman" pitchFamily="18" charset="0"/>
                <a:cs typeface="Times New Roman" pitchFamily="18" charset="0"/>
              </a:rPr>
              <a:t> </a:t>
            </a:r>
            <a:r>
              <a:rPr lang="ru-RU" sz="2000" i="1" dirty="0" err="1" smtClean="0">
                <a:solidFill>
                  <a:srgbClr val="002060"/>
                </a:solidFill>
                <a:latin typeface="Times New Roman" pitchFamily="18" charset="0"/>
                <a:cs typeface="Times New Roman" pitchFamily="18" charset="0"/>
              </a:rPr>
              <a:t>ферритин</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ақуызбен бірігіп</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кешенді</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құрап ағзада сақталады</a:t>
            </a:r>
            <a:r>
              <a:rPr lang="ru-RU" sz="2000" dirty="0" smtClean="0">
                <a:solidFill>
                  <a:srgbClr val="002060"/>
                </a:solidFill>
                <a:latin typeface="Times New Roman" pitchFamily="18" charset="0"/>
                <a:cs typeface="Times New Roman" pitchFamily="18" charset="0"/>
              </a:rPr>
              <a:t>.</a:t>
            </a:r>
            <a:endParaRPr lang="ru-RU" sz="2000" dirty="0">
              <a:solidFill>
                <a:srgbClr val="00206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4"/>
          <a:srcRect l="11757" r="11484"/>
          <a:stretch/>
        </p:blipFill>
        <p:spPr bwMode="auto">
          <a:xfrm>
            <a:off x="0" y="142852"/>
            <a:ext cx="9144000" cy="6715148"/>
          </a:xfrm>
          <a:prstGeom prst="rect">
            <a:avLst/>
          </a:prstGeom>
          <a:solidFill>
            <a:schemeClr val="accent1">
              <a:lumMod val="40000"/>
              <a:lumOff val="60000"/>
            </a:schemeClr>
          </a:solidFill>
          <a:ln>
            <a:noFill/>
          </a:ln>
          <a:extLst/>
        </p:spPr>
      </p:pic>
      <p:sp>
        <p:nvSpPr>
          <p:cNvPr id="9219" name="Google Shape;123;p4"/>
          <p:cNvSpPr>
            <a:spLocks noGrp="1"/>
          </p:cNvSpPr>
          <p:nvPr>
            <p:ph type="sldNum" sz="quarter" idx="12"/>
          </p:nvPr>
        </p:nvSpPr>
        <p:spPr>
          <a:xfrm>
            <a:off x="7800093" y="5950896"/>
            <a:ext cx="1343907" cy="364281"/>
          </a:xfrm>
          <a:noFill/>
          <a:ln>
            <a:miter lim="800000"/>
            <a:headEnd/>
            <a:tailEnd/>
          </a:ln>
        </p:spPr>
        <p:txBody>
          <a:bodyPr lIns="79432" tIns="39704" rIns="79432" bIns="39704"/>
          <a:lstStyle/>
          <a:p>
            <a:pPr>
              <a:buSzPts val="1100"/>
              <a:buFont typeface="Arial" charset="0"/>
              <a:buNone/>
            </a:pPr>
            <a:fld id="{9B56F184-E603-4E9E-BF68-6D597034F0F6}" type="slidenum">
              <a:rPr lang="ru-RU" altLang="ru-RU" b="1" smtClean="0">
                <a:solidFill>
                  <a:srgbClr val="002060"/>
                </a:solidFill>
                <a:latin typeface="Arial" charset="0"/>
                <a:cs typeface="Arial" charset="0"/>
                <a:sym typeface="Arial" charset="0"/>
              </a:rPr>
              <a:pPr>
                <a:buSzPts val="1100"/>
                <a:buFont typeface="Arial" charset="0"/>
                <a:buNone/>
              </a:pPr>
              <a:t>15</a:t>
            </a:fld>
            <a:endParaRPr lang="ru-RU" altLang="ru-RU" b="1" dirty="0" smtClean="0">
              <a:solidFill>
                <a:srgbClr val="002060"/>
              </a:solidFill>
              <a:latin typeface="Arial" charset="0"/>
              <a:cs typeface="Arial" charset="0"/>
              <a:sym typeface="Arial" charset="0"/>
            </a:endParaRPr>
          </a:p>
        </p:txBody>
      </p:sp>
      <p:cxnSp>
        <p:nvCxnSpPr>
          <p:cNvPr id="9220" name="Google Shape;124;p4"/>
          <p:cNvCxnSpPr>
            <a:cxnSpLocks noChangeShapeType="1"/>
          </p:cNvCxnSpPr>
          <p:nvPr/>
        </p:nvCxnSpPr>
        <p:spPr bwMode="auto">
          <a:xfrm>
            <a:off x="529418" y="6429396"/>
            <a:ext cx="7257292" cy="1588"/>
          </a:xfrm>
          <a:prstGeom prst="straightConnector1">
            <a:avLst/>
          </a:prstGeom>
          <a:noFill/>
          <a:ln w="38100">
            <a:solidFill>
              <a:srgbClr val="002060"/>
            </a:solidFill>
            <a:miter lim="800000"/>
            <a:headEnd type="none" w="sm" len="sm"/>
            <a:tailEnd type="none" w="sm" len="sm"/>
          </a:ln>
        </p:spPr>
      </p:cxnSp>
      <p:cxnSp>
        <p:nvCxnSpPr>
          <p:cNvPr id="9221" name="Google Shape;125;p4"/>
          <p:cNvCxnSpPr>
            <a:cxnSpLocks noChangeShapeType="1"/>
          </p:cNvCxnSpPr>
          <p:nvPr/>
        </p:nvCxnSpPr>
        <p:spPr bwMode="auto">
          <a:xfrm>
            <a:off x="826707" y="6572272"/>
            <a:ext cx="6531375" cy="1588"/>
          </a:xfrm>
          <a:prstGeom prst="straightConnector1">
            <a:avLst/>
          </a:prstGeom>
          <a:noFill/>
          <a:ln w="38100">
            <a:solidFill>
              <a:srgbClr val="00B050"/>
            </a:solidFill>
            <a:miter lim="800000"/>
            <a:headEnd type="none" w="sm" len="sm"/>
            <a:tailEnd type="none" w="sm" len="sm"/>
          </a:ln>
        </p:spPr>
      </p:cxnSp>
      <p:sp>
        <p:nvSpPr>
          <p:cNvPr id="9237" name="Прямоугольник 11"/>
          <p:cNvSpPr>
            <a:spLocks noChangeArrowheads="1"/>
          </p:cNvSpPr>
          <p:nvPr/>
        </p:nvSpPr>
        <p:spPr bwMode="auto">
          <a:xfrm>
            <a:off x="642910" y="428604"/>
            <a:ext cx="7429553" cy="634929"/>
          </a:xfrm>
          <a:prstGeom prst="rect">
            <a:avLst/>
          </a:prstGeom>
          <a:noFill/>
          <a:ln w="9525">
            <a:noFill/>
            <a:miter lim="800000"/>
            <a:headEnd/>
            <a:tailEnd/>
          </a:ln>
        </p:spPr>
        <p:txBody>
          <a:bodyPr wrap="square" lIns="80147" tIns="40074" rIns="80147" bIns="40074">
            <a:spAutoFit/>
          </a:bodyPr>
          <a:lstStyle/>
          <a:p>
            <a:pPr algn="ctr">
              <a:buNone/>
            </a:pPr>
            <a:r>
              <a:rPr lang="ru-RU" sz="3600" dirty="0" smtClean="0">
                <a:solidFill>
                  <a:schemeClr val="bg1"/>
                </a:solidFill>
                <a:latin typeface="Times New Roman" pitchFamily="18" charset="0"/>
                <a:cs typeface="Times New Roman" pitchFamily="18" charset="0"/>
              </a:rPr>
              <a:t>8</a:t>
            </a:r>
            <a:r>
              <a:rPr lang="ru-RU" sz="3600" b="1" dirty="0" smtClean="0">
                <a:solidFill>
                  <a:schemeClr val="bg1"/>
                </a:solidFill>
                <a:latin typeface="Times New Roman" pitchFamily="18" charset="0"/>
                <a:cs typeface="Times New Roman" pitchFamily="18" charset="0"/>
              </a:rPr>
              <a:t>. </a:t>
            </a:r>
            <a:r>
              <a:rPr lang="ru-RU" sz="3600" b="1" dirty="0" err="1" smtClean="0">
                <a:solidFill>
                  <a:schemeClr val="bg1"/>
                </a:solidFill>
                <a:latin typeface="Times New Roman" pitchFamily="18" charset="0"/>
                <a:cs typeface="Times New Roman" pitchFamily="18" charset="0"/>
              </a:rPr>
              <a:t>Энергетикалық қызметі.</a:t>
            </a:r>
            <a:endParaRPr lang="ru-RU" sz="3600" b="1" dirty="0" smtClean="0">
              <a:solidFill>
                <a:schemeClr val="bg1"/>
              </a:solidFill>
              <a:latin typeface="Times New Roman" pitchFamily="18" charset="0"/>
              <a:cs typeface="Times New Roman" pitchFamily="18" charset="0"/>
            </a:endParaRPr>
          </a:p>
        </p:txBody>
      </p:sp>
      <p:sp>
        <p:nvSpPr>
          <p:cNvPr id="15" name="Прямоугольник 14"/>
          <p:cNvSpPr/>
          <p:nvPr/>
        </p:nvSpPr>
        <p:spPr>
          <a:xfrm>
            <a:off x="500034" y="1500174"/>
            <a:ext cx="3786214" cy="3046988"/>
          </a:xfrm>
          <a:prstGeom prst="rect">
            <a:avLst/>
          </a:prstGeom>
        </p:spPr>
        <p:txBody>
          <a:bodyPr wrap="square">
            <a:spAutoFit/>
          </a:bodyPr>
          <a:lstStyle/>
          <a:p>
            <a:pPr>
              <a:buNone/>
              <a:defRPr/>
            </a:pPr>
            <a:r>
              <a:rPr lang="ru-RU" sz="2400" dirty="0" smtClean="0">
                <a:solidFill>
                  <a:srgbClr val="002060"/>
                </a:solidFill>
                <a:latin typeface="Times New Roman" pitchFamily="18" charset="0"/>
                <a:cs typeface="Times New Roman" pitchFamily="18" charset="0"/>
              </a:rPr>
              <a:t>1 г </a:t>
            </a:r>
            <a:r>
              <a:rPr lang="ru-RU" sz="2400" dirty="0" err="1" smtClean="0">
                <a:solidFill>
                  <a:srgbClr val="002060"/>
                </a:solidFill>
                <a:latin typeface="Times New Roman" pitchFamily="18" charset="0"/>
                <a:cs typeface="Times New Roman" pitchFamily="18" charset="0"/>
              </a:rPr>
              <a:t>ақуыз ыдырағанда  </a:t>
            </a:r>
            <a:r>
              <a:rPr lang="ru-RU" sz="2400" dirty="0" smtClean="0">
                <a:solidFill>
                  <a:srgbClr val="002060"/>
                </a:solidFill>
                <a:latin typeface="Times New Roman" pitchFamily="18" charset="0"/>
                <a:cs typeface="Times New Roman" pitchFamily="18" charset="0"/>
              </a:rPr>
              <a:t>17,6 кДж энергия </a:t>
            </a:r>
            <a:r>
              <a:rPr lang="ru-RU" sz="2400" dirty="0" err="1" smtClean="0">
                <a:solidFill>
                  <a:srgbClr val="002060"/>
                </a:solidFill>
                <a:latin typeface="Times New Roman" pitchFamily="18" charset="0"/>
                <a:cs typeface="Times New Roman" pitchFamily="18" charset="0"/>
              </a:rPr>
              <a:t>бөлінеді</a:t>
            </a:r>
            <a:r>
              <a:rPr lang="ru-RU" sz="2400" dirty="0" smtClean="0">
                <a:solidFill>
                  <a:srgbClr val="002060"/>
                </a:solidFill>
                <a:latin typeface="Times New Roman" pitchFamily="18" charset="0"/>
                <a:cs typeface="Times New Roman" pitchFamily="18" charset="0"/>
              </a:rPr>
              <a:t>. </a:t>
            </a:r>
          </a:p>
          <a:p>
            <a:pPr>
              <a:buNone/>
              <a:defRPr/>
            </a:pPr>
            <a:r>
              <a:rPr lang="ru-RU" sz="2400" dirty="0" err="1" smtClean="0">
                <a:solidFill>
                  <a:srgbClr val="002060"/>
                </a:solidFill>
                <a:latin typeface="Times New Roman" pitchFamily="18" charset="0"/>
                <a:cs typeface="Times New Roman" pitchFamily="18" charset="0"/>
              </a:rPr>
              <a:t>Алдымен</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ақуыздар аминқышқылдарға дейін</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кейін</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соңғы өнімдерге дейін</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ыдырайды</a:t>
            </a:r>
            <a:r>
              <a:rPr lang="ru-RU" sz="2400" dirty="0" smtClean="0">
                <a:solidFill>
                  <a:srgbClr val="002060"/>
                </a:solidFill>
                <a:latin typeface="Times New Roman" pitchFamily="18" charset="0"/>
                <a:cs typeface="Times New Roman" pitchFamily="18" charset="0"/>
              </a:rPr>
              <a:t>: су,</a:t>
            </a:r>
          </a:p>
          <a:p>
            <a:pPr>
              <a:defRPr/>
            </a:pPr>
            <a:r>
              <a:rPr lang="ru-RU" sz="2400" dirty="0" err="1" smtClean="0">
                <a:solidFill>
                  <a:srgbClr val="002060"/>
                </a:solidFill>
                <a:latin typeface="Times New Roman" pitchFamily="18" charset="0"/>
                <a:cs typeface="Times New Roman" pitchFamily="18" charset="0"/>
              </a:rPr>
              <a:t>көмірқышқыл </a:t>
            </a:r>
            <a:r>
              <a:rPr lang="ru-RU" sz="2400" dirty="0" smtClean="0">
                <a:solidFill>
                  <a:srgbClr val="002060"/>
                </a:solidFill>
                <a:latin typeface="Times New Roman" pitchFamily="18" charset="0"/>
                <a:cs typeface="Times New Roman" pitchFamily="18" charset="0"/>
              </a:rPr>
              <a:t>газы,</a:t>
            </a:r>
          </a:p>
          <a:p>
            <a:pPr>
              <a:defRPr/>
            </a:pPr>
            <a:r>
              <a:rPr lang="ru-RU" sz="2400" dirty="0" smtClean="0">
                <a:solidFill>
                  <a:srgbClr val="002060"/>
                </a:solidFill>
                <a:latin typeface="Times New Roman" pitchFamily="18" charset="0"/>
                <a:cs typeface="Times New Roman" pitchFamily="18" charset="0"/>
              </a:rPr>
              <a:t>аммиак.</a:t>
            </a:r>
          </a:p>
        </p:txBody>
      </p:sp>
      <p:graphicFrame>
        <p:nvGraphicFramePr>
          <p:cNvPr id="39938" name="Object 2"/>
          <p:cNvGraphicFramePr>
            <a:graphicFrameLocks noChangeAspect="1"/>
          </p:cNvGraphicFramePr>
          <p:nvPr/>
        </p:nvGraphicFramePr>
        <p:xfrm>
          <a:off x="4429124" y="1214422"/>
          <a:ext cx="3929058" cy="5000660"/>
        </p:xfrm>
        <a:graphic>
          <a:graphicData uri="http://schemas.openxmlformats.org/presentationml/2006/ole">
            <mc:AlternateContent xmlns:mc="http://schemas.openxmlformats.org/markup-compatibility/2006">
              <mc:Choice xmlns:v="urn:schemas-microsoft-com:vml" Requires="v">
                <p:oleObj spid="_x0000_s39939" name="PhotoImpact" r:id="rId5" imgW="2907937" imgH="5917460" progId="">
                  <p:embed/>
                </p:oleObj>
              </mc:Choice>
              <mc:Fallback>
                <p:oleObj name="PhotoImpact" r:id="rId5" imgW="2907937" imgH="591746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9124" y="1214422"/>
                        <a:ext cx="3929058" cy="50006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Овал 19"/>
          <p:cNvSpPr/>
          <p:nvPr/>
        </p:nvSpPr>
        <p:spPr>
          <a:xfrm>
            <a:off x="5500694" y="1142984"/>
            <a:ext cx="1571636" cy="57150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400" dirty="0" err="1" smtClean="0">
                <a:latin typeface="Times New Roman" pitchFamily="18" charset="0"/>
                <a:cs typeface="Times New Roman" pitchFamily="18" charset="0"/>
              </a:rPr>
              <a:t>нәруыз</a:t>
            </a:r>
            <a:endParaRPr lang="ru-RU" sz="2400" dirty="0">
              <a:latin typeface="Times New Roman" pitchFamily="18" charset="0"/>
              <a:cs typeface="Times New Roman" pitchFamily="18" charset="0"/>
            </a:endParaRPr>
          </a:p>
        </p:txBody>
      </p:sp>
      <p:sp>
        <p:nvSpPr>
          <p:cNvPr id="21" name="Овал 20"/>
          <p:cNvSpPr/>
          <p:nvPr/>
        </p:nvSpPr>
        <p:spPr>
          <a:xfrm>
            <a:off x="5786446" y="5643578"/>
            <a:ext cx="2428892" cy="50006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k-KZ" sz="2000" b="1" dirty="0" smtClean="0">
                <a:latin typeface="Times New Roman" pitchFamily="18" charset="0"/>
                <a:cs typeface="Times New Roman" pitchFamily="18" charset="0"/>
              </a:rPr>
              <a:t>Несепнәр</a:t>
            </a:r>
            <a:endParaRPr lang="ru-RU"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9144000" cy="6858000"/>
          </a:xfrm>
          <a:prstGeom prst="rect">
            <a:avLst/>
          </a:prstGeom>
          <a:solidFill>
            <a:schemeClr val="accent1">
              <a:lumMod val="40000"/>
              <a:lumOff val="60000"/>
            </a:schemeClr>
          </a:solidFill>
          <a:ln>
            <a:noFill/>
          </a:ln>
          <a:extLst/>
        </p:spPr>
      </p:pic>
      <p:sp>
        <p:nvSpPr>
          <p:cNvPr id="9219" name="Google Shape;123;p4"/>
          <p:cNvSpPr>
            <a:spLocks noGrp="1"/>
          </p:cNvSpPr>
          <p:nvPr>
            <p:ph type="sldNum" sz="quarter" idx="12"/>
          </p:nvPr>
        </p:nvSpPr>
        <p:spPr>
          <a:xfrm>
            <a:off x="8786842" y="5950896"/>
            <a:ext cx="357158" cy="364281"/>
          </a:xfrm>
          <a:noFill/>
          <a:ln>
            <a:miter lim="800000"/>
            <a:headEnd/>
            <a:tailEnd/>
          </a:ln>
        </p:spPr>
        <p:txBody>
          <a:bodyPr lIns="79432" tIns="39704" rIns="79432" bIns="39704"/>
          <a:lstStyle/>
          <a:p>
            <a:pPr>
              <a:buSzPts val="1100"/>
              <a:buFont typeface="Arial" charset="0"/>
              <a:buNone/>
            </a:pPr>
            <a:fld id="{9B56F184-E603-4E9E-BF68-6D597034F0F6}" type="slidenum">
              <a:rPr lang="ru-RU" altLang="ru-RU" b="1" smtClean="0">
                <a:solidFill>
                  <a:srgbClr val="002060"/>
                </a:solidFill>
                <a:latin typeface="Arial" charset="0"/>
                <a:cs typeface="Arial" charset="0"/>
                <a:sym typeface="Arial" charset="0"/>
              </a:rPr>
              <a:pPr>
                <a:buSzPts val="1100"/>
                <a:buFont typeface="Arial" charset="0"/>
                <a:buNone/>
              </a:pPr>
              <a:t>16</a:t>
            </a:fld>
            <a:endParaRPr lang="ru-RU" altLang="ru-RU" b="1" dirty="0" smtClean="0">
              <a:solidFill>
                <a:srgbClr val="002060"/>
              </a:solidFill>
              <a:latin typeface="Arial" charset="0"/>
              <a:cs typeface="Arial" charset="0"/>
              <a:sym typeface="Arial" charset="0"/>
            </a:endParaRPr>
          </a:p>
        </p:txBody>
      </p:sp>
      <p:cxnSp>
        <p:nvCxnSpPr>
          <p:cNvPr id="9220" name="Google Shape;124;p4"/>
          <p:cNvCxnSpPr>
            <a:cxnSpLocks noChangeShapeType="1"/>
          </p:cNvCxnSpPr>
          <p:nvPr/>
        </p:nvCxnSpPr>
        <p:spPr bwMode="auto">
          <a:xfrm>
            <a:off x="1000100" y="6072206"/>
            <a:ext cx="6971540" cy="1588"/>
          </a:xfrm>
          <a:prstGeom prst="straightConnector1">
            <a:avLst/>
          </a:prstGeom>
          <a:noFill/>
          <a:ln w="38100">
            <a:solidFill>
              <a:srgbClr val="002060"/>
            </a:solidFill>
            <a:miter lim="800000"/>
            <a:headEnd type="none" w="sm" len="sm"/>
            <a:tailEnd type="none" w="sm" len="sm"/>
          </a:ln>
        </p:spPr>
      </p:cxnSp>
      <p:cxnSp>
        <p:nvCxnSpPr>
          <p:cNvPr id="9221" name="Google Shape;125;p4"/>
          <p:cNvCxnSpPr>
            <a:cxnSpLocks noChangeShapeType="1"/>
          </p:cNvCxnSpPr>
          <p:nvPr/>
        </p:nvCxnSpPr>
        <p:spPr bwMode="auto">
          <a:xfrm>
            <a:off x="1500166" y="6286520"/>
            <a:ext cx="6245623" cy="1588"/>
          </a:xfrm>
          <a:prstGeom prst="straightConnector1">
            <a:avLst/>
          </a:prstGeom>
          <a:noFill/>
          <a:ln w="38100">
            <a:solidFill>
              <a:srgbClr val="00B050"/>
            </a:solidFill>
            <a:miter lim="800000"/>
            <a:headEnd type="none" w="sm" len="sm"/>
            <a:tailEnd type="none" w="sm" len="sm"/>
          </a:ln>
        </p:spPr>
      </p:cxnSp>
      <p:sp>
        <p:nvSpPr>
          <p:cNvPr id="9237" name="Прямоугольник 11"/>
          <p:cNvSpPr>
            <a:spLocks noChangeArrowheads="1"/>
          </p:cNvSpPr>
          <p:nvPr/>
        </p:nvSpPr>
        <p:spPr bwMode="auto">
          <a:xfrm>
            <a:off x="500034" y="285728"/>
            <a:ext cx="7429553" cy="634929"/>
          </a:xfrm>
          <a:prstGeom prst="rect">
            <a:avLst/>
          </a:prstGeom>
          <a:noFill/>
          <a:ln w="9525">
            <a:noFill/>
            <a:miter lim="800000"/>
            <a:headEnd/>
            <a:tailEnd/>
          </a:ln>
        </p:spPr>
        <p:txBody>
          <a:bodyPr wrap="square" lIns="80147" tIns="40074" rIns="80147" bIns="40074">
            <a:spAutoFit/>
          </a:bodyPr>
          <a:lstStyle/>
          <a:p>
            <a:pPr algn="ctr">
              <a:buNone/>
            </a:pPr>
            <a:r>
              <a:rPr lang="ru-RU" sz="3600" dirty="0" smtClean="0">
                <a:solidFill>
                  <a:schemeClr val="bg1"/>
                </a:solidFill>
                <a:latin typeface="Times New Roman" pitchFamily="18" charset="0"/>
                <a:cs typeface="Times New Roman" pitchFamily="18" charset="0"/>
              </a:rPr>
              <a:t>9</a:t>
            </a:r>
            <a:r>
              <a:rPr lang="ru-RU" sz="3600" b="1" dirty="0" smtClean="0">
                <a:solidFill>
                  <a:schemeClr val="bg1"/>
                </a:solidFill>
                <a:latin typeface="Times New Roman" pitchFamily="18" charset="0"/>
                <a:cs typeface="Times New Roman" pitchFamily="18" charset="0"/>
              </a:rPr>
              <a:t>. </a:t>
            </a:r>
            <a:r>
              <a:rPr lang="ru-RU" sz="3600" b="1" dirty="0" err="1" smtClean="0">
                <a:solidFill>
                  <a:schemeClr val="bg1"/>
                </a:solidFill>
                <a:latin typeface="Times New Roman" pitchFamily="18" charset="0"/>
                <a:cs typeface="Times New Roman" pitchFamily="18" charset="0"/>
              </a:rPr>
              <a:t>Катализдік</a:t>
            </a:r>
            <a:r>
              <a:rPr lang="ru-RU" sz="3600" b="1" dirty="0" smtClean="0">
                <a:solidFill>
                  <a:schemeClr val="bg1"/>
                </a:solidFill>
                <a:latin typeface="Times New Roman" pitchFamily="18" charset="0"/>
                <a:cs typeface="Times New Roman" pitchFamily="18" charset="0"/>
              </a:rPr>
              <a:t> </a:t>
            </a:r>
            <a:r>
              <a:rPr lang="ru-RU" sz="3600" b="1" dirty="0" err="1" smtClean="0">
                <a:solidFill>
                  <a:schemeClr val="bg1"/>
                </a:solidFill>
                <a:latin typeface="Times New Roman" pitchFamily="18" charset="0"/>
                <a:cs typeface="Times New Roman" pitchFamily="18" charset="0"/>
              </a:rPr>
              <a:t>қызметі</a:t>
            </a:r>
            <a:endParaRPr lang="ru-RU" sz="3600" b="1" dirty="0" smtClean="0">
              <a:solidFill>
                <a:schemeClr val="bg1"/>
              </a:solidFill>
              <a:latin typeface="Times New Roman" pitchFamily="18" charset="0"/>
              <a:cs typeface="Times New Roman" pitchFamily="18" charset="0"/>
            </a:endParaRPr>
          </a:p>
        </p:txBody>
      </p:sp>
      <p:sp>
        <p:nvSpPr>
          <p:cNvPr id="12" name="Содержимое 4"/>
          <p:cNvSpPr>
            <a:spLocks noGrp="1"/>
          </p:cNvSpPr>
          <p:nvPr>
            <p:ph idx="1"/>
          </p:nvPr>
        </p:nvSpPr>
        <p:spPr>
          <a:xfrm>
            <a:off x="214282" y="642918"/>
            <a:ext cx="9429816" cy="1357322"/>
          </a:xfrm>
        </p:spPr>
        <p:txBody>
          <a:bodyPr>
            <a:normAutofit/>
          </a:bodyPr>
          <a:lstStyle/>
          <a:p>
            <a:pPr>
              <a:buNone/>
            </a:pPr>
            <a:r>
              <a:rPr lang="ru-RU" dirty="0" smtClean="0">
                <a:solidFill>
                  <a:srgbClr val="C00000"/>
                </a:solidFill>
              </a:rPr>
              <a:t>	</a:t>
            </a:r>
            <a:endParaRPr lang="ru-RU" sz="3200" dirty="0" smtClean="0">
              <a:latin typeface="Times New Roman" pitchFamily="18" charset="0"/>
              <a:cs typeface="Times New Roman" pitchFamily="18" charset="0"/>
            </a:endParaRPr>
          </a:p>
          <a:p>
            <a:pPr>
              <a:buNone/>
            </a:pPr>
            <a:endParaRPr lang="ru-RU" dirty="0">
              <a:latin typeface="Times New Roman" pitchFamily="18" charset="0"/>
              <a:cs typeface="Times New Roman" pitchFamily="18" charset="0"/>
            </a:endParaRPr>
          </a:p>
        </p:txBody>
      </p:sp>
      <p:sp>
        <p:nvSpPr>
          <p:cNvPr id="15" name="Прямоугольник 14"/>
          <p:cNvSpPr/>
          <p:nvPr/>
        </p:nvSpPr>
        <p:spPr>
          <a:xfrm>
            <a:off x="214282" y="1214422"/>
            <a:ext cx="4500594" cy="4462760"/>
          </a:xfrm>
          <a:prstGeom prst="rect">
            <a:avLst/>
          </a:prstGeom>
        </p:spPr>
        <p:txBody>
          <a:bodyPr wrap="square">
            <a:spAutoFit/>
          </a:bodyPr>
          <a:lstStyle/>
          <a:p>
            <a:pPr marL="265176" indent="-265176">
              <a:buNone/>
              <a:defRPr/>
            </a:pPr>
            <a:r>
              <a:rPr lang="ru-RU" sz="3200" dirty="0" smtClean="0">
                <a:solidFill>
                  <a:srgbClr val="C00000"/>
                </a:solidFill>
              </a:rPr>
              <a:t>	</a:t>
            </a:r>
            <a:r>
              <a:rPr lang="ru-RU" sz="2800" dirty="0" err="1" smtClean="0">
                <a:solidFill>
                  <a:srgbClr val="002060"/>
                </a:solidFill>
                <a:latin typeface="Times New Roman" pitchFamily="18" charset="0"/>
                <a:cs typeface="Times New Roman" pitchFamily="18" charset="0"/>
              </a:rPr>
              <a:t>Глобулярлы</a:t>
            </a:r>
            <a:r>
              <a:rPr lang="ru-RU" sz="2800" dirty="0" smtClean="0">
                <a:solidFill>
                  <a:srgbClr val="002060"/>
                </a:solidFill>
                <a:latin typeface="Times New Roman" pitchFamily="18" charset="0"/>
                <a:cs typeface="Times New Roman" pitchFamily="18" charset="0"/>
              </a:rPr>
              <a:t> </a:t>
            </a:r>
            <a:r>
              <a:rPr lang="ru-RU" sz="2800" dirty="0" err="1" smtClean="0">
                <a:solidFill>
                  <a:srgbClr val="002060"/>
                </a:solidFill>
                <a:latin typeface="Times New Roman" pitchFamily="18" charset="0"/>
                <a:cs typeface="Times New Roman" pitchFamily="18" charset="0"/>
              </a:rPr>
              <a:t>ақуыздардың көпшілігі </a:t>
            </a:r>
            <a:r>
              <a:rPr lang="ru-RU" sz="2800" dirty="0" smtClean="0">
                <a:solidFill>
                  <a:srgbClr val="002060"/>
                </a:solidFill>
                <a:latin typeface="Times New Roman" pitchFamily="18" charset="0"/>
                <a:cs typeface="Times New Roman" pitchFamily="18" charset="0"/>
              </a:rPr>
              <a:t>– </a:t>
            </a:r>
            <a:r>
              <a:rPr lang="ru-RU" sz="2800" dirty="0" err="1" smtClean="0">
                <a:solidFill>
                  <a:srgbClr val="002060"/>
                </a:solidFill>
                <a:latin typeface="Times New Roman" pitchFamily="18" charset="0"/>
                <a:cs typeface="Times New Roman" pitchFamily="18" charset="0"/>
              </a:rPr>
              <a:t>ферменттер</a:t>
            </a:r>
            <a:r>
              <a:rPr lang="ru-RU" sz="2800" dirty="0" smtClean="0">
                <a:solidFill>
                  <a:srgbClr val="002060"/>
                </a:solidFill>
                <a:latin typeface="Times New Roman" pitchFamily="18" charset="0"/>
                <a:cs typeface="Times New Roman" pitchFamily="18" charset="0"/>
              </a:rPr>
              <a:t>.</a:t>
            </a:r>
          </a:p>
          <a:p>
            <a:pPr marL="265176" indent="-265176">
              <a:buNone/>
              <a:defRPr/>
            </a:pPr>
            <a:r>
              <a:rPr lang="ru-RU" sz="2800" b="1" dirty="0" smtClean="0">
                <a:solidFill>
                  <a:srgbClr val="002060"/>
                </a:solidFill>
                <a:latin typeface="Times New Roman" pitchFamily="18" charset="0"/>
                <a:cs typeface="Times New Roman" pitchFamily="18" charset="0"/>
              </a:rPr>
              <a:t>	</a:t>
            </a:r>
            <a:r>
              <a:rPr lang="ru-RU" sz="2800" b="1" i="1" dirty="0" err="1" smtClean="0">
                <a:solidFill>
                  <a:srgbClr val="002060"/>
                </a:solidFill>
                <a:latin typeface="Times New Roman" pitchFamily="18" charset="0"/>
                <a:cs typeface="Times New Roman" pitchFamily="18" charset="0"/>
              </a:rPr>
              <a:t>Ферменттер</a:t>
            </a:r>
            <a:r>
              <a:rPr lang="ru-RU" sz="2800" dirty="0" smtClean="0">
                <a:solidFill>
                  <a:srgbClr val="002060"/>
                </a:solidFill>
                <a:latin typeface="Times New Roman" pitchFamily="18" charset="0"/>
                <a:cs typeface="Times New Roman" pitchFamily="18" charset="0"/>
              </a:rPr>
              <a:t> -  </a:t>
            </a:r>
            <a:r>
              <a:rPr lang="ru-RU" sz="2800" dirty="0" err="1" smtClean="0">
                <a:solidFill>
                  <a:srgbClr val="002060"/>
                </a:solidFill>
                <a:latin typeface="Times New Roman" pitchFamily="18" charset="0"/>
                <a:cs typeface="Times New Roman" pitchFamily="18" charset="0"/>
              </a:rPr>
              <a:t>ағзада өтетін реакцияларды</a:t>
            </a:r>
            <a:r>
              <a:rPr lang="ru-RU" sz="2800" dirty="0" smtClean="0">
                <a:solidFill>
                  <a:srgbClr val="002060"/>
                </a:solidFill>
                <a:latin typeface="Times New Roman" pitchFamily="18" charset="0"/>
                <a:cs typeface="Times New Roman" pitchFamily="18" charset="0"/>
              </a:rPr>
              <a:t> </a:t>
            </a:r>
            <a:r>
              <a:rPr lang="ru-RU" sz="2800" dirty="0" err="1" smtClean="0">
                <a:solidFill>
                  <a:srgbClr val="002060"/>
                </a:solidFill>
                <a:latin typeface="Times New Roman" pitchFamily="18" charset="0"/>
                <a:cs typeface="Times New Roman" pitchFamily="18" charset="0"/>
              </a:rPr>
              <a:t>жылдамдатуға қабілетті ақуыздар тобы</a:t>
            </a:r>
            <a:r>
              <a:rPr lang="ru-RU" sz="2800" dirty="0" smtClean="0">
                <a:solidFill>
                  <a:srgbClr val="002060"/>
                </a:solidFill>
                <a:latin typeface="Times New Roman" pitchFamily="18" charset="0"/>
                <a:cs typeface="Times New Roman" pitchFamily="18" charset="0"/>
              </a:rPr>
              <a:t>.</a:t>
            </a:r>
          </a:p>
          <a:p>
            <a:pPr marL="265176" indent="-265176">
              <a:buNone/>
              <a:defRPr/>
            </a:pPr>
            <a:r>
              <a:rPr lang="ru-RU" sz="2800" dirty="0" smtClean="0">
                <a:solidFill>
                  <a:srgbClr val="002060"/>
                </a:solidFill>
                <a:latin typeface="Times New Roman" pitchFamily="18" charset="0"/>
                <a:cs typeface="Times New Roman" pitchFamily="18" charset="0"/>
              </a:rPr>
              <a:t>    </a:t>
            </a:r>
            <a:r>
              <a:rPr lang="ru-RU" sz="2800" dirty="0" err="1" smtClean="0">
                <a:solidFill>
                  <a:srgbClr val="002060"/>
                </a:solidFill>
                <a:latin typeface="Times New Roman" pitchFamily="18" charset="0"/>
                <a:cs typeface="Times New Roman" pitchFamily="18" charset="0"/>
              </a:rPr>
              <a:t>Ферментке</a:t>
            </a:r>
            <a:r>
              <a:rPr lang="ru-RU" sz="2800" dirty="0" smtClean="0">
                <a:solidFill>
                  <a:srgbClr val="002060"/>
                </a:solidFill>
                <a:latin typeface="Times New Roman" pitchFamily="18" charset="0"/>
                <a:cs typeface="Times New Roman" pitchFamily="18" charset="0"/>
              </a:rPr>
              <a:t> </a:t>
            </a:r>
            <a:r>
              <a:rPr lang="ru-RU" sz="2800" dirty="0" err="1" smtClean="0">
                <a:solidFill>
                  <a:srgbClr val="002060"/>
                </a:solidFill>
                <a:latin typeface="Times New Roman" pitchFamily="18" charset="0"/>
                <a:cs typeface="Times New Roman" pitchFamily="18" charset="0"/>
              </a:rPr>
              <a:t>қосылып </a:t>
            </a:r>
            <a:r>
              <a:rPr lang="ru-RU" sz="2800" dirty="0" smtClean="0">
                <a:solidFill>
                  <a:srgbClr val="002060"/>
                </a:solidFill>
                <a:latin typeface="Times New Roman" pitchFamily="18" charset="0"/>
                <a:cs typeface="Times New Roman" pitchFamily="18" charset="0"/>
              </a:rPr>
              <a:t>реакция </a:t>
            </a:r>
            <a:r>
              <a:rPr lang="ru-RU" sz="2800" dirty="0" err="1" smtClean="0">
                <a:solidFill>
                  <a:srgbClr val="002060"/>
                </a:solidFill>
                <a:latin typeface="Times New Roman" pitchFamily="18" charset="0"/>
                <a:cs typeface="Times New Roman" pitchFamily="18" charset="0"/>
              </a:rPr>
              <a:t>нәтижесінде өзгеретін молекулаларды</a:t>
            </a:r>
            <a:r>
              <a:rPr lang="ru-RU" sz="2800" dirty="0" smtClean="0">
                <a:solidFill>
                  <a:srgbClr val="002060"/>
                </a:solidFill>
                <a:latin typeface="Times New Roman" pitchFamily="18" charset="0"/>
                <a:cs typeface="Times New Roman" pitchFamily="18" charset="0"/>
              </a:rPr>
              <a:t> </a:t>
            </a:r>
            <a:r>
              <a:rPr lang="ru-RU" sz="2800" b="1" i="1" dirty="0" smtClean="0">
                <a:solidFill>
                  <a:srgbClr val="002060"/>
                </a:solidFill>
                <a:latin typeface="Times New Roman" pitchFamily="18" charset="0"/>
                <a:cs typeface="Times New Roman" pitchFamily="18" charset="0"/>
              </a:rPr>
              <a:t>субстрат</a:t>
            </a:r>
            <a:r>
              <a:rPr lang="ru-RU" sz="2800" i="1" dirty="0" smtClean="0">
                <a:solidFill>
                  <a:srgbClr val="002060"/>
                </a:solidFill>
                <a:latin typeface="Times New Roman" pitchFamily="18" charset="0"/>
                <a:cs typeface="Times New Roman" pitchFamily="18" charset="0"/>
              </a:rPr>
              <a:t> </a:t>
            </a:r>
            <a:r>
              <a:rPr lang="ru-RU" sz="2800" dirty="0" err="1" smtClean="0">
                <a:solidFill>
                  <a:srgbClr val="002060"/>
                </a:solidFill>
                <a:latin typeface="Times New Roman" pitchFamily="18" charset="0"/>
                <a:cs typeface="Times New Roman" pitchFamily="18" charset="0"/>
              </a:rPr>
              <a:t>деп</a:t>
            </a:r>
            <a:r>
              <a:rPr lang="ru-RU" sz="2800" dirty="0" smtClean="0">
                <a:solidFill>
                  <a:srgbClr val="002060"/>
                </a:solidFill>
                <a:latin typeface="Times New Roman" pitchFamily="18" charset="0"/>
                <a:cs typeface="Times New Roman" pitchFamily="18" charset="0"/>
              </a:rPr>
              <a:t> </a:t>
            </a:r>
            <a:r>
              <a:rPr lang="ru-RU" sz="2800" dirty="0" err="1" smtClean="0">
                <a:solidFill>
                  <a:srgbClr val="002060"/>
                </a:solidFill>
                <a:latin typeface="Times New Roman" pitchFamily="18" charset="0"/>
                <a:cs typeface="Times New Roman" pitchFamily="18" charset="0"/>
              </a:rPr>
              <a:t>атайды</a:t>
            </a:r>
            <a:endParaRPr lang="ru-RU" sz="2800" dirty="0" smtClean="0">
              <a:solidFill>
                <a:srgbClr val="002060"/>
              </a:solidFill>
              <a:latin typeface="Times New Roman" pitchFamily="18" charset="0"/>
              <a:cs typeface="Times New Roman" pitchFamily="18" charset="0"/>
            </a:endParaRPr>
          </a:p>
        </p:txBody>
      </p:sp>
      <p:pic>
        <p:nvPicPr>
          <p:cNvPr id="14" name="Picture 6" descr="http://www.distedu.ru/img/1071880057/1071880058.gif"/>
          <p:cNvPicPr>
            <a:picLocks noChangeAspect="1" noChangeArrowheads="1"/>
          </p:cNvPicPr>
          <p:nvPr/>
        </p:nvPicPr>
        <p:blipFill>
          <a:blip r:embed="rId4" cstate="email"/>
          <a:srcRect r="2"/>
          <a:stretch>
            <a:fillRect/>
          </a:stretch>
        </p:blipFill>
        <p:spPr bwMode="auto">
          <a:xfrm>
            <a:off x="5286380" y="1285860"/>
            <a:ext cx="3500437" cy="4572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9144000" cy="6858000"/>
          </a:xfrm>
          <a:prstGeom prst="rect">
            <a:avLst/>
          </a:prstGeom>
          <a:solidFill>
            <a:schemeClr val="accent1">
              <a:lumMod val="40000"/>
              <a:lumOff val="60000"/>
            </a:schemeClr>
          </a:solidFill>
          <a:ln>
            <a:noFill/>
          </a:ln>
          <a:extLst/>
        </p:spPr>
      </p:pic>
      <p:sp>
        <p:nvSpPr>
          <p:cNvPr id="9219" name="Google Shape;123;p4"/>
          <p:cNvSpPr>
            <a:spLocks noGrp="1"/>
          </p:cNvSpPr>
          <p:nvPr>
            <p:ph type="sldNum" sz="quarter" idx="12"/>
          </p:nvPr>
        </p:nvSpPr>
        <p:spPr>
          <a:xfrm>
            <a:off x="7800093" y="6000768"/>
            <a:ext cx="1343907" cy="364281"/>
          </a:xfrm>
          <a:noFill/>
          <a:ln>
            <a:miter lim="800000"/>
            <a:headEnd/>
            <a:tailEnd/>
          </a:ln>
        </p:spPr>
        <p:txBody>
          <a:bodyPr lIns="79432" tIns="39704" rIns="79432" bIns="39704"/>
          <a:lstStyle/>
          <a:p>
            <a:pPr>
              <a:buSzPts val="1100"/>
              <a:buFont typeface="Arial" charset="0"/>
              <a:buNone/>
            </a:pPr>
            <a:fld id="{9B56F184-E603-4E9E-BF68-6D597034F0F6}" type="slidenum">
              <a:rPr lang="ru-RU" altLang="ru-RU" b="1" smtClean="0">
                <a:solidFill>
                  <a:srgbClr val="002060"/>
                </a:solidFill>
                <a:latin typeface="Arial" charset="0"/>
                <a:cs typeface="Arial" charset="0"/>
                <a:sym typeface="Arial" charset="0"/>
              </a:rPr>
              <a:pPr>
                <a:buSzPts val="1100"/>
                <a:buFont typeface="Arial" charset="0"/>
                <a:buNone/>
              </a:pPr>
              <a:t>17</a:t>
            </a:fld>
            <a:endParaRPr lang="ru-RU" altLang="ru-RU" b="1" dirty="0" smtClean="0">
              <a:solidFill>
                <a:srgbClr val="002060"/>
              </a:solidFill>
              <a:latin typeface="Arial" charset="0"/>
              <a:cs typeface="Arial" charset="0"/>
              <a:sym typeface="Arial" charset="0"/>
            </a:endParaRPr>
          </a:p>
        </p:txBody>
      </p:sp>
      <p:cxnSp>
        <p:nvCxnSpPr>
          <p:cNvPr id="9220" name="Google Shape;124;p4"/>
          <p:cNvCxnSpPr>
            <a:cxnSpLocks noChangeShapeType="1"/>
          </p:cNvCxnSpPr>
          <p:nvPr/>
        </p:nvCxnSpPr>
        <p:spPr bwMode="auto">
          <a:xfrm>
            <a:off x="571472" y="6286520"/>
            <a:ext cx="7543044" cy="1588"/>
          </a:xfrm>
          <a:prstGeom prst="straightConnector1">
            <a:avLst/>
          </a:prstGeom>
          <a:noFill/>
          <a:ln w="38100">
            <a:solidFill>
              <a:srgbClr val="002060"/>
            </a:solidFill>
            <a:miter lim="800000"/>
            <a:headEnd type="none" w="sm" len="sm"/>
            <a:tailEnd type="none" w="sm" len="sm"/>
          </a:ln>
        </p:spPr>
      </p:cxnSp>
      <p:cxnSp>
        <p:nvCxnSpPr>
          <p:cNvPr id="9221" name="Google Shape;125;p4"/>
          <p:cNvCxnSpPr>
            <a:cxnSpLocks noChangeShapeType="1"/>
          </p:cNvCxnSpPr>
          <p:nvPr/>
        </p:nvCxnSpPr>
        <p:spPr bwMode="auto">
          <a:xfrm>
            <a:off x="928662" y="6500834"/>
            <a:ext cx="6929486" cy="1588"/>
          </a:xfrm>
          <a:prstGeom prst="straightConnector1">
            <a:avLst/>
          </a:prstGeom>
          <a:noFill/>
          <a:ln w="38100">
            <a:solidFill>
              <a:srgbClr val="00B050"/>
            </a:solidFill>
            <a:miter lim="800000"/>
            <a:headEnd type="none" w="sm" len="sm"/>
            <a:tailEnd type="none" w="sm" len="sm"/>
          </a:ln>
        </p:spPr>
      </p:cxnSp>
      <p:sp>
        <p:nvSpPr>
          <p:cNvPr id="9" name="Google Shape;230;p65"/>
          <p:cNvSpPr txBox="1">
            <a:spLocks/>
          </p:cNvSpPr>
          <p:nvPr/>
        </p:nvSpPr>
        <p:spPr bwMode="auto">
          <a:xfrm>
            <a:off x="285720" y="1500174"/>
            <a:ext cx="8519558" cy="3503152"/>
          </a:xfrm>
          <a:prstGeom prst="rect">
            <a:avLst/>
          </a:prstGeom>
          <a:noFill/>
          <a:ln>
            <a:noFill/>
          </a:ln>
          <a:extLst/>
        </p:spPr>
        <p:txBody>
          <a:bodyPr spcFirstLastPara="1" lIns="93712" tIns="93712" rIns="93712" bIns="93712"/>
          <a:lstStyle>
            <a:lvl1pPr marL="373063" indent="-373063" algn="l" rtl="0" eaLnBrk="0" fontAlgn="base" hangingPunct="0">
              <a:spcBef>
                <a:spcPct val="20000"/>
              </a:spcBef>
              <a:spcAft>
                <a:spcPct val="0"/>
              </a:spcAft>
              <a:buFont typeface="Arial" pitchFamily="34" charset="0"/>
              <a:buChar char="•"/>
              <a:defRPr sz="3000" kern="1200">
                <a:solidFill>
                  <a:schemeClr val="tx1"/>
                </a:solidFill>
                <a:latin typeface="+mn-lt"/>
                <a:ea typeface="+mn-ea"/>
                <a:cs typeface="+mn-cs"/>
              </a:defRPr>
            </a:lvl1pPr>
            <a:lvl2pPr marL="808038" indent="-311150"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2pPr>
            <a:lvl3pPr marL="1244600" indent="-247650"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3pPr>
            <a:lvl4pPr marL="1741488" indent="-24765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239963" indent="-24765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738148" indent="-248923" algn="l" defTabSz="9956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235993" indent="-248923" algn="l" defTabSz="9956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733838" indent="-248923" algn="l" defTabSz="9956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4231683" indent="-248923" algn="l" defTabSz="9956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5086" indent="-65086">
              <a:buNone/>
              <a:defRPr/>
            </a:pPr>
            <a:endParaRPr lang="ru-RU" sz="2100" b="1" dirty="0">
              <a:solidFill>
                <a:srgbClr val="434343"/>
              </a:solidFill>
              <a:latin typeface="Times New Roman" pitchFamily="18" charset="0"/>
              <a:ea typeface="Open Sans"/>
              <a:cs typeface="Times New Roman" pitchFamily="18" charset="0"/>
              <a:sym typeface="Open Sans"/>
            </a:endParaRPr>
          </a:p>
        </p:txBody>
      </p:sp>
      <p:sp>
        <p:nvSpPr>
          <p:cNvPr id="9225" name="Прямоугольник 11"/>
          <p:cNvSpPr>
            <a:spLocks noChangeArrowheads="1"/>
          </p:cNvSpPr>
          <p:nvPr/>
        </p:nvSpPr>
        <p:spPr bwMode="auto">
          <a:xfrm>
            <a:off x="357158" y="1214422"/>
            <a:ext cx="8191248" cy="511818"/>
          </a:xfrm>
          <a:prstGeom prst="rect">
            <a:avLst/>
          </a:prstGeom>
          <a:noFill/>
          <a:ln w="9525">
            <a:noFill/>
            <a:miter lim="800000"/>
            <a:headEnd/>
            <a:tailEnd/>
          </a:ln>
        </p:spPr>
        <p:txBody>
          <a:bodyPr wrap="square" lIns="80147" tIns="40074" rIns="80147" bIns="40074">
            <a:spAutoFit/>
          </a:bodyPr>
          <a:lstStyle/>
          <a:p>
            <a:r>
              <a:rPr lang="ru-RU" sz="2800" dirty="0">
                <a:solidFill>
                  <a:srgbClr val="002060"/>
                </a:solidFill>
                <a:latin typeface="Times New Roman" pitchFamily="18" charset="0"/>
                <a:cs typeface="Times New Roman" pitchFamily="18" charset="0"/>
              </a:rPr>
              <a:t>№ </a:t>
            </a:r>
            <a:r>
              <a:rPr lang="kk-KZ" sz="2800" dirty="0">
                <a:solidFill>
                  <a:srgbClr val="002060"/>
                </a:solidFill>
                <a:latin typeface="Times New Roman" pitchFamily="18" charset="0"/>
                <a:cs typeface="Times New Roman" pitchFamily="18" charset="0"/>
              </a:rPr>
              <a:t>1 Тапсырма</a:t>
            </a:r>
            <a:r>
              <a:rPr lang="kk-KZ" sz="2800" dirty="0">
                <a:solidFill>
                  <a:srgbClr val="002060"/>
                </a:solidFill>
                <a:latin typeface="Century Gothic" pitchFamily="34" charset="0"/>
                <a:cs typeface="Times New Roman" pitchFamily="18" charset="0"/>
              </a:rPr>
              <a:t>. </a:t>
            </a:r>
            <a:r>
              <a:rPr lang="kk-KZ" sz="2800" dirty="0" smtClean="0">
                <a:solidFill>
                  <a:srgbClr val="002060"/>
                </a:solidFill>
                <a:latin typeface="Times New Roman" pitchFamily="18" charset="0"/>
                <a:cs typeface="Times New Roman" pitchFamily="18" charset="0"/>
              </a:rPr>
              <a:t>Есепті шығарыңдар</a:t>
            </a:r>
            <a:endParaRPr lang="ru-RU" sz="2800" dirty="0">
              <a:solidFill>
                <a:srgbClr val="002060"/>
              </a:solidFill>
              <a:latin typeface="Times New Roman" pitchFamily="18" charset="0"/>
              <a:cs typeface="Times New Roman" pitchFamily="18" charset="0"/>
            </a:endParaRPr>
          </a:p>
        </p:txBody>
      </p:sp>
      <p:sp>
        <p:nvSpPr>
          <p:cNvPr id="9237" name="Прямоугольник 11"/>
          <p:cNvSpPr>
            <a:spLocks noChangeArrowheads="1"/>
          </p:cNvSpPr>
          <p:nvPr/>
        </p:nvSpPr>
        <p:spPr bwMode="auto">
          <a:xfrm>
            <a:off x="2786050" y="357166"/>
            <a:ext cx="2171448" cy="573373"/>
          </a:xfrm>
          <a:prstGeom prst="rect">
            <a:avLst/>
          </a:prstGeom>
          <a:noFill/>
          <a:ln w="9525">
            <a:noFill/>
            <a:miter lim="800000"/>
            <a:headEnd/>
            <a:tailEnd/>
          </a:ln>
        </p:spPr>
        <p:txBody>
          <a:bodyPr wrap="square" lIns="80147" tIns="40074" rIns="80147" bIns="40074">
            <a:spAutoFit/>
          </a:bodyPr>
          <a:lstStyle/>
          <a:p>
            <a:pPr algn="ctr"/>
            <a:r>
              <a:rPr lang="kk-KZ" sz="3200" b="1" dirty="0" smtClean="0">
                <a:solidFill>
                  <a:schemeClr val="bg1"/>
                </a:solidFill>
                <a:latin typeface="Times New Roman" pitchFamily="18" charset="0"/>
                <a:cs typeface="Times New Roman" pitchFamily="18" charset="0"/>
              </a:rPr>
              <a:t>Тапсырма </a:t>
            </a:r>
            <a:endParaRPr lang="ru-RU" sz="3200" b="1" dirty="0">
              <a:solidFill>
                <a:schemeClr val="bg1"/>
              </a:solidFill>
              <a:latin typeface="Times New Roman" pitchFamily="18" charset="0"/>
              <a:cs typeface="Times New Roman" pitchFamily="18" charset="0"/>
            </a:endParaRPr>
          </a:p>
        </p:txBody>
      </p:sp>
      <p:sp>
        <p:nvSpPr>
          <p:cNvPr id="9238" name="Прямоугольник 13"/>
          <p:cNvSpPr>
            <a:spLocks noChangeArrowheads="1"/>
          </p:cNvSpPr>
          <p:nvPr/>
        </p:nvSpPr>
        <p:spPr bwMode="auto">
          <a:xfrm>
            <a:off x="428597" y="4643446"/>
            <a:ext cx="6286544" cy="1312037"/>
          </a:xfrm>
          <a:prstGeom prst="rect">
            <a:avLst/>
          </a:prstGeom>
          <a:noFill/>
          <a:ln w="9525">
            <a:noFill/>
            <a:miter lim="800000"/>
            <a:headEnd/>
            <a:tailEnd/>
          </a:ln>
        </p:spPr>
        <p:txBody>
          <a:bodyPr wrap="square" lIns="80147" tIns="40074" rIns="80147" bIns="40074">
            <a:spAutoFit/>
          </a:bodyPr>
          <a:lstStyle/>
          <a:p>
            <a:pPr algn="just"/>
            <a:r>
              <a:rPr lang="kk-KZ" sz="2000" b="1" dirty="0">
                <a:solidFill>
                  <a:srgbClr val="002060"/>
                </a:solidFill>
                <a:latin typeface="Times New Roman" pitchFamily="18" charset="0"/>
                <a:cs typeface="Times New Roman" pitchFamily="18" charset="0"/>
              </a:rPr>
              <a:t>Дескриптор:</a:t>
            </a:r>
          </a:p>
          <a:p>
            <a:pPr algn="just">
              <a:buFont typeface="Arial" charset="0"/>
              <a:buChar char="•"/>
            </a:pPr>
            <a:r>
              <a:rPr lang="kk-KZ" sz="2000" dirty="0">
                <a:solidFill>
                  <a:srgbClr val="002060"/>
                </a:solidFill>
                <a:latin typeface="Times New Roman" pitchFamily="18" charset="0"/>
                <a:cs typeface="Times New Roman" pitchFamily="18" charset="0"/>
              </a:rPr>
              <a:t>  </a:t>
            </a:r>
            <a:r>
              <a:rPr lang="kk-KZ" sz="2000" dirty="0" smtClean="0">
                <a:solidFill>
                  <a:srgbClr val="002060"/>
                </a:solidFill>
                <a:latin typeface="Times New Roman" pitchFamily="18" charset="0"/>
                <a:cs typeface="Times New Roman" pitchFamily="18" charset="0"/>
              </a:rPr>
              <a:t>Есепті түсініп шығарады;</a:t>
            </a:r>
          </a:p>
          <a:p>
            <a:pPr algn="just">
              <a:buFont typeface="Arial" charset="0"/>
              <a:buChar char="•"/>
            </a:pPr>
            <a:r>
              <a:rPr lang="kk-KZ" sz="2000" dirty="0" smtClean="0">
                <a:solidFill>
                  <a:srgbClr val="002060"/>
                </a:solidFill>
                <a:latin typeface="Times New Roman" pitchFamily="18" charset="0"/>
                <a:cs typeface="Times New Roman" pitchFamily="18" charset="0"/>
              </a:rPr>
              <a:t> Неше су молекуласы бөлінеді;</a:t>
            </a:r>
            <a:endParaRPr lang="ru-RU" sz="2000" dirty="0">
              <a:solidFill>
                <a:srgbClr val="002060"/>
              </a:solidFill>
              <a:latin typeface="Times New Roman" pitchFamily="18" charset="0"/>
              <a:cs typeface="Times New Roman" pitchFamily="18" charset="0"/>
            </a:endParaRPr>
          </a:p>
          <a:p>
            <a:pPr>
              <a:buFont typeface="Arial" charset="0"/>
              <a:buChar char="•"/>
            </a:pPr>
            <a:r>
              <a:rPr lang="kk-KZ" sz="2000" dirty="0" smtClean="0">
                <a:solidFill>
                  <a:srgbClr val="002060"/>
                </a:solidFill>
                <a:latin typeface="Times New Roman" pitchFamily="18" charset="0"/>
                <a:cs typeface="Times New Roman" pitchFamily="18" charset="0"/>
              </a:rPr>
              <a:t> Қанша пептидтік байланыс түзетілетінін анықтайды;</a:t>
            </a:r>
            <a:endParaRPr lang="ru-RU" sz="2000" dirty="0">
              <a:solidFill>
                <a:srgbClr val="002060"/>
              </a:solidFill>
              <a:latin typeface="Times New Roman" pitchFamily="18" charset="0"/>
              <a:cs typeface="Times New Roman" pitchFamily="18" charset="0"/>
            </a:endParaRPr>
          </a:p>
        </p:txBody>
      </p:sp>
      <p:sp>
        <p:nvSpPr>
          <p:cNvPr id="12" name="TextBox 11"/>
          <p:cNvSpPr txBox="1"/>
          <p:nvPr/>
        </p:nvSpPr>
        <p:spPr>
          <a:xfrm>
            <a:off x="357158" y="1857364"/>
            <a:ext cx="8072494" cy="2246769"/>
          </a:xfrm>
          <a:prstGeom prst="rect">
            <a:avLst/>
          </a:prstGeom>
          <a:noFill/>
        </p:spPr>
        <p:txBody>
          <a:bodyPr wrap="square" rtlCol="0">
            <a:spAutoFit/>
          </a:bodyPr>
          <a:lstStyle/>
          <a:p>
            <a:r>
              <a:rPr lang="kk-KZ" sz="2800" dirty="0" smtClean="0">
                <a:solidFill>
                  <a:srgbClr val="002060"/>
                </a:solidFill>
                <a:latin typeface="Times New Roman" pitchFamily="18" charset="0"/>
                <a:cs typeface="Times New Roman" pitchFamily="18" charset="0"/>
              </a:rPr>
              <a:t>Бір пептидтік байланыс түзуге  АТФ –тің 2 молекуласының энергиясы  қажет, ал нәруыз құрамына 87 аминқышқылының  қалдығы  кіретіні белгілі. Осындай жағдайда неше су молекуласы бөлінеді ? Қанша пептидтік байланыс түзіледі ?</a:t>
            </a:r>
            <a:endParaRPr lang="ru-RU" sz="28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9144000" cy="6858000"/>
          </a:xfrm>
          <a:prstGeom prst="rect">
            <a:avLst/>
          </a:prstGeom>
          <a:solidFill>
            <a:schemeClr val="accent1">
              <a:lumMod val="40000"/>
              <a:lumOff val="60000"/>
            </a:schemeClr>
          </a:solidFill>
          <a:ln>
            <a:noFill/>
          </a:ln>
          <a:extLst/>
        </p:spPr>
      </p:pic>
      <p:sp>
        <p:nvSpPr>
          <p:cNvPr id="9219" name="Google Shape;123;p4"/>
          <p:cNvSpPr>
            <a:spLocks noGrp="1"/>
          </p:cNvSpPr>
          <p:nvPr>
            <p:ph type="sldNum" sz="quarter" idx="12"/>
          </p:nvPr>
        </p:nvSpPr>
        <p:spPr>
          <a:xfrm>
            <a:off x="8501090" y="5950896"/>
            <a:ext cx="642910" cy="364281"/>
          </a:xfrm>
          <a:noFill/>
          <a:ln>
            <a:miter lim="800000"/>
            <a:headEnd/>
            <a:tailEnd/>
          </a:ln>
        </p:spPr>
        <p:txBody>
          <a:bodyPr lIns="79432" tIns="39704" rIns="79432" bIns="39704"/>
          <a:lstStyle/>
          <a:p>
            <a:pPr>
              <a:buSzPts val="1100"/>
              <a:buFont typeface="Arial" charset="0"/>
              <a:buNone/>
            </a:pPr>
            <a:fld id="{9B56F184-E603-4E9E-BF68-6D597034F0F6}" type="slidenum">
              <a:rPr lang="ru-RU" altLang="ru-RU" b="1" smtClean="0">
                <a:solidFill>
                  <a:srgbClr val="002060"/>
                </a:solidFill>
                <a:latin typeface="Arial" charset="0"/>
                <a:cs typeface="Arial" charset="0"/>
                <a:sym typeface="Arial" charset="0"/>
              </a:rPr>
              <a:pPr>
                <a:buSzPts val="1100"/>
                <a:buFont typeface="Arial" charset="0"/>
                <a:buNone/>
              </a:pPr>
              <a:t>18</a:t>
            </a:fld>
            <a:endParaRPr lang="ru-RU" altLang="ru-RU" b="1" dirty="0" smtClean="0">
              <a:solidFill>
                <a:srgbClr val="002060"/>
              </a:solidFill>
              <a:latin typeface="Arial" charset="0"/>
              <a:cs typeface="Arial" charset="0"/>
              <a:sym typeface="Arial" charset="0"/>
            </a:endParaRPr>
          </a:p>
        </p:txBody>
      </p:sp>
      <p:cxnSp>
        <p:nvCxnSpPr>
          <p:cNvPr id="9220" name="Google Shape;124;p4"/>
          <p:cNvCxnSpPr>
            <a:cxnSpLocks noChangeShapeType="1"/>
          </p:cNvCxnSpPr>
          <p:nvPr/>
        </p:nvCxnSpPr>
        <p:spPr bwMode="auto">
          <a:xfrm>
            <a:off x="529418" y="6215082"/>
            <a:ext cx="7614482" cy="1588"/>
          </a:xfrm>
          <a:prstGeom prst="straightConnector1">
            <a:avLst/>
          </a:prstGeom>
          <a:noFill/>
          <a:ln w="38100">
            <a:solidFill>
              <a:srgbClr val="002060"/>
            </a:solidFill>
            <a:miter lim="800000"/>
            <a:headEnd type="none" w="sm" len="sm"/>
            <a:tailEnd type="none" w="sm" len="sm"/>
          </a:ln>
        </p:spPr>
      </p:cxnSp>
      <p:cxnSp>
        <p:nvCxnSpPr>
          <p:cNvPr id="9221" name="Google Shape;125;p4"/>
          <p:cNvCxnSpPr>
            <a:cxnSpLocks noChangeShapeType="1"/>
          </p:cNvCxnSpPr>
          <p:nvPr/>
        </p:nvCxnSpPr>
        <p:spPr bwMode="auto">
          <a:xfrm>
            <a:off x="826707" y="6429396"/>
            <a:ext cx="6602813" cy="1588"/>
          </a:xfrm>
          <a:prstGeom prst="straightConnector1">
            <a:avLst/>
          </a:prstGeom>
          <a:noFill/>
          <a:ln w="38100">
            <a:solidFill>
              <a:srgbClr val="00B050"/>
            </a:solidFill>
            <a:miter lim="800000"/>
            <a:headEnd type="none" w="sm" len="sm"/>
            <a:tailEnd type="none" w="sm" len="sm"/>
          </a:ln>
        </p:spPr>
      </p:cxnSp>
      <p:sp>
        <p:nvSpPr>
          <p:cNvPr id="9" name="Google Shape;230;p65"/>
          <p:cNvSpPr txBox="1">
            <a:spLocks/>
          </p:cNvSpPr>
          <p:nvPr/>
        </p:nvSpPr>
        <p:spPr bwMode="auto">
          <a:xfrm>
            <a:off x="285720" y="1500174"/>
            <a:ext cx="8519558" cy="3503152"/>
          </a:xfrm>
          <a:prstGeom prst="rect">
            <a:avLst/>
          </a:prstGeom>
          <a:noFill/>
          <a:ln>
            <a:noFill/>
          </a:ln>
          <a:extLst/>
        </p:spPr>
        <p:txBody>
          <a:bodyPr spcFirstLastPara="1" lIns="93712" tIns="93712" rIns="93712" bIns="93712"/>
          <a:lstStyle>
            <a:lvl1pPr marL="373063" indent="-373063" algn="l" rtl="0" eaLnBrk="0" fontAlgn="base" hangingPunct="0">
              <a:spcBef>
                <a:spcPct val="20000"/>
              </a:spcBef>
              <a:spcAft>
                <a:spcPct val="0"/>
              </a:spcAft>
              <a:buFont typeface="Arial" pitchFamily="34" charset="0"/>
              <a:buChar char="•"/>
              <a:defRPr sz="3000" kern="1200">
                <a:solidFill>
                  <a:schemeClr val="tx1"/>
                </a:solidFill>
                <a:latin typeface="+mn-lt"/>
                <a:ea typeface="+mn-ea"/>
                <a:cs typeface="+mn-cs"/>
              </a:defRPr>
            </a:lvl1pPr>
            <a:lvl2pPr marL="808038" indent="-311150"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2pPr>
            <a:lvl3pPr marL="1244600" indent="-247650"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3pPr>
            <a:lvl4pPr marL="1741488" indent="-24765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239963" indent="-24765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738148" indent="-248923" algn="l" defTabSz="9956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235993" indent="-248923" algn="l" defTabSz="9956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733838" indent="-248923" algn="l" defTabSz="9956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4231683" indent="-248923" algn="l" defTabSz="9956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5086" indent="-65086">
              <a:buNone/>
              <a:defRPr/>
            </a:pPr>
            <a:endParaRPr lang="ru-RU" sz="2100" b="1" dirty="0">
              <a:solidFill>
                <a:srgbClr val="434343"/>
              </a:solidFill>
              <a:latin typeface="Times New Roman" pitchFamily="18" charset="0"/>
              <a:ea typeface="Open Sans"/>
              <a:cs typeface="Times New Roman" pitchFamily="18" charset="0"/>
              <a:sym typeface="Open Sans"/>
            </a:endParaRPr>
          </a:p>
        </p:txBody>
      </p:sp>
      <p:sp>
        <p:nvSpPr>
          <p:cNvPr id="9225" name="Прямоугольник 11"/>
          <p:cNvSpPr>
            <a:spLocks noChangeArrowheads="1"/>
          </p:cNvSpPr>
          <p:nvPr/>
        </p:nvSpPr>
        <p:spPr bwMode="auto">
          <a:xfrm>
            <a:off x="642910" y="1000108"/>
            <a:ext cx="8191248" cy="450263"/>
          </a:xfrm>
          <a:prstGeom prst="rect">
            <a:avLst/>
          </a:prstGeom>
          <a:noFill/>
          <a:ln w="9525">
            <a:noFill/>
            <a:miter lim="800000"/>
            <a:headEnd/>
            <a:tailEnd/>
          </a:ln>
        </p:spPr>
        <p:txBody>
          <a:bodyPr wrap="square" lIns="80147" tIns="40074" rIns="80147" bIns="40074">
            <a:spAutoFit/>
          </a:bodyPr>
          <a:lstStyle/>
          <a:p>
            <a:r>
              <a:rPr lang="ru-RU" sz="2400" dirty="0">
                <a:solidFill>
                  <a:srgbClr val="002060"/>
                </a:solidFill>
                <a:latin typeface="Times New Roman" pitchFamily="18" charset="0"/>
                <a:cs typeface="Times New Roman" pitchFamily="18" charset="0"/>
              </a:rPr>
              <a:t>№ </a:t>
            </a:r>
            <a:r>
              <a:rPr lang="kk-KZ" sz="2400" dirty="0">
                <a:solidFill>
                  <a:srgbClr val="002060"/>
                </a:solidFill>
                <a:latin typeface="Times New Roman" pitchFamily="18" charset="0"/>
                <a:cs typeface="Times New Roman" pitchFamily="18" charset="0"/>
              </a:rPr>
              <a:t>1 Тапсырма. </a:t>
            </a:r>
            <a:r>
              <a:rPr lang="kk-KZ" sz="2400" dirty="0" smtClean="0">
                <a:solidFill>
                  <a:srgbClr val="002060"/>
                </a:solidFill>
                <a:latin typeface="Times New Roman" pitchFamily="18" charset="0"/>
                <a:cs typeface="Times New Roman" pitchFamily="18" charset="0"/>
              </a:rPr>
              <a:t>Есептің жауабы</a:t>
            </a:r>
            <a:endParaRPr lang="ru-RU" sz="2400" dirty="0">
              <a:solidFill>
                <a:srgbClr val="002060"/>
              </a:solidFill>
              <a:latin typeface="Times New Roman" pitchFamily="18" charset="0"/>
              <a:cs typeface="Times New Roman" pitchFamily="18" charset="0"/>
            </a:endParaRPr>
          </a:p>
        </p:txBody>
      </p:sp>
      <p:sp>
        <p:nvSpPr>
          <p:cNvPr id="9237" name="Прямоугольник 11"/>
          <p:cNvSpPr>
            <a:spLocks noChangeArrowheads="1"/>
          </p:cNvSpPr>
          <p:nvPr/>
        </p:nvSpPr>
        <p:spPr bwMode="auto">
          <a:xfrm>
            <a:off x="2786050" y="428605"/>
            <a:ext cx="2896006" cy="573373"/>
          </a:xfrm>
          <a:prstGeom prst="rect">
            <a:avLst/>
          </a:prstGeom>
          <a:noFill/>
          <a:ln w="9525">
            <a:noFill/>
            <a:miter lim="800000"/>
            <a:headEnd/>
            <a:tailEnd/>
          </a:ln>
        </p:spPr>
        <p:txBody>
          <a:bodyPr wrap="square" lIns="80147" tIns="40074" rIns="80147" bIns="40074">
            <a:spAutoFit/>
          </a:bodyPr>
          <a:lstStyle/>
          <a:p>
            <a:pPr algn="ctr"/>
            <a:r>
              <a:rPr lang="kk-KZ" sz="3200" b="1" dirty="0" smtClean="0">
                <a:solidFill>
                  <a:schemeClr val="bg1"/>
                </a:solidFill>
                <a:latin typeface="Times New Roman" pitchFamily="18" charset="0"/>
                <a:cs typeface="Times New Roman" pitchFamily="18" charset="0"/>
              </a:rPr>
              <a:t>Дұрыс жауабы</a:t>
            </a:r>
            <a:endParaRPr lang="ru-RU" sz="3200" b="1" dirty="0">
              <a:solidFill>
                <a:schemeClr val="bg1"/>
              </a:solidFill>
              <a:latin typeface="Times New Roman" pitchFamily="18" charset="0"/>
              <a:cs typeface="Times New Roman" pitchFamily="18" charset="0"/>
            </a:endParaRPr>
          </a:p>
        </p:txBody>
      </p:sp>
      <p:sp>
        <p:nvSpPr>
          <p:cNvPr id="9238" name="Прямоугольник 13"/>
          <p:cNvSpPr>
            <a:spLocks noChangeArrowheads="1"/>
          </p:cNvSpPr>
          <p:nvPr/>
        </p:nvSpPr>
        <p:spPr bwMode="auto">
          <a:xfrm>
            <a:off x="428597" y="4714884"/>
            <a:ext cx="6143668" cy="1312037"/>
          </a:xfrm>
          <a:prstGeom prst="rect">
            <a:avLst/>
          </a:prstGeom>
          <a:noFill/>
          <a:ln w="9525">
            <a:noFill/>
            <a:miter lim="800000"/>
            <a:headEnd/>
            <a:tailEnd/>
          </a:ln>
        </p:spPr>
        <p:txBody>
          <a:bodyPr wrap="square" lIns="80147" tIns="40074" rIns="80147" bIns="40074">
            <a:spAutoFit/>
          </a:bodyPr>
          <a:lstStyle/>
          <a:p>
            <a:pPr algn="just"/>
            <a:r>
              <a:rPr lang="kk-KZ" sz="2000" b="1" dirty="0">
                <a:solidFill>
                  <a:srgbClr val="002060"/>
                </a:solidFill>
                <a:latin typeface="Times New Roman" pitchFamily="18" charset="0"/>
                <a:cs typeface="Times New Roman" pitchFamily="18" charset="0"/>
              </a:rPr>
              <a:t>Дескриптор:</a:t>
            </a:r>
          </a:p>
          <a:p>
            <a:pPr algn="just">
              <a:buFont typeface="Arial" charset="0"/>
              <a:buChar char="•"/>
            </a:pPr>
            <a:r>
              <a:rPr lang="kk-KZ" sz="2000" dirty="0">
                <a:solidFill>
                  <a:srgbClr val="002060"/>
                </a:solidFill>
                <a:latin typeface="Times New Roman" pitchFamily="18" charset="0"/>
                <a:cs typeface="Times New Roman" pitchFamily="18" charset="0"/>
              </a:rPr>
              <a:t>  </a:t>
            </a:r>
            <a:r>
              <a:rPr lang="kk-KZ" sz="2000" dirty="0" smtClean="0">
                <a:solidFill>
                  <a:srgbClr val="002060"/>
                </a:solidFill>
                <a:latin typeface="Times New Roman" pitchFamily="18" charset="0"/>
                <a:cs typeface="Times New Roman" pitchFamily="18" charset="0"/>
              </a:rPr>
              <a:t>Есепті түсініп шығарады;</a:t>
            </a:r>
          </a:p>
          <a:p>
            <a:pPr algn="just">
              <a:buFont typeface="Arial" charset="0"/>
              <a:buChar char="•"/>
            </a:pPr>
            <a:r>
              <a:rPr lang="kk-KZ" sz="2000" dirty="0" smtClean="0">
                <a:solidFill>
                  <a:srgbClr val="002060"/>
                </a:solidFill>
                <a:latin typeface="Times New Roman" pitchFamily="18" charset="0"/>
                <a:cs typeface="Times New Roman" pitchFamily="18" charset="0"/>
              </a:rPr>
              <a:t> Неше су молекуласы бөлінеді;</a:t>
            </a:r>
            <a:endParaRPr lang="ru-RU" sz="2000" dirty="0">
              <a:solidFill>
                <a:srgbClr val="002060"/>
              </a:solidFill>
              <a:latin typeface="Times New Roman" pitchFamily="18" charset="0"/>
              <a:cs typeface="Times New Roman" pitchFamily="18" charset="0"/>
            </a:endParaRPr>
          </a:p>
          <a:p>
            <a:pPr>
              <a:buFont typeface="Arial" charset="0"/>
              <a:buChar char="•"/>
            </a:pPr>
            <a:r>
              <a:rPr lang="kk-KZ" sz="2000" dirty="0" smtClean="0">
                <a:solidFill>
                  <a:srgbClr val="002060"/>
                </a:solidFill>
                <a:latin typeface="Times New Roman" pitchFamily="18" charset="0"/>
                <a:cs typeface="Times New Roman" pitchFamily="18" charset="0"/>
              </a:rPr>
              <a:t> Қанша пептидтік байланыс түзетілетінін анықтайды;</a:t>
            </a:r>
            <a:endParaRPr lang="ru-RU" sz="2000" dirty="0">
              <a:solidFill>
                <a:srgbClr val="002060"/>
              </a:solidFill>
              <a:latin typeface="Times New Roman" pitchFamily="18" charset="0"/>
              <a:cs typeface="Times New Roman" pitchFamily="18" charset="0"/>
            </a:endParaRPr>
          </a:p>
        </p:txBody>
      </p:sp>
      <p:sp>
        <p:nvSpPr>
          <p:cNvPr id="12" name="TextBox 11"/>
          <p:cNvSpPr txBox="1"/>
          <p:nvPr/>
        </p:nvSpPr>
        <p:spPr>
          <a:xfrm>
            <a:off x="357158" y="1571612"/>
            <a:ext cx="8072494" cy="1323439"/>
          </a:xfrm>
          <a:prstGeom prst="rect">
            <a:avLst/>
          </a:prstGeom>
          <a:noFill/>
        </p:spPr>
        <p:txBody>
          <a:bodyPr wrap="square" rtlCol="0">
            <a:spAutoFit/>
          </a:bodyPr>
          <a:lstStyle/>
          <a:p>
            <a:r>
              <a:rPr lang="kk-KZ" sz="2000" dirty="0" smtClean="0">
                <a:solidFill>
                  <a:srgbClr val="002060"/>
                </a:solidFill>
                <a:latin typeface="Times New Roman" pitchFamily="18" charset="0"/>
                <a:cs typeface="Times New Roman" pitchFamily="18" charset="0"/>
              </a:rPr>
              <a:t>Қанша су молекуласы бөлінсе, сонша  пептидтік байланыс түзіледі. Нәруыз құрамында 87 аминқышқылының  қалдығы  кіретін болса. </a:t>
            </a:r>
          </a:p>
          <a:p>
            <a:r>
              <a:rPr lang="kk-KZ" sz="2000" dirty="0" smtClean="0">
                <a:solidFill>
                  <a:srgbClr val="002060"/>
                </a:solidFill>
                <a:latin typeface="Times New Roman" pitchFamily="18" charset="0"/>
                <a:cs typeface="Times New Roman" pitchFamily="18" charset="0"/>
              </a:rPr>
              <a:t>87*2 </a:t>
            </a:r>
            <a:r>
              <a:rPr lang="en-US" sz="2000" dirty="0" smtClean="0">
                <a:solidFill>
                  <a:srgbClr val="002060"/>
                </a:solidFill>
                <a:latin typeface="Times New Roman" pitchFamily="18" charset="0"/>
                <a:cs typeface="Times New Roman" pitchFamily="18" charset="0"/>
              </a:rPr>
              <a:t>=174</a:t>
            </a:r>
            <a:r>
              <a:rPr lang="kk-KZ" sz="2000" dirty="0" smtClean="0">
                <a:solidFill>
                  <a:srgbClr val="002060"/>
                </a:solidFill>
                <a:latin typeface="Times New Roman" pitchFamily="18" charset="0"/>
                <a:cs typeface="Times New Roman" pitchFamily="18" charset="0"/>
              </a:rPr>
              <a:t>  </a:t>
            </a:r>
          </a:p>
          <a:p>
            <a:r>
              <a:rPr lang="kk-KZ" sz="2000" dirty="0" smtClean="0">
                <a:solidFill>
                  <a:srgbClr val="002060"/>
                </a:solidFill>
                <a:latin typeface="Times New Roman" pitchFamily="18" charset="0"/>
                <a:cs typeface="Times New Roman" pitchFamily="18" charset="0"/>
              </a:rPr>
              <a:t>174 </a:t>
            </a:r>
            <a:r>
              <a:rPr lang="en-US" sz="2000" dirty="0" smtClean="0">
                <a:solidFill>
                  <a:srgbClr val="002060"/>
                </a:solidFill>
                <a:latin typeface="Times New Roman" pitchFamily="18" charset="0"/>
                <a:cs typeface="Times New Roman" pitchFamily="18" charset="0"/>
              </a:rPr>
              <a:t> </a:t>
            </a:r>
            <a:r>
              <a:rPr lang="kk-KZ" sz="2000" dirty="0" smtClean="0">
                <a:solidFill>
                  <a:srgbClr val="002060"/>
                </a:solidFill>
                <a:latin typeface="Times New Roman" pitchFamily="18" charset="0"/>
                <a:cs typeface="Times New Roman" pitchFamily="18" charset="0"/>
              </a:rPr>
              <a:t>пептидтік байланыс пен тап сондай  су молекуласы бөлінеді.</a:t>
            </a:r>
            <a:endParaRPr lang="ru-RU" sz="2000" dirty="0">
              <a:solidFill>
                <a:srgbClr val="002060"/>
              </a:solidFill>
              <a:latin typeface="Times New Roman" pitchFamily="18" charset="0"/>
              <a:cs typeface="Times New Roman" pitchFamily="18" charset="0"/>
            </a:endParaRPr>
          </a:p>
        </p:txBody>
      </p:sp>
      <p:sp>
        <p:nvSpPr>
          <p:cNvPr id="13" name="Прямоугольник 12"/>
          <p:cNvSpPr/>
          <p:nvPr/>
        </p:nvSpPr>
        <p:spPr>
          <a:xfrm>
            <a:off x="1643042" y="3000372"/>
            <a:ext cx="6286544" cy="1477328"/>
          </a:xfrm>
          <a:prstGeom prst="rect">
            <a:avLst/>
          </a:prstGeom>
        </p:spPr>
        <p:txBody>
          <a:bodyPr wrap="square">
            <a:spAutoFit/>
          </a:bodyPr>
          <a:lstStyle/>
          <a:p>
            <a:r>
              <a:rPr lang="kk-KZ" dirty="0" smtClean="0">
                <a:solidFill>
                  <a:srgbClr val="002060"/>
                </a:solidFill>
                <a:latin typeface="Times New Roman" pitchFamily="18" charset="0"/>
                <a:cs typeface="Times New Roman" pitchFamily="18" charset="0"/>
              </a:rPr>
              <a:t>Аминқышқылдар арасында  байланыс бұзылса (су қосылу  реакциясы), онда қалпына келуі мүмкін емес. Бұл жағдайда нәруыз өзінің қасиеті мен қызметін жоғалтады. Пептидтік байланыста қалпына келу үдерісі жүрмейді, себебі аминқышқылдарының қосылуына энергия шығыны қажет</a:t>
            </a:r>
            <a:endParaRPr lang="ru-RU" dirty="0">
              <a:solidFill>
                <a:srgbClr val="00206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9144000" cy="6858000"/>
          </a:xfrm>
          <a:prstGeom prst="rect">
            <a:avLst/>
          </a:prstGeom>
          <a:solidFill>
            <a:schemeClr val="accent1">
              <a:lumMod val="40000"/>
              <a:lumOff val="60000"/>
            </a:schemeClr>
          </a:solidFill>
          <a:ln>
            <a:noFill/>
          </a:ln>
          <a:extLst/>
        </p:spPr>
      </p:pic>
      <p:sp>
        <p:nvSpPr>
          <p:cNvPr id="9219" name="Google Shape;123;p4"/>
          <p:cNvSpPr>
            <a:spLocks noGrp="1"/>
          </p:cNvSpPr>
          <p:nvPr>
            <p:ph type="sldNum" sz="quarter" idx="12"/>
          </p:nvPr>
        </p:nvSpPr>
        <p:spPr>
          <a:xfrm>
            <a:off x="8429652" y="5950896"/>
            <a:ext cx="714348" cy="364281"/>
          </a:xfrm>
          <a:noFill/>
          <a:ln>
            <a:miter lim="800000"/>
            <a:headEnd/>
            <a:tailEnd/>
          </a:ln>
        </p:spPr>
        <p:txBody>
          <a:bodyPr lIns="79432" tIns="39704" rIns="79432" bIns="39704"/>
          <a:lstStyle/>
          <a:p>
            <a:pPr>
              <a:buSzPts val="1100"/>
              <a:buFont typeface="Arial" charset="0"/>
              <a:buNone/>
            </a:pPr>
            <a:fld id="{9B56F184-E603-4E9E-BF68-6D597034F0F6}" type="slidenum">
              <a:rPr lang="ru-RU" altLang="ru-RU" b="1" smtClean="0">
                <a:solidFill>
                  <a:srgbClr val="002060"/>
                </a:solidFill>
                <a:latin typeface="Arial" charset="0"/>
                <a:cs typeface="Arial" charset="0"/>
                <a:sym typeface="Arial" charset="0"/>
              </a:rPr>
              <a:pPr>
                <a:buSzPts val="1100"/>
                <a:buFont typeface="Arial" charset="0"/>
                <a:buNone/>
              </a:pPr>
              <a:t>19</a:t>
            </a:fld>
            <a:endParaRPr lang="ru-RU" altLang="ru-RU" b="1" dirty="0" smtClean="0">
              <a:solidFill>
                <a:srgbClr val="002060"/>
              </a:solidFill>
              <a:latin typeface="Arial" charset="0"/>
              <a:cs typeface="Arial" charset="0"/>
              <a:sym typeface="Arial" charset="0"/>
            </a:endParaRPr>
          </a:p>
        </p:txBody>
      </p:sp>
      <p:cxnSp>
        <p:nvCxnSpPr>
          <p:cNvPr id="9220" name="Google Shape;124;p4"/>
          <p:cNvCxnSpPr>
            <a:cxnSpLocks noChangeShapeType="1"/>
          </p:cNvCxnSpPr>
          <p:nvPr/>
        </p:nvCxnSpPr>
        <p:spPr bwMode="auto">
          <a:xfrm>
            <a:off x="500034" y="6572272"/>
            <a:ext cx="7858180" cy="1588"/>
          </a:xfrm>
          <a:prstGeom prst="straightConnector1">
            <a:avLst/>
          </a:prstGeom>
          <a:noFill/>
          <a:ln w="38100">
            <a:solidFill>
              <a:srgbClr val="002060"/>
            </a:solidFill>
            <a:miter lim="800000"/>
            <a:headEnd type="none" w="sm" len="sm"/>
            <a:tailEnd type="none" w="sm" len="sm"/>
          </a:ln>
        </p:spPr>
      </p:cxnSp>
      <p:cxnSp>
        <p:nvCxnSpPr>
          <p:cNvPr id="9221" name="Google Shape;125;p4"/>
          <p:cNvCxnSpPr>
            <a:cxnSpLocks noChangeShapeType="1"/>
          </p:cNvCxnSpPr>
          <p:nvPr/>
        </p:nvCxnSpPr>
        <p:spPr bwMode="auto">
          <a:xfrm>
            <a:off x="928662" y="6643710"/>
            <a:ext cx="6357982" cy="1588"/>
          </a:xfrm>
          <a:prstGeom prst="straightConnector1">
            <a:avLst/>
          </a:prstGeom>
          <a:noFill/>
          <a:ln w="38100">
            <a:solidFill>
              <a:srgbClr val="00B050"/>
            </a:solidFill>
            <a:miter lim="800000"/>
            <a:headEnd type="none" w="sm" len="sm"/>
            <a:tailEnd type="none" w="sm" len="sm"/>
          </a:ln>
        </p:spPr>
      </p:cxnSp>
      <p:sp>
        <p:nvSpPr>
          <p:cNvPr id="9" name="Google Shape;230;p65"/>
          <p:cNvSpPr txBox="1">
            <a:spLocks/>
          </p:cNvSpPr>
          <p:nvPr/>
        </p:nvSpPr>
        <p:spPr bwMode="auto">
          <a:xfrm>
            <a:off x="312221" y="1507522"/>
            <a:ext cx="8519558" cy="3503152"/>
          </a:xfrm>
          <a:prstGeom prst="rect">
            <a:avLst/>
          </a:prstGeom>
          <a:noFill/>
          <a:ln>
            <a:noFill/>
          </a:ln>
          <a:extLst/>
        </p:spPr>
        <p:txBody>
          <a:bodyPr spcFirstLastPara="1" lIns="93712" tIns="93712" rIns="93712" bIns="93712"/>
          <a:lstStyle>
            <a:lvl1pPr marL="373063" indent="-373063" algn="l" rtl="0" eaLnBrk="0" fontAlgn="base" hangingPunct="0">
              <a:spcBef>
                <a:spcPct val="20000"/>
              </a:spcBef>
              <a:spcAft>
                <a:spcPct val="0"/>
              </a:spcAft>
              <a:buFont typeface="Arial" pitchFamily="34" charset="0"/>
              <a:buChar char="•"/>
              <a:defRPr sz="3000" kern="1200">
                <a:solidFill>
                  <a:schemeClr val="tx1"/>
                </a:solidFill>
                <a:latin typeface="+mn-lt"/>
                <a:ea typeface="+mn-ea"/>
                <a:cs typeface="+mn-cs"/>
              </a:defRPr>
            </a:lvl1pPr>
            <a:lvl2pPr marL="808038" indent="-311150"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2pPr>
            <a:lvl3pPr marL="1244600" indent="-247650"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3pPr>
            <a:lvl4pPr marL="1741488" indent="-24765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239963" indent="-24765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738148" indent="-248923" algn="l" defTabSz="9956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235993" indent="-248923" algn="l" defTabSz="9956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733838" indent="-248923" algn="l" defTabSz="9956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4231683" indent="-248923" algn="l" defTabSz="9956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5086" indent="-65086">
              <a:buNone/>
              <a:defRPr/>
            </a:pPr>
            <a:endParaRPr lang="ru-RU" sz="2100" b="1" dirty="0">
              <a:solidFill>
                <a:srgbClr val="434343"/>
              </a:solidFill>
              <a:latin typeface="Times New Roman" pitchFamily="18" charset="0"/>
              <a:ea typeface="Open Sans"/>
              <a:cs typeface="Times New Roman" pitchFamily="18" charset="0"/>
              <a:sym typeface="Open Sans"/>
            </a:endParaRPr>
          </a:p>
        </p:txBody>
      </p:sp>
      <p:sp>
        <p:nvSpPr>
          <p:cNvPr id="9237" name="Прямоугольник 11"/>
          <p:cNvSpPr>
            <a:spLocks noChangeArrowheads="1"/>
          </p:cNvSpPr>
          <p:nvPr/>
        </p:nvSpPr>
        <p:spPr bwMode="auto">
          <a:xfrm>
            <a:off x="571472" y="357166"/>
            <a:ext cx="7429553" cy="573373"/>
          </a:xfrm>
          <a:prstGeom prst="rect">
            <a:avLst/>
          </a:prstGeom>
          <a:noFill/>
          <a:ln w="9525">
            <a:noFill/>
            <a:miter lim="800000"/>
            <a:headEnd/>
            <a:tailEnd/>
          </a:ln>
        </p:spPr>
        <p:txBody>
          <a:bodyPr wrap="square" lIns="80147" tIns="40074" rIns="80147" bIns="40074">
            <a:spAutoFit/>
          </a:bodyPr>
          <a:lstStyle/>
          <a:p>
            <a:pPr algn="ctr"/>
            <a:r>
              <a:rPr lang="kk-KZ" sz="3200" b="1" dirty="0" smtClean="0">
                <a:solidFill>
                  <a:schemeClr val="bg1"/>
                </a:solidFill>
                <a:latin typeface="Times New Roman" pitchFamily="18" charset="0"/>
                <a:cs typeface="Times New Roman" pitchFamily="18" charset="0"/>
              </a:rPr>
              <a:t>Тапсырма</a:t>
            </a:r>
            <a:endParaRPr lang="ru-RU" sz="3200" b="1" dirty="0">
              <a:solidFill>
                <a:schemeClr val="bg1"/>
              </a:solidFill>
              <a:latin typeface="Times New Roman" pitchFamily="18" charset="0"/>
              <a:cs typeface="Times New Roman" pitchFamily="18" charset="0"/>
            </a:endParaRPr>
          </a:p>
        </p:txBody>
      </p:sp>
      <p:pic>
        <p:nvPicPr>
          <p:cNvPr id="13" name="Picture 3"/>
          <p:cNvPicPr>
            <a:picLocks noChangeAspect="1" noChangeArrowheads="1"/>
          </p:cNvPicPr>
          <p:nvPr/>
        </p:nvPicPr>
        <p:blipFill>
          <a:blip r:embed="rId4" cstate="email"/>
          <a:srcRect/>
          <a:stretch>
            <a:fillRect/>
          </a:stretch>
        </p:blipFill>
        <p:spPr bwMode="auto">
          <a:xfrm>
            <a:off x="357158" y="2500306"/>
            <a:ext cx="1891587" cy="2643205"/>
          </a:xfrm>
          <a:prstGeom prst="rect">
            <a:avLst/>
          </a:prstGeom>
          <a:noFill/>
          <a:ln w="9525">
            <a:noFill/>
            <a:miter lim="800000"/>
            <a:headEnd/>
            <a:tailEnd/>
          </a:ln>
        </p:spPr>
      </p:pic>
      <p:pic>
        <p:nvPicPr>
          <p:cNvPr id="14" name="Picture 4"/>
          <p:cNvPicPr>
            <a:picLocks noChangeAspect="1" noChangeArrowheads="1"/>
          </p:cNvPicPr>
          <p:nvPr/>
        </p:nvPicPr>
        <p:blipFill>
          <a:blip r:embed="rId5" cstate="email"/>
          <a:srcRect/>
          <a:stretch>
            <a:fillRect/>
          </a:stretch>
        </p:blipFill>
        <p:spPr bwMode="auto">
          <a:xfrm>
            <a:off x="2500298" y="2500306"/>
            <a:ext cx="1928826" cy="2643206"/>
          </a:xfrm>
          <a:prstGeom prst="rect">
            <a:avLst/>
          </a:prstGeom>
          <a:noFill/>
          <a:ln w="9525">
            <a:noFill/>
            <a:miter lim="800000"/>
            <a:headEnd/>
            <a:tailEnd/>
          </a:ln>
        </p:spPr>
      </p:pic>
      <p:pic>
        <p:nvPicPr>
          <p:cNvPr id="15" name="Picture 3"/>
          <p:cNvPicPr>
            <a:picLocks noChangeAspect="1" noChangeArrowheads="1"/>
          </p:cNvPicPr>
          <p:nvPr/>
        </p:nvPicPr>
        <p:blipFill>
          <a:blip r:embed="rId6" cstate="email"/>
          <a:srcRect/>
          <a:stretch>
            <a:fillRect/>
          </a:stretch>
        </p:blipFill>
        <p:spPr bwMode="auto">
          <a:xfrm>
            <a:off x="4643438" y="2500306"/>
            <a:ext cx="2071702" cy="2643206"/>
          </a:xfrm>
          <a:prstGeom prst="rect">
            <a:avLst/>
          </a:prstGeom>
          <a:noFill/>
          <a:ln w="9525">
            <a:noFill/>
            <a:miter lim="800000"/>
            <a:headEnd/>
            <a:tailEnd/>
          </a:ln>
        </p:spPr>
      </p:pic>
      <p:pic>
        <p:nvPicPr>
          <p:cNvPr id="16" name="Picture 5"/>
          <p:cNvPicPr>
            <a:picLocks noChangeAspect="1" noChangeArrowheads="1"/>
          </p:cNvPicPr>
          <p:nvPr/>
        </p:nvPicPr>
        <p:blipFill>
          <a:blip r:embed="rId7" cstate="email"/>
          <a:srcRect/>
          <a:stretch>
            <a:fillRect/>
          </a:stretch>
        </p:blipFill>
        <p:spPr bwMode="auto">
          <a:xfrm>
            <a:off x="6929422" y="2500306"/>
            <a:ext cx="2214578" cy="2643206"/>
          </a:xfrm>
          <a:prstGeom prst="rect">
            <a:avLst/>
          </a:prstGeom>
          <a:noFill/>
          <a:ln w="9525">
            <a:noFill/>
            <a:miter lim="800000"/>
            <a:headEnd/>
            <a:tailEnd/>
          </a:ln>
        </p:spPr>
      </p:pic>
      <p:sp>
        <p:nvSpPr>
          <p:cNvPr id="17" name="TextBox 16"/>
          <p:cNvSpPr txBox="1"/>
          <p:nvPr/>
        </p:nvSpPr>
        <p:spPr>
          <a:xfrm>
            <a:off x="785786" y="1928802"/>
            <a:ext cx="2500330" cy="523220"/>
          </a:xfrm>
          <a:prstGeom prst="rect">
            <a:avLst/>
          </a:prstGeom>
          <a:noFill/>
        </p:spPr>
        <p:txBody>
          <a:bodyPr wrap="square" rtlCol="0">
            <a:spAutoFit/>
          </a:bodyPr>
          <a:lstStyle/>
          <a:p>
            <a:pPr algn="ctr"/>
            <a:r>
              <a:rPr lang="kk-KZ" sz="2800" b="1" i="1" dirty="0" smtClean="0">
                <a:solidFill>
                  <a:schemeClr val="accent4">
                    <a:lumMod val="50000"/>
                  </a:schemeClr>
                </a:solidFill>
                <a:latin typeface="Times New Roman" pitchFamily="18" charset="0"/>
                <a:cs typeface="Times New Roman" pitchFamily="18" charset="0"/>
              </a:rPr>
              <a:t>......................</a:t>
            </a:r>
            <a:endParaRPr lang="ru-RU" sz="2800" b="1" i="1" dirty="0">
              <a:solidFill>
                <a:schemeClr val="accent4">
                  <a:lumMod val="50000"/>
                </a:schemeClr>
              </a:solidFill>
              <a:latin typeface="Times New Roman" pitchFamily="18" charset="0"/>
              <a:cs typeface="Times New Roman" pitchFamily="18" charset="0"/>
            </a:endParaRPr>
          </a:p>
        </p:txBody>
      </p:sp>
      <p:sp>
        <p:nvSpPr>
          <p:cNvPr id="18" name="Прямоугольник 17"/>
          <p:cNvSpPr/>
          <p:nvPr/>
        </p:nvSpPr>
        <p:spPr>
          <a:xfrm>
            <a:off x="5286380" y="1857364"/>
            <a:ext cx="3057247" cy="523220"/>
          </a:xfrm>
          <a:prstGeom prst="rect">
            <a:avLst/>
          </a:prstGeom>
        </p:spPr>
        <p:txBody>
          <a:bodyPr wrap="square">
            <a:spAutoFit/>
          </a:bodyPr>
          <a:lstStyle/>
          <a:p>
            <a:r>
              <a:rPr lang="ru-RU" sz="2800" b="1" i="1" dirty="0" smtClean="0">
                <a:solidFill>
                  <a:schemeClr val="accent4">
                    <a:lumMod val="50000"/>
                  </a:schemeClr>
                </a:solidFill>
                <a:latin typeface="Times New Roman" pitchFamily="18" charset="0"/>
                <a:cs typeface="Times New Roman" pitchFamily="18" charset="0"/>
              </a:rPr>
              <a:t>……….., …………</a:t>
            </a:r>
          </a:p>
        </p:txBody>
      </p:sp>
      <p:sp>
        <p:nvSpPr>
          <p:cNvPr id="19" name="Прямоугольник 11"/>
          <p:cNvSpPr>
            <a:spLocks noChangeArrowheads="1"/>
          </p:cNvSpPr>
          <p:nvPr/>
        </p:nvSpPr>
        <p:spPr bwMode="auto">
          <a:xfrm>
            <a:off x="214282" y="1071546"/>
            <a:ext cx="8619908" cy="819594"/>
          </a:xfrm>
          <a:prstGeom prst="rect">
            <a:avLst/>
          </a:prstGeom>
          <a:noFill/>
          <a:ln w="9525">
            <a:noFill/>
            <a:miter lim="800000"/>
            <a:headEnd/>
            <a:tailEnd/>
          </a:ln>
        </p:spPr>
        <p:txBody>
          <a:bodyPr wrap="square" lIns="80147" tIns="40074" rIns="80147" bIns="40074">
            <a:spAutoFit/>
          </a:bodyPr>
          <a:lstStyle/>
          <a:p>
            <a:r>
              <a:rPr lang="ru-RU" sz="2400" dirty="0">
                <a:solidFill>
                  <a:srgbClr val="002060"/>
                </a:solidFill>
                <a:latin typeface="Times New Roman" pitchFamily="18" charset="0"/>
                <a:cs typeface="Times New Roman" pitchFamily="18" charset="0"/>
              </a:rPr>
              <a:t>№ </a:t>
            </a:r>
            <a:r>
              <a:rPr lang="kk-KZ" sz="2400" dirty="0" smtClean="0">
                <a:solidFill>
                  <a:srgbClr val="002060"/>
                </a:solidFill>
                <a:latin typeface="Times New Roman" pitchFamily="18" charset="0"/>
                <a:cs typeface="Times New Roman" pitchFamily="18" charset="0"/>
              </a:rPr>
              <a:t>2 </a:t>
            </a:r>
            <a:r>
              <a:rPr lang="kk-KZ" sz="2400" dirty="0">
                <a:solidFill>
                  <a:srgbClr val="002060"/>
                </a:solidFill>
                <a:latin typeface="Times New Roman" pitchFamily="18" charset="0"/>
                <a:cs typeface="Times New Roman" pitchFamily="18" charset="0"/>
              </a:rPr>
              <a:t>Тапсырма</a:t>
            </a:r>
            <a:r>
              <a:rPr lang="kk-KZ" sz="2400" dirty="0">
                <a:solidFill>
                  <a:srgbClr val="002060"/>
                </a:solidFill>
                <a:latin typeface="Century Gothic" pitchFamily="34" charset="0"/>
                <a:cs typeface="Times New Roman" pitchFamily="18" charset="0"/>
              </a:rPr>
              <a:t>. </a:t>
            </a:r>
            <a:r>
              <a:rPr lang="kk-KZ" sz="2400" dirty="0" smtClean="0">
                <a:solidFill>
                  <a:srgbClr val="002060"/>
                </a:solidFill>
                <a:latin typeface="Times New Roman" pitchFamily="18" charset="0"/>
                <a:cs typeface="Times New Roman" pitchFamily="18" charset="0"/>
              </a:rPr>
              <a:t>Төмендегі суреттерге тән нәруыздардың атын жазып, қасиеттерін анықтаңыз </a:t>
            </a:r>
            <a:endParaRPr lang="ru-RU" sz="2400" dirty="0">
              <a:solidFill>
                <a:srgbClr val="002060"/>
              </a:solidFill>
              <a:latin typeface="Times New Roman" pitchFamily="18" charset="0"/>
              <a:cs typeface="Times New Roman" pitchFamily="18" charset="0"/>
            </a:endParaRPr>
          </a:p>
        </p:txBody>
      </p:sp>
      <p:sp>
        <p:nvSpPr>
          <p:cNvPr id="20" name="Прямоугольник 19"/>
          <p:cNvSpPr/>
          <p:nvPr/>
        </p:nvSpPr>
        <p:spPr>
          <a:xfrm>
            <a:off x="500034" y="5214951"/>
            <a:ext cx="8358246" cy="1015663"/>
          </a:xfrm>
          <a:prstGeom prst="rect">
            <a:avLst/>
          </a:prstGeom>
        </p:spPr>
        <p:txBody>
          <a:bodyPr wrap="square">
            <a:spAutoFit/>
          </a:bodyPr>
          <a:lstStyle/>
          <a:p>
            <a:pPr algn="just"/>
            <a:r>
              <a:rPr lang="kk-KZ" sz="2000" dirty="0" smtClean="0">
                <a:solidFill>
                  <a:srgbClr val="002060"/>
                </a:solidFill>
                <a:latin typeface="Times New Roman" pitchFamily="18" charset="0"/>
                <a:cs typeface="Times New Roman" pitchFamily="18" charset="0"/>
              </a:rPr>
              <a:t>Дескриптор:</a:t>
            </a:r>
          </a:p>
          <a:p>
            <a:pPr>
              <a:buFont typeface="Arial" charset="0"/>
              <a:buChar char="•"/>
            </a:pP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Шаш</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түк, сіңір, тамырлар</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қабырғасының  құрамына</a:t>
            </a:r>
            <a:r>
              <a:rPr lang="kk-KZ" sz="2000" dirty="0" smtClean="0">
                <a:solidFill>
                  <a:srgbClr val="002060"/>
                </a:solidFill>
                <a:latin typeface="Times New Roman" pitchFamily="18" charset="0"/>
                <a:cs typeface="Times New Roman" pitchFamily="18" charset="0"/>
              </a:rPr>
              <a:t> кіретін нәруыздардың атын, қасиеттерін анықтайды;</a:t>
            </a:r>
            <a:endParaRPr lang="ru-RU" sz="20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9144000" cy="6858000"/>
          </a:xfrm>
          <a:prstGeom prst="rect">
            <a:avLst/>
          </a:prstGeom>
          <a:solidFill>
            <a:schemeClr val="accent1">
              <a:lumMod val="40000"/>
              <a:lumOff val="60000"/>
            </a:schemeClr>
          </a:solidFill>
          <a:ln>
            <a:noFill/>
          </a:ln>
          <a:extLst/>
        </p:spPr>
      </p:pic>
      <p:sp>
        <p:nvSpPr>
          <p:cNvPr id="3075" name="Google Shape;123;p4"/>
          <p:cNvSpPr>
            <a:spLocks noGrp="1"/>
          </p:cNvSpPr>
          <p:nvPr>
            <p:ph type="sldNum" sz="quarter" idx="12"/>
          </p:nvPr>
        </p:nvSpPr>
        <p:spPr>
          <a:xfrm>
            <a:off x="6996464" y="6043046"/>
            <a:ext cx="2056586" cy="364281"/>
          </a:xfrm>
          <a:noFill/>
          <a:ln>
            <a:miter lim="800000"/>
            <a:headEnd/>
            <a:tailEnd/>
          </a:ln>
        </p:spPr>
        <p:txBody>
          <a:bodyPr lIns="79432" tIns="39704" rIns="79432" bIns="39704"/>
          <a:lstStyle/>
          <a:p>
            <a:pPr>
              <a:buSzPts val="1100"/>
              <a:buFont typeface="Arial" charset="0"/>
              <a:buNone/>
            </a:pPr>
            <a:fld id="{22429151-D193-4B31-8671-B5953289093F}" type="slidenum">
              <a:rPr lang="ru-RU" altLang="ru-RU" b="1" smtClean="0">
                <a:solidFill>
                  <a:srgbClr val="002060"/>
                </a:solidFill>
                <a:latin typeface="Arial" charset="0"/>
                <a:cs typeface="Arial" charset="0"/>
                <a:sym typeface="Arial" charset="0"/>
              </a:rPr>
              <a:pPr>
                <a:buSzPts val="1100"/>
                <a:buFont typeface="Arial" charset="0"/>
                <a:buNone/>
              </a:pPr>
              <a:t>2</a:t>
            </a:fld>
            <a:endParaRPr lang="ru-RU" altLang="ru-RU" b="1" dirty="0" smtClean="0">
              <a:solidFill>
                <a:srgbClr val="002060"/>
              </a:solidFill>
              <a:latin typeface="Arial" charset="0"/>
              <a:cs typeface="Arial" charset="0"/>
              <a:sym typeface="Arial" charset="0"/>
            </a:endParaRPr>
          </a:p>
        </p:txBody>
      </p:sp>
      <p:cxnSp>
        <p:nvCxnSpPr>
          <p:cNvPr id="3076"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p:spPr>
      </p:cxnSp>
      <p:cxnSp>
        <p:nvCxnSpPr>
          <p:cNvPr id="3077"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p:spPr>
      </p:cxnSp>
      <p:sp>
        <p:nvSpPr>
          <p:cNvPr id="3078" name="Прямоугольник 9"/>
          <p:cNvSpPr>
            <a:spLocks noChangeArrowheads="1"/>
          </p:cNvSpPr>
          <p:nvPr/>
        </p:nvSpPr>
        <p:spPr bwMode="auto">
          <a:xfrm>
            <a:off x="3643306" y="357166"/>
            <a:ext cx="2336173" cy="511818"/>
          </a:xfrm>
          <a:prstGeom prst="rect">
            <a:avLst/>
          </a:prstGeom>
          <a:noFill/>
          <a:ln w="9525">
            <a:noFill/>
            <a:miter lim="800000"/>
            <a:headEnd/>
            <a:tailEnd/>
          </a:ln>
        </p:spPr>
        <p:txBody>
          <a:bodyPr wrap="none" lIns="80147" tIns="40074" rIns="80147" bIns="40074">
            <a:spAutoFit/>
          </a:bodyPr>
          <a:lstStyle/>
          <a:p>
            <a:r>
              <a:rPr lang="kk-KZ" sz="2800" b="1" dirty="0">
                <a:solidFill>
                  <a:schemeClr val="bg1"/>
                </a:solidFill>
                <a:latin typeface="Times New Roman" pitchFamily="18" charset="0"/>
                <a:cs typeface="Times New Roman" pitchFamily="18" charset="0"/>
              </a:rPr>
              <a:t>Оқу мақсаты</a:t>
            </a:r>
            <a:endParaRPr lang="ru-RU" sz="2800" b="1" dirty="0">
              <a:solidFill>
                <a:schemeClr val="bg1"/>
              </a:solidFill>
              <a:latin typeface="Times New Roman" pitchFamily="18" charset="0"/>
              <a:cs typeface="Times New Roman" pitchFamily="18" charset="0"/>
            </a:endParaRPr>
          </a:p>
        </p:txBody>
      </p:sp>
      <p:sp>
        <p:nvSpPr>
          <p:cNvPr id="3080" name="Прямоугольник 9"/>
          <p:cNvSpPr>
            <a:spLocks noChangeArrowheads="1"/>
          </p:cNvSpPr>
          <p:nvPr/>
        </p:nvSpPr>
        <p:spPr bwMode="auto">
          <a:xfrm>
            <a:off x="285720" y="1785926"/>
            <a:ext cx="8286808" cy="942705"/>
          </a:xfrm>
          <a:prstGeom prst="rect">
            <a:avLst/>
          </a:prstGeom>
          <a:noFill/>
          <a:ln w="9525">
            <a:noFill/>
            <a:miter lim="800000"/>
            <a:headEnd/>
            <a:tailEnd/>
          </a:ln>
        </p:spPr>
        <p:txBody>
          <a:bodyPr wrap="square" lIns="80147" tIns="40074" rIns="80147" bIns="40074">
            <a:spAutoFit/>
          </a:bodyPr>
          <a:lstStyle/>
          <a:p>
            <a:r>
              <a:rPr lang="kk-KZ" sz="2800" dirty="0" smtClean="0">
                <a:solidFill>
                  <a:srgbClr val="002060"/>
                </a:solidFill>
                <a:latin typeface="Times New Roman" pitchFamily="18" charset="0"/>
                <a:cs typeface="Times New Roman" pitchFamily="18" charset="0"/>
              </a:rPr>
              <a:t>10.4.1.5 түрлі жағдайлардың нәруыздар құрылымына әсерін зерттеу </a:t>
            </a:r>
            <a:endParaRPr lang="ru-RU" sz="2800" dirty="0" smtClean="0">
              <a:solidFill>
                <a:srgbClr val="002060"/>
              </a:solidFill>
              <a:latin typeface="Times New Roman" pitchFamily="18" charset="0"/>
              <a:cs typeface="Times New Roman" pitchFamily="18" charset="0"/>
            </a:endParaRPr>
          </a:p>
        </p:txBody>
      </p:sp>
      <p:sp>
        <p:nvSpPr>
          <p:cNvPr id="3081" name="Прямоугольник 8"/>
          <p:cNvSpPr>
            <a:spLocks noChangeArrowheads="1"/>
          </p:cNvSpPr>
          <p:nvPr/>
        </p:nvSpPr>
        <p:spPr bwMode="auto">
          <a:xfrm>
            <a:off x="214282" y="4143380"/>
            <a:ext cx="8929718" cy="942705"/>
          </a:xfrm>
          <a:prstGeom prst="rect">
            <a:avLst/>
          </a:prstGeom>
          <a:noFill/>
          <a:ln w="9525">
            <a:noFill/>
            <a:miter lim="800000"/>
            <a:headEnd/>
            <a:tailEnd/>
          </a:ln>
        </p:spPr>
        <p:txBody>
          <a:bodyPr wrap="square" lIns="80147" tIns="40074" rIns="80147" bIns="40074">
            <a:spAutoFit/>
          </a:bodyPr>
          <a:lstStyle/>
          <a:p>
            <a:pPr lvl="0">
              <a:buFont typeface="Wingdings" pitchFamily="2" charset="2"/>
              <a:buChar char="ü"/>
            </a:pPr>
            <a:r>
              <a:rPr lang="kk-KZ" sz="2800" dirty="0" smtClean="0">
                <a:solidFill>
                  <a:srgbClr val="002060"/>
                </a:solidFill>
                <a:latin typeface="Times New Roman" pitchFamily="18" charset="0"/>
                <a:cs typeface="Times New Roman" pitchFamily="18" charset="0"/>
              </a:rPr>
              <a:t>Нәруыздардың құрылымына әр түрлі жағдайлардың әсерін зерттейді</a:t>
            </a:r>
            <a:endParaRPr lang="ru-RU" sz="2800" dirty="0" smtClean="0">
              <a:solidFill>
                <a:srgbClr val="002060"/>
              </a:solidFill>
              <a:latin typeface="Times New Roman" pitchFamily="18" charset="0"/>
              <a:cs typeface="Times New Roman" pitchFamily="18" charset="0"/>
            </a:endParaRPr>
          </a:p>
        </p:txBody>
      </p:sp>
      <p:sp>
        <p:nvSpPr>
          <p:cNvPr id="3082" name="Прямоугольник 9"/>
          <p:cNvSpPr>
            <a:spLocks noChangeArrowheads="1"/>
          </p:cNvSpPr>
          <p:nvPr/>
        </p:nvSpPr>
        <p:spPr bwMode="auto">
          <a:xfrm>
            <a:off x="2928926" y="3643314"/>
            <a:ext cx="4929222" cy="465651"/>
          </a:xfrm>
          <a:prstGeom prst="rect">
            <a:avLst/>
          </a:prstGeom>
          <a:noFill/>
          <a:ln w="9525">
            <a:noFill/>
            <a:miter lim="800000"/>
            <a:headEnd/>
            <a:tailEnd/>
          </a:ln>
        </p:spPr>
        <p:txBody>
          <a:bodyPr wrap="square" lIns="80147" tIns="40074" rIns="80147" bIns="40074">
            <a:spAutoFit/>
          </a:bodyPr>
          <a:lstStyle/>
          <a:p>
            <a:r>
              <a:rPr lang="kk-KZ" sz="2500" b="1" dirty="0">
                <a:solidFill>
                  <a:srgbClr val="002060"/>
                </a:solidFill>
                <a:latin typeface="Times New Roman" pitchFamily="18" charset="0"/>
                <a:cs typeface="Times New Roman" pitchFamily="18" charset="0"/>
              </a:rPr>
              <a:t>Бағалау критерийлері</a:t>
            </a:r>
            <a:endParaRPr lang="ru-RU" sz="2500" b="1" dirty="0">
              <a:solidFill>
                <a:srgbClr val="002060"/>
              </a:solidFill>
              <a:latin typeface="Times New Roman" pitchFamily="18" charset="0"/>
              <a:cs typeface="Times New Roman" pitchFamily="18" charset="0"/>
            </a:endParaRPr>
          </a:p>
        </p:txBody>
      </p:sp>
      <p:sp>
        <p:nvSpPr>
          <p:cNvPr id="3083" name="Прямоугольник 10"/>
          <p:cNvSpPr>
            <a:spLocks noChangeArrowheads="1"/>
          </p:cNvSpPr>
          <p:nvPr/>
        </p:nvSpPr>
        <p:spPr bwMode="auto">
          <a:xfrm>
            <a:off x="3564749" y="1108684"/>
            <a:ext cx="2102968" cy="465651"/>
          </a:xfrm>
          <a:prstGeom prst="rect">
            <a:avLst/>
          </a:prstGeom>
          <a:noFill/>
          <a:ln w="9525">
            <a:noFill/>
            <a:miter lim="800000"/>
            <a:headEnd/>
            <a:tailEnd/>
          </a:ln>
        </p:spPr>
        <p:txBody>
          <a:bodyPr wrap="none" lIns="80147" tIns="40074" rIns="80147" bIns="40074">
            <a:spAutoFit/>
          </a:bodyPr>
          <a:lstStyle/>
          <a:p>
            <a:pPr algn="just"/>
            <a:r>
              <a:rPr lang="kk-KZ" sz="2500" b="1" dirty="0">
                <a:solidFill>
                  <a:srgbClr val="002060"/>
                </a:solidFill>
                <a:latin typeface="Times New Roman" pitchFamily="18" charset="0"/>
                <a:cs typeface="Times New Roman" pitchFamily="18" charset="0"/>
              </a:rPr>
              <a:t>Оқу мақсаты</a:t>
            </a:r>
            <a:endParaRPr lang="ru-RU" sz="25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9144000" cy="6858000"/>
          </a:xfrm>
          <a:prstGeom prst="rect">
            <a:avLst/>
          </a:prstGeom>
          <a:solidFill>
            <a:schemeClr val="accent1">
              <a:lumMod val="40000"/>
              <a:lumOff val="60000"/>
            </a:schemeClr>
          </a:solidFill>
          <a:ln>
            <a:noFill/>
          </a:ln>
          <a:extLst/>
        </p:spPr>
      </p:pic>
      <p:sp>
        <p:nvSpPr>
          <p:cNvPr id="9219" name="Google Shape;123;p4"/>
          <p:cNvSpPr>
            <a:spLocks noGrp="1"/>
          </p:cNvSpPr>
          <p:nvPr>
            <p:ph type="sldNum" sz="quarter" idx="12"/>
          </p:nvPr>
        </p:nvSpPr>
        <p:spPr>
          <a:xfrm>
            <a:off x="8300127" y="6000768"/>
            <a:ext cx="843873" cy="364281"/>
          </a:xfrm>
          <a:noFill/>
          <a:ln>
            <a:miter lim="800000"/>
            <a:headEnd/>
            <a:tailEnd/>
          </a:ln>
        </p:spPr>
        <p:txBody>
          <a:bodyPr lIns="79432" tIns="39704" rIns="79432" bIns="39704"/>
          <a:lstStyle/>
          <a:p>
            <a:pPr>
              <a:buSzPts val="1100"/>
              <a:buFont typeface="Arial" charset="0"/>
              <a:buNone/>
            </a:pPr>
            <a:fld id="{9B56F184-E603-4E9E-BF68-6D597034F0F6}" type="slidenum">
              <a:rPr lang="ru-RU" altLang="ru-RU" b="1" smtClean="0">
                <a:solidFill>
                  <a:srgbClr val="002060"/>
                </a:solidFill>
                <a:latin typeface="Arial" charset="0"/>
                <a:cs typeface="Arial" charset="0"/>
                <a:sym typeface="Arial" charset="0"/>
              </a:rPr>
              <a:pPr>
                <a:buSzPts val="1100"/>
                <a:buFont typeface="Arial" charset="0"/>
                <a:buNone/>
              </a:pPr>
              <a:t>20</a:t>
            </a:fld>
            <a:endParaRPr lang="ru-RU" altLang="ru-RU" b="1" dirty="0" smtClean="0">
              <a:solidFill>
                <a:srgbClr val="002060"/>
              </a:solidFill>
              <a:latin typeface="Arial" charset="0"/>
              <a:cs typeface="Arial" charset="0"/>
              <a:sym typeface="Arial" charset="0"/>
            </a:endParaRPr>
          </a:p>
        </p:txBody>
      </p:sp>
      <p:cxnSp>
        <p:nvCxnSpPr>
          <p:cNvPr id="9220" name="Google Shape;124;p4"/>
          <p:cNvCxnSpPr>
            <a:cxnSpLocks noChangeShapeType="1"/>
          </p:cNvCxnSpPr>
          <p:nvPr/>
        </p:nvCxnSpPr>
        <p:spPr bwMode="auto">
          <a:xfrm>
            <a:off x="529418" y="6429396"/>
            <a:ext cx="7257292" cy="1588"/>
          </a:xfrm>
          <a:prstGeom prst="straightConnector1">
            <a:avLst/>
          </a:prstGeom>
          <a:noFill/>
          <a:ln w="38100">
            <a:solidFill>
              <a:srgbClr val="002060"/>
            </a:solidFill>
            <a:miter lim="800000"/>
            <a:headEnd type="none" w="sm" len="sm"/>
            <a:tailEnd type="none" w="sm" len="sm"/>
          </a:ln>
        </p:spPr>
      </p:cxnSp>
      <p:cxnSp>
        <p:nvCxnSpPr>
          <p:cNvPr id="9221" name="Google Shape;125;p4"/>
          <p:cNvCxnSpPr>
            <a:cxnSpLocks noChangeShapeType="1"/>
          </p:cNvCxnSpPr>
          <p:nvPr/>
        </p:nvCxnSpPr>
        <p:spPr bwMode="auto">
          <a:xfrm>
            <a:off x="857224" y="6643710"/>
            <a:ext cx="6429420" cy="1588"/>
          </a:xfrm>
          <a:prstGeom prst="straightConnector1">
            <a:avLst/>
          </a:prstGeom>
          <a:noFill/>
          <a:ln w="38100">
            <a:solidFill>
              <a:srgbClr val="00B050"/>
            </a:solidFill>
            <a:miter lim="800000"/>
            <a:headEnd type="none" w="sm" len="sm"/>
            <a:tailEnd type="none" w="sm" len="sm"/>
          </a:ln>
        </p:spPr>
      </p:cxnSp>
      <p:sp>
        <p:nvSpPr>
          <p:cNvPr id="9" name="Google Shape;230;p65"/>
          <p:cNvSpPr txBox="1">
            <a:spLocks/>
          </p:cNvSpPr>
          <p:nvPr/>
        </p:nvSpPr>
        <p:spPr bwMode="auto">
          <a:xfrm>
            <a:off x="312221" y="1507522"/>
            <a:ext cx="8519558" cy="3503152"/>
          </a:xfrm>
          <a:prstGeom prst="rect">
            <a:avLst/>
          </a:prstGeom>
          <a:noFill/>
          <a:ln>
            <a:noFill/>
          </a:ln>
          <a:extLst/>
        </p:spPr>
        <p:txBody>
          <a:bodyPr spcFirstLastPara="1" lIns="93712" tIns="93712" rIns="93712" bIns="93712"/>
          <a:lstStyle>
            <a:lvl1pPr marL="373063" indent="-373063" algn="l" rtl="0" eaLnBrk="0" fontAlgn="base" hangingPunct="0">
              <a:spcBef>
                <a:spcPct val="20000"/>
              </a:spcBef>
              <a:spcAft>
                <a:spcPct val="0"/>
              </a:spcAft>
              <a:buFont typeface="Arial" pitchFamily="34" charset="0"/>
              <a:buChar char="•"/>
              <a:defRPr sz="3000" kern="1200">
                <a:solidFill>
                  <a:schemeClr val="tx1"/>
                </a:solidFill>
                <a:latin typeface="+mn-lt"/>
                <a:ea typeface="+mn-ea"/>
                <a:cs typeface="+mn-cs"/>
              </a:defRPr>
            </a:lvl1pPr>
            <a:lvl2pPr marL="808038" indent="-311150"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2pPr>
            <a:lvl3pPr marL="1244600" indent="-247650"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3pPr>
            <a:lvl4pPr marL="1741488" indent="-24765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239963" indent="-24765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738148" indent="-248923" algn="l" defTabSz="9956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235993" indent="-248923" algn="l" defTabSz="9956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733838" indent="-248923" algn="l" defTabSz="9956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4231683" indent="-248923" algn="l" defTabSz="9956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5086" indent="-65086">
              <a:buNone/>
              <a:defRPr/>
            </a:pPr>
            <a:endParaRPr lang="ru-RU" sz="2100" b="1" dirty="0">
              <a:solidFill>
                <a:srgbClr val="434343"/>
              </a:solidFill>
              <a:latin typeface="Times New Roman" pitchFamily="18" charset="0"/>
              <a:ea typeface="Open Sans"/>
              <a:cs typeface="Times New Roman" pitchFamily="18" charset="0"/>
              <a:sym typeface="Open Sans"/>
            </a:endParaRPr>
          </a:p>
        </p:txBody>
      </p:sp>
      <p:sp>
        <p:nvSpPr>
          <p:cNvPr id="9237" name="Прямоугольник 11"/>
          <p:cNvSpPr>
            <a:spLocks noChangeArrowheads="1"/>
          </p:cNvSpPr>
          <p:nvPr/>
        </p:nvSpPr>
        <p:spPr bwMode="auto">
          <a:xfrm>
            <a:off x="428596" y="357166"/>
            <a:ext cx="7429553" cy="573373"/>
          </a:xfrm>
          <a:prstGeom prst="rect">
            <a:avLst/>
          </a:prstGeom>
          <a:noFill/>
          <a:ln w="9525">
            <a:noFill/>
            <a:miter lim="800000"/>
            <a:headEnd/>
            <a:tailEnd/>
          </a:ln>
        </p:spPr>
        <p:txBody>
          <a:bodyPr wrap="square" lIns="80147" tIns="40074" rIns="80147" bIns="40074">
            <a:spAutoFit/>
          </a:bodyPr>
          <a:lstStyle/>
          <a:p>
            <a:pPr algn="ctr"/>
            <a:r>
              <a:rPr lang="kk-KZ" sz="3200" b="1" dirty="0" smtClean="0">
                <a:solidFill>
                  <a:schemeClr val="bg1"/>
                </a:solidFill>
                <a:latin typeface="Times New Roman" pitchFamily="18" charset="0"/>
                <a:cs typeface="Times New Roman" pitchFamily="18" charset="0"/>
              </a:rPr>
              <a:t>Дұрыс жауабы</a:t>
            </a:r>
            <a:endParaRPr lang="ru-RU" sz="3200" b="1" dirty="0">
              <a:solidFill>
                <a:schemeClr val="bg1"/>
              </a:solidFill>
              <a:latin typeface="Times New Roman" pitchFamily="18" charset="0"/>
              <a:cs typeface="Times New Roman" pitchFamily="18" charset="0"/>
            </a:endParaRPr>
          </a:p>
        </p:txBody>
      </p:sp>
      <p:pic>
        <p:nvPicPr>
          <p:cNvPr id="13" name="Picture 3"/>
          <p:cNvPicPr>
            <a:picLocks noChangeAspect="1" noChangeArrowheads="1"/>
          </p:cNvPicPr>
          <p:nvPr/>
        </p:nvPicPr>
        <p:blipFill>
          <a:blip r:embed="rId4" cstate="email"/>
          <a:srcRect/>
          <a:stretch>
            <a:fillRect/>
          </a:stretch>
        </p:blipFill>
        <p:spPr bwMode="auto">
          <a:xfrm>
            <a:off x="285720" y="2500306"/>
            <a:ext cx="1891587" cy="2928958"/>
          </a:xfrm>
          <a:prstGeom prst="rect">
            <a:avLst/>
          </a:prstGeom>
          <a:noFill/>
          <a:ln w="9525">
            <a:noFill/>
            <a:miter lim="800000"/>
            <a:headEnd/>
            <a:tailEnd/>
          </a:ln>
        </p:spPr>
      </p:pic>
      <p:pic>
        <p:nvPicPr>
          <p:cNvPr id="14" name="Picture 4"/>
          <p:cNvPicPr>
            <a:picLocks noChangeAspect="1" noChangeArrowheads="1"/>
          </p:cNvPicPr>
          <p:nvPr/>
        </p:nvPicPr>
        <p:blipFill>
          <a:blip r:embed="rId5" cstate="email"/>
          <a:srcRect/>
          <a:stretch>
            <a:fillRect/>
          </a:stretch>
        </p:blipFill>
        <p:spPr bwMode="auto">
          <a:xfrm>
            <a:off x="2428860" y="2500306"/>
            <a:ext cx="1928826" cy="2928958"/>
          </a:xfrm>
          <a:prstGeom prst="rect">
            <a:avLst/>
          </a:prstGeom>
          <a:noFill/>
          <a:ln w="9525">
            <a:noFill/>
            <a:miter lim="800000"/>
            <a:headEnd/>
            <a:tailEnd/>
          </a:ln>
        </p:spPr>
      </p:pic>
      <p:pic>
        <p:nvPicPr>
          <p:cNvPr id="15" name="Picture 3"/>
          <p:cNvPicPr>
            <a:picLocks noChangeAspect="1" noChangeArrowheads="1"/>
          </p:cNvPicPr>
          <p:nvPr/>
        </p:nvPicPr>
        <p:blipFill>
          <a:blip r:embed="rId6" cstate="email"/>
          <a:srcRect/>
          <a:stretch>
            <a:fillRect/>
          </a:stretch>
        </p:blipFill>
        <p:spPr bwMode="auto">
          <a:xfrm>
            <a:off x="4572000" y="2571744"/>
            <a:ext cx="2071702" cy="2857520"/>
          </a:xfrm>
          <a:prstGeom prst="rect">
            <a:avLst/>
          </a:prstGeom>
          <a:noFill/>
          <a:ln w="9525">
            <a:noFill/>
            <a:miter lim="800000"/>
            <a:headEnd/>
            <a:tailEnd/>
          </a:ln>
        </p:spPr>
      </p:pic>
      <p:pic>
        <p:nvPicPr>
          <p:cNvPr id="16" name="Picture 5"/>
          <p:cNvPicPr>
            <a:picLocks noChangeAspect="1" noChangeArrowheads="1"/>
          </p:cNvPicPr>
          <p:nvPr/>
        </p:nvPicPr>
        <p:blipFill>
          <a:blip r:embed="rId7" cstate="email"/>
          <a:srcRect/>
          <a:stretch>
            <a:fillRect/>
          </a:stretch>
        </p:blipFill>
        <p:spPr bwMode="auto">
          <a:xfrm>
            <a:off x="6929422" y="2571744"/>
            <a:ext cx="2214578" cy="2857520"/>
          </a:xfrm>
          <a:prstGeom prst="rect">
            <a:avLst/>
          </a:prstGeom>
          <a:noFill/>
          <a:ln w="9525">
            <a:noFill/>
            <a:miter lim="800000"/>
            <a:headEnd/>
            <a:tailEnd/>
          </a:ln>
        </p:spPr>
      </p:pic>
      <p:sp>
        <p:nvSpPr>
          <p:cNvPr id="17" name="TextBox 16"/>
          <p:cNvSpPr txBox="1"/>
          <p:nvPr/>
        </p:nvSpPr>
        <p:spPr>
          <a:xfrm>
            <a:off x="857224" y="2000240"/>
            <a:ext cx="2500330" cy="523220"/>
          </a:xfrm>
          <a:prstGeom prst="rect">
            <a:avLst/>
          </a:prstGeom>
          <a:noFill/>
        </p:spPr>
        <p:txBody>
          <a:bodyPr wrap="square" rtlCol="0">
            <a:spAutoFit/>
          </a:bodyPr>
          <a:lstStyle/>
          <a:p>
            <a:pPr algn="ctr"/>
            <a:r>
              <a:rPr lang="ru-RU" sz="2800" b="1" i="1" dirty="0" smtClean="0">
                <a:solidFill>
                  <a:schemeClr val="accent4">
                    <a:lumMod val="50000"/>
                  </a:schemeClr>
                </a:solidFill>
                <a:latin typeface="Times New Roman" pitchFamily="18" charset="0"/>
                <a:cs typeface="Times New Roman" pitchFamily="18" charset="0"/>
              </a:rPr>
              <a:t>кератин</a:t>
            </a:r>
            <a:endParaRPr lang="ru-RU" sz="2800" b="1" i="1" dirty="0">
              <a:solidFill>
                <a:schemeClr val="accent4">
                  <a:lumMod val="50000"/>
                </a:schemeClr>
              </a:solidFill>
              <a:latin typeface="Times New Roman" pitchFamily="18" charset="0"/>
              <a:cs typeface="Times New Roman" pitchFamily="18" charset="0"/>
            </a:endParaRPr>
          </a:p>
        </p:txBody>
      </p:sp>
      <p:sp>
        <p:nvSpPr>
          <p:cNvPr id="18" name="Прямоугольник 17"/>
          <p:cNvSpPr/>
          <p:nvPr/>
        </p:nvSpPr>
        <p:spPr>
          <a:xfrm>
            <a:off x="5143504" y="2000240"/>
            <a:ext cx="3057247" cy="523220"/>
          </a:xfrm>
          <a:prstGeom prst="rect">
            <a:avLst/>
          </a:prstGeom>
        </p:spPr>
        <p:txBody>
          <a:bodyPr wrap="square">
            <a:spAutoFit/>
          </a:bodyPr>
          <a:lstStyle/>
          <a:p>
            <a:r>
              <a:rPr lang="ru-RU" sz="2800" b="1" i="1" dirty="0" smtClean="0">
                <a:solidFill>
                  <a:schemeClr val="accent4">
                    <a:lumMod val="50000"/>
                  </a:schemeClr>
                </a:solidFill>
                <a:latin typeface="Times New Roman" pitchFamily="18" charset="0"/>
                <a:cs typeface="Times New Roman" pitchFamily="18" charset="0"/>
              </a:rPr>
              <a:t>эластин, коллаген</a:t>
            </a:r>
          </a:p>
        </p:txBody>
      </p:sp>
      <p:sp>
        <p:nvSpPr>
          <p:cNvPr id="19" name="Прямоугольник 11"/>
          <p:cNvSpPr>
            <a:spLocks noChangeArrowheads="1"/>
          </p:cNvSpPr>
          <p:nvPr/>
        </p:nvSpPr>
        <p:spPr bwMode="auto">
          <a:xfrm>
            <a:off x="214282" y="1214422"/>
            <a:ext cx="8143932" cy="819594"/>
          </a:xfrm>
          <a:prstGeom prst="rect">
            <a:avLst/>
          </a:prstGeom>
          <a:noFill/>
          <a:ln w="9525">
            <a:noFill/>
            <a:miter lim="800000"/>
            <a:headEnd/>
            <a:tailEnd/>
          </a:ln>
        </p:spPr>
        <p:txBody>
          <a:bodyPr wrap="square" lIns="80147" tIns="40074" rIns="80147" bIns="40074">
            <a:spAutoFit/>
          </a:bodyPr>
          <a:lstStyle/>
          <a:p>
            <a:r>
              <a:rPr lang="ru-RU" sz="2400" dirty="0" smtClean="0">
                <a:solidFill>
                  <a:srgbClr val="002060"/>
                </a:solidFill>
                <a:latin typeface="Times New Roman" pitchFamily="18" charset="0"/>
                <a:cs typeface="Times New Roman" pitchFamily="18" charset="0"/>
              </a:rPr>
              <a:t>№ </a:t>
            </a:r>
            <a:r>
              <a:rPr lang="kk-KZ" sz="2400" dirty="0" smtClean="0">
                <a:solidFill>
                  <a:srgbClr val="002060"/>
                </a:solidFill>
                <a:latin typeface="Times New Roman" pitchFamily="18" charset="0"/>
                <a:cs typeface="Times New Roman" pitchFamily="18" charset="0"/>
              </a:rPr>
              <a:t>2 Тапсырма.</a:t>
            </a:r>
            <a:r>
              <a:rPr lang="ru-RU" sz="2400" dirty="0" smtClean="0">
                <a:solidFill>
                  <a:srgbClr val="002060"/>
                </a:solidFill>
                <a:latin typeface="Times New Roman" pitchFamily="18" charset="0"/>
                <a:cs typeface="Times New Roman" pitchFamily="18" charset="0"/>
              </a:rPr>
              <a:t> Кератин , эластин, коллаген - </a:t>
            </a:r>
            <a:r>
              <a:rPr lang="ru-RU" sz="2400" dirty="0" err="1" smtClean="0">
                <a:solidFill>
                  <a:srgbClr val="002060"/>
                </a:solidFill>
                <a:latin typeface="Times New Roman" pitchFamily="18" charset="0"/>
                <a:cs typeface="Times New Roman" pitchFamily="18" charset="0"/>
              </a:rPr>
              <a:t>шаш</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түк</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сіңір</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тамырлар</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қабырғасының  құрамына кіреді</a:t>
            </a:r>
            <a:r>
              <a:rPr lang="kk-KZ" sz="2400" dirty="0" smtClean="0">
                <a:solidFill>
                  <a:srgbClr val="002060"/>
                </a:solidFill>
                <a:latin typeface="Times New Roman" pitchFamily="18" charset="0"/>
                <a:cs typeface="Times New Roman" pitchFamily="18" charset="0"/>
              </a:rPr>
              <a:t>  </a:t>
            </a:r>
            <a:r>
              <a:rPr lang="kk-KZ" sz="2400" dirty="0" smtClean="0">
                <a:solidFill>
                  <a:srgbClr val="002060"/>
                </a:solidFill>
                <a:latin typeface="Century Gothic" pitchFamily="34" charset="0"/>
                <a:cs typeface="Times New Roman" pitchFamily="18" charset="0"/>
              </a:rPr>
              <a:t> </a:t>
            </a:r>
            <a:r>
              <a:rPr lang="ru-RU" sz="2400" dirty="0" smtClean="0">
                <a:latin typeface="Times New Roman" pitchFamily="18" charset="0"/>
                <a:cs typeface="Times New Roman" pitchFamily="18" charset="0"/>
              </a:rPr>
              <a:t> </a:t>
            </a:r>
            <a:endParaRPr lang="ru-RU" sz="2400" dirty="0">
              <a:solidFill>
                <a:srgbClr val="002060"/>
              </a:solidFill>
              <a:latin typeface="Times New Roman" pitchFamily="18" charset="0"/>
              <a:cs typeface="Times New Roman" pitchFamily="18" charset="0"/>
            </a:endParaRPr>
          </a:p>
        </p:txBody>
      </p:sp>
      <p:sp>
        <p:nvSpPr>
          <p:cNvPr id="20" name="Прямоугольник 19"/>
          <p:cNvSpPr/>
          <p:nvPr/>
        </p:nvSpPr>
        <p:spPr>
          <a:xfrm>
            <a:off x="8143900" y="1142984"/>
            <a:ext cx="714380" cy="461665"/>
          </a:xfrm>
          <a:prstGeom prst="rect">
            <a:avLst/>
          </a:prstGeom>
        </p:spPr>
        <p:txBody>
          <a:bodyPr wrap="square">
            <a:spAutoFit/>
          </a:bodyPr>
          <a:lstStyle/>
          <a:p>
            <a:r>
              <a:rPr lang="ru-RU" sz="2400" dirty="0" smtClean="0">
                <a:latin typeface="Times New Roman" pitchFamily="18" charset="0"/>
                <a:cs typeface="Times New Roman" pitchFamily="18" charset="0"/>
              </a:rPr>
              <a:t> </a:t>
            </a:r>
            <a:endParaRPr lang="ru-RU" sz="2400" dirty="0">
              <a:solidFill>
                <a:srgbClr val="002060"/>
              </a:solidFill>
            </a:endParaRPr>
          </a:p>
        </p:txBody>
      </p:sp>
      <p:sp>
        <p:nvSpPr>
          <p:cNvPr id="21" name="Прямоугольник 20"/>
          <p:cNvSpPr/>
          <p:nvPr/>
        </p:nvSpPr>
        <p:spPr>
          <a:xfrm>
            <a:off x="571472" y="5429264"/>
            <a:ext cx="8072494" cy="923330"/>
          </a:xfrm>
          <a:prstGeom prst="rect">
            <a:avLst/>
          </a:prstGeom>
        </p:spPr>
        <p:txBody>
          <a:bodyPr wrap="square">
            <a:spAutoFit/>
          </a:bodyPr>
          <a:lstStyle/>
          <a:p>
            <a:pPr algn="just"/>
            <a:r>
              <a:rPr lang="kk-KZ" dirty="0" smtClean="0">
                <a:solidFill>
                  <a:srgbClr val="002060"/>
                </a:solidFill>
                <a:latin typeface="Times New Roman" pitchFamily="18" charset="0"/>
                <a:cs typeface="Times New Roman" pitchFamily="18" charset="0"/>
              </a:rPr>
              <a:t>Дескриптор:</a:t>
            </a:r>
          </a:p>
          <a:p>
            <a:pPr>
              <a:buFont typeface="Arial" charset="0"/>
              <a:buChar char="•"/>
            </a:pP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Шаш</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түк, сіңір, тамырлар</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қабырғасының  құрамына</a:t>
            </a:r>
            <a:r>
              <a:rPr lang="kk-KZ" dirty="0" smtClean="0">
                <a:solidFill>
                  <a:srgbClr val="002060"/>
                </a:solidFill>
                <a:latin typeface="Times New Roman" pitchFamily="18" charset="0"/>
                <a:cs typeface="Times New Roman" pitchFamily="18" charset="0"/>
              </a:rPr>
              <a:t> кіретін нәруыздардың атын, қасиеттерін анықтайды;</a:t>
            </a:r>
            <a:endParaRPr lang="ru-RU"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Номер слайда 4"/>
          <p:cNvSpPr>
            <a:spLocks noGrp="1"/>
          </p:cNvSpPr>
          <p:nvPr>
            <p:ph type="sldNum" sz="quarter" idx="12"/>
          </p:nvPr>
        </p:nvSpPr>
        <p:spPr>
          <a:noFill/>
          <a:ln>
            <a:miter lim="800000"/>
            <a:headEnd/>
            <a:tailEnd/>
          </a:ln>
        </p:spPr>
        <p:txBody>
          <a:bodyPr/>
          <a:lstStyle/>
          <a:p>
            <a:pPr>
              <a:buFont typeface="Arial" charset="0"/>
              <a:buNone/>
            </a:pPr>
            <a:fld id="{D3D2BEA5-0062-471A-9819-C6DBC8A4B1EF}" type="slidenum">
              <a:rPr lang="ru-RU" altLang="ru-RU" smtClean="0">
                <a:latin typeface="Arial" charset="0"/>
                <a:cs typeface="Arial" charset="0"/>
                <a:sym typeface="Arial" charset="0"/>
              </a:rPr>
              <a:pPr>
                <a:buFont typeface="Arial" charset="0"/>
                <a:buNone/>
              </a:pPr>
              <a:t>21</a:t>
            </a:fld>
            <a:endParaRPr lang="ru-RU" altLang="ru-RU" smtClean="0">
              <a:latin typeface="Arial" charset="0"/>
              <a:cs typeface="Arial" charset="0"/>
              <a:sym typeface="Arial" charset="0"/>
            </a:endParaRPr>
          </a:p>
        </p:txBody>
      </p:sp>
      <p:pic>
        <p:nvPicPr>
          <p:cNvPr id="6" name="Picture 2" descr="C:\Users\Типография\Desktop\Безымянный.png"/>
          <p:cNvPicPr>
            <a:picLocks noChangeAspect="1" noChangeArrowheads="1"/>
          </p:cNvPicPr>
          <p:nvPr/>
        </p:nvPicPr>
        <p:blipFill rotWithShape="1">
          <a:blip r:embed="rId2"/>
          <a:srcRect l="11757" r="11484"/>
          <a:stretch/>
        </p:blipFill>
        <p:spPr bwMode="auto">
          <a:xfrm>
            <a:off x="0" y="0"/>
            <a:ext cx="9144000" cy="6858000"/>
          </a:xfrm>
          <a:prstGeom prst="rect">
            <a:avLst/>
          </a:prstGeom>
          <a:solidFill>
            <a:schemeClr val="accent1">
              <a:lumMod val="40000"/>
              <a:lumOff val="60000"/>
            </a:schemeClr>
          </a:solidFill>
          <a:ln>
            <a:noFill/>
          </a:ln>
          <a:extLst/>
        </p:spPr>
      </p:pic>
      <p:cxnSp>
        <p:nvCxnSpPr>
          <p:cNvPr id="13317" name="Google Shape;124;p4"/>
          <p:cNvCxnSpPr>
            <a:cxnSpLocks noChangeShapeType="1"/>
          </p:cNvCxnSpPr>
          <p:nvPr/>
        </p:nvCxnSpPr>
        <p:spPr bwMode="auto">
          <a:xfrm flipV="1">
            <a:off x="500034" y="6215082"/>
            <a:ext cx="7572428" cy="14398"/>
          </a:xfrm>
          <a:prstGeom prst="straightConnector1">
            <a:avLst/>
          </a:prstGeom>
          <a:noFill/>
          <a:ln w="38100">
            <a:solidFill>
              <a:srgbClr val="002060"/>
            </a:solidFill>
            <a:miter lim="800000"/>
            <a:headEnd type="none" w="sm" len="sm"/>
            <a:tailEnd type="none" w="sm" len="sm"/>
          </a:ln>
        </p:spPr>
      </p:cxnSp>
      <p:cxnSp>
        <p:nvCxnSpPr>
          <p:cNvPr id="13318" name="Google Shape;125;p4"/>
          <p:cNvCxnSpPr>
            <a:cxnSpLocks noChangeShapeType="1"/>
          </p:cNvCxnSpPr>
          <p:nvPr/>
        </p:nvCxnSpPr>
        <p:spPr bwMode="auto">
          <a:xfrm>
            <a:off x="1071538" y="6500834"/>
            <a:ext cx="6429420" cy="1588"/>
          </a:xfrm>
          <a:prstGeom prst="straightConnector1">
            <a:avLst/>
          </a:prstGeom>
          <a:noFill/>
          <a:ln w="38100">
            <a:solidFill>
              <a:srgbClr val="00B050"/>
            </a:solidFill>
            <a:miter lim="800000"/>
            <a:headEnd type="none" w="sm" len="sm"/>
            <a:tailEnd type="none" w="sm" len="sm"/>
          </a:ln>
        </p:spPr>
      </p:cxnSp>
      <p:sp>
        <p:nvSpPr>
          <p:cNvPr id="13319" name="Прямоугольник 9"/>
          <p:cNvSpPr>
            <a:spLocks noChangeArrowheads="1"/>
          </p:cNvSpPr>
          <p:nvPr/>
        </p:nvSpPr>
        <p:spPr bwMode="auto">
          <a:xfrm>
            <a:off x="8774765" y="6072206"/>
            <a:ext cx="369235" cy="306688"/>
          </a:xfrm>
          <a:prstGeom prst="rect">
            <a:avLst/>
          </a:prstGeom>
          <a:noFill/>
          <a:ln w="9525">
            <a:noFill/>
            <a:miter lim="800000"/>
            <a:headEnd/>
            <a:tailEnd/>
          </a:ln>
        </p:spPr>
        <p:txBody>
          <a:bodyPr lIns="80147" tIns="40074" rIns="80147" bIns="40074">
            <a:spAutoFit/>
          </a:bodyPr>
          <a:lstStyle/>
          <a:p>
            <a:fld id="{51536530-AA71-47B4-87B7-8E07BA85469E}" type="slidenum">
              <a:rPr lang="ru-RU" altLang="ru-RU" sz="1400" b="1">
                <a:solidFill>
                  <a:srgbClr val="002060"/>
                </a:solidFill>
              </a:rPr>
              <a:pPr/>
              <a:t>21</a:t>
            </a:fld>
            <a:endParaRPr lang="ru-RU" dirty="0"/>
          </a:p>
        </p:txBody>
      </p:sp>
      <p:sp>
        <p:nvSpPr>
          <p:cNvPr id="13320" name="Прямоугольник 11"/>
          <p:cNvSpPr>
            <a:spLocks noChangeArrowheads="1"/>
          </p:cNvSpPr>
          <p:nvPr/>
        </p:nvSpPr>
        <p:spPr bwMode="auto">
          <a:xfrm>
            <a:off x="2357422" y="357166"/>
            <a:ext cx="4239417" cy="587458"/>
          </a:xfrm>
          <a:prstGeom prst="rect">
            <a:avLst/>
          </a:prstGeom>
          <a:noFill/>
          <a:ln w="9525">
            <a:noFill/>
            <a:miter lim="800000"/>
            <a:headEnd/>
            <a:tailEnd/>
          </a:ln>
        </p:spPr>
        <p:txBody>
          <a:bodyPr lIns="80147" tIns="40074" rIns="80147" bIns="40074">
            <a:spAutoFit/>
          </a:bodyPr>
          <a:lstStyle/>
          <a:p>
            <a:pPr algn="ctr"/>
            <a:r>
              <a:rPr lang="kk-KZ" sz="3200" b="1" dirty="0">
                <a:solidFill>
                  <a:schemeClr val="bg1"/>
                </a:solidFill>
                <a:latin typeface="Times New Roman" pitchFamily="18" charset="0"/>
                <a:cs typeface="Times New Roman" pitchFamily="18" charset="0"/>
              </a:rPr>
              <a:t>Сабақты бекіту</a:t>
            </a:r>
            <a:endParaRPr lang="ru-RU" sz="3200" b="1" dirty="0">
              <a:solidFill>
                <a:schemeClr val="bg1"/>
              </a:solidFill>
              <a:latin typeface="Times New Roman" pitchFamily="18" charset="0"/>
              <a:cs typeface="Times New Roman" pitchFamily="18" charset="0"/>
            </a:endParaRPr>
          </a:p>
        </p:txBody>
      </p:sp>
      <p:sp>
        <p:nvSpPr>
          <p:cNvPr id="13321" name="Rectangle 1"/>
          <p:cNvSpPr>
            <a:spLocks noChangeArrowheads="1"/>
          </p:cNvSpPr>
          <p:nvPr/>
        </p:nvSpPr>
        <p:spPr bwMode="auto">
          <a:xfrm>
            <a:off x="608152" y="1105804"/>
            <a:ext cx="8058014" cy="511818"/>
          </a:xfrm>
          <a:prstGeom prst="rect">
            <a:avLst/>
          </a:prstGeom>
          <a:noFill/>
          <a:ln w="9525">
            <a:noFill/>
            <a:miter lim="800000"/>
            <a:headEnd/>
            <a:tailEnd/>
          </a:ln>
        </p:spPr>
        <p:txBody>
          <a:bodyPr lIns="80147" tIns="40074" rIns="80147" bIns="40074" anchor="ctr">
            <a:spAutoFit/>
          </a:bodyPr>
          <a:lstStyle/>
          <a:p>
            <a:r>
              <a:rPr lang="kk-KZ" sz="2800" b="1" dirty="0">
                <a:solidFill>
                  <a:srgbClr val="002060"/>
                </a:solidFill>
                <a:latin typeface="Times New Roman" pitchFamily="18" charset="0"/>
                <a:cs typeface="Times New Roman" pitchFamily="18" charset="0"/>
              </a:rPr>
              <a:t>Биологиялық диктант</a:t>
            </a:r>
            <a:r>
              <a:rPr lang="kk-KZ" sz="2800" b="1" dirty="0" smtClean="0">
                <a:solidFill>
                  <a:srgbClr val="002060"/>
                </a:solidFill>
                <a:latin typeface="Times New Roman" pitchFamily="18" charset="0"/>
                <a:cs typeface="Times New Roman" pitchFamily="18" charset="0"/>
              </a:rPr>
              <a:t>:</a:t>
            </a:r>
            <a:endParaRPr lang="ru-RU" sz="2800" b="1" dirty="0">
              <a:solidFill>
                <a:srgbClr val="002060"/>
              </a:solidFill>
              <a:latin typeface="Times New Roman" pitchFamily="18" charset="0"/>
              <a:cs typeface="Times New Roman" pitchFamily="18" charset="0"/>
            </a:endParaRPr>
          </a:p>
        </p:txBody>
      </p:sp>
      <p:sp>
        <p:nvSpPr>
          <p:cNvPr id="13322" name="Rectangle 2"/>
          <p:cNvSpPr>
            <a:spLocks noChangeArrowheads="1"/>
          </p:cNvSpPr>
          <p:nvPr/>
        </p:nvSpPr>
        <p:spPr bwMode="auto">
          <a:xfrm>
            <a:off x="357158" y="4643446"/>
            <a:ext cx="8786842" cy="1004260"/>
          </a:xfrm>
          <a:prstGeom prst="rect">
            <a:avLst/>
          </a:prstGeom>
          <a:noFill/>
          <a:ln w="9525">
            <a:noFill/>
            <a:miter lim="800000"/>
            <a:headEnd/>
            <a:tailEnd/>
          </a:ln>
        </p:spPr>
        <p:txBody>
          <a:bodyPr wrap="square" lIns="80147" tIns="40074" rIns="80147" bIns="40074" anchor="ctr">
            <a:spAutoFit/>
          </a:bodyPr>
          <a:lstStyle/>
          <a:p>
            <a:r>
              <a:rPr lang="kk-KZ" sz="2000" b="1" dirty="0" smtClean="0">
                <a:solidFill>
                  <a:srgbClr val="002060"/>
                </a:solidFill>
                <a:latin typeface="Times New Roman" pitchFamily="18" charset="0"/>
                <a:cs typeface="Times New Roman" pitchFamily="18" charset="0"/>
              </a:rPr>
              <a:t>Дескриптор:</a:t>
            </a:r>
          </a:p>
          <a:p>
            <a:pPr>
              <a:buFont typeface="Arial" pitchFamily="34" charset="0"/>
              <a:buChar char="•"/>
            </a:pPr>
            <a:r>
              <a:rPr lang="kk-KZ" sz="2000" dirty="0" smtClean="0">
                <a:solidFill>
                  <a:srgbClr val="002060"/>
                </a:solidFill>
                <a:latin typeface="Times New Roman" pitchFamily="18" charset="0"/>
                <a:cs typeface="Times New Roman" pitchFamily="18" charset="0"/>
              </a:rPr>
              <a:t>   1  г нәруыз ыдырағанда қанша энергия бөлінетінін анықтайды;</a:t>
            </a:r>
          </a:p>
          <a:p>
            <a:pPr>
              <a:buFont typeface="Arial" pitchFamily="34" charset="0"/>
              <a:buChar char="•"/>
            </a:pPr>
            <a:r>
              <a:rPr lang="kk-KZ" sz="2000" dirty="0" smtClean="0">
                <a:solidFill>
                  <a:srgbClr val="002060"/>
                </a:solidFill>
                <a:latin typeface="Times New Roman" pitchFamily="18" charset="0"/>
                <a:cs typeface="Times New Roman" pitchFamily="18" charset="0"/>
              </a:rPr>
              <a:t>   Сыртқы фактордың әсерінен нәруыздың өзгеруін зерттейді; </a:t>
            </a:r>
          </a:p>
        </p:txBody>
      </p:sp>
      <p:sp>
        <p:nvSpPr>
          <p:cNvPr id="11" name="TextBox 10"/>
          <p:cNvSpPr txBox="1"/>
          <p:nvPr/>
        </p:nvSpPr>
        <p:spPr>
          <a:xfrm>
            <a:off x="285720" y="1714488"/>
            <a:ext cx="8358214" cy="2246769"/>
          </a:xfrm>
          <a:prstGeom prst="rect">
            <a:avLst/>
          </a:prstGeom>
          <a:noFill/>
        </p:spPr>
        <p:txBody>
          <a:bodyPr wrap="square" rtlCol="0">
            <a:spAutoFit/>
          </a:bodyPr>
          <a:lstStyle/>
          <a:p>
            <a:r>
              <a:rPr lang="kk-KZ" sz="2800" dirty="0" smtClean="0">
                <a:solidFill>
                  <a:srgbClr val="002060"/>
                </a:solidFill>
                <a:latin typeface="Times New Roman" pitchFamily="18" charset="0"/>
                <a:cs typeface="Times New Roman" pitchFamily="18" charset="0"/>
              </a:rPr>
              <a:t>1 г нәруыз ыдыраған кезде </a:t>
            </a:r>
            <a:r>
              <a:rPr lang="kk-KZ" sz="2800" b="1" dirty="0" smtClean="0">
                <a:solidFill>
                  <a:srgbClr val="002060"/>
                </a:solidFill>
                <a:latin typeface="Times New Roman" pitchFamily="18" charset="0"/>
                <a:cs typeface="Times New Roman" pitchFamily="18" charset="0"/>
              </a:rPr>
              <a:t>..........  </a:t>
            </a:r>
            <a:r>
              <a:rPr lang="kk-KZ" sz="2800" dirty="0" smtClean="0">
                <a:solidFill>
                  <a:srgbClr val="002060"/>
                </a:solidFill>
                <a:latin typeface="Times New Roman" pitchFamily="18" charset="0"/>
                <a:cs typeface="Times New Roman" pitchFamily="18" charset="0"/>
              </a:rPr>
              <a:t>кДж энергия бөлінеді. Әртүрлі сыртқы факторлар әсерінен нәруыз “ширатылуы”,  яғни  төмен  реттік құрылымға айналуы мүмкін. Нәруыз молекуласының осылай бұзылу үдерісі </a:t>
            </a:r>
            <a:r>
              <a:rPr lang="kk-KZ" sz="2800" b="1" dirty="0" smtClean="0">
                <a:solidFill>
                  <a:srgbClr val="002060"/>
                </a:solidFill>
                <a:latin typeface="Times New Roman" pitchFamily="18" charset="0"/>
                <a:cs typeface="Times New Roman" pitchFamily="18" charset="0"/>
              </a:rPr>
              <a:t> ......................... </a:t>
            </a:r>
            <a:r>
              <a:rPr lang="kk-KZ" sz="2800" dirty="0" smtClean="0">
                <a:solidFill>
                  <a:srgbClr val="002060"/>
                </a:solidFill>
                <a:latin typeface="Times New Roman" pitchFamily="18" charset="0"/>
                <a:cs typeface="Times New Roman" pitchFamily="18" charset="0"/>
              </a:rPr>
              <a:t>деп аталады.</a:t>
            </a:r>
            <a:endParaRPr lang="ru-RU" sz="28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Номер слайда 4"/>
          <p:cNvSpPr>
            <a:spLocks noGrp="1"/>
          </p:cNvSpPr>
          <p:nvPr>
            <p:ph type="sldNum" sz="quarter" idx="12"/>
          </p:nvPr>
        </p:nvSpPr>
        <p:spPr>
          <a:noFill/>
          <a:ln>
            <a:miter lim="800000"/>
            <a:headEnd/>
            <a:tailEnd/>
          </a:ln>
        </p:spPr>
        <p:txBody>
          <a:bodyPr/>
          <a:lstStyle/>
          <a:p>
            <a:pPr>
              <a:buFont typeface="Arial" charset="0"/>
              <a:buNone/>
            </a:pPr>
            <a:fld id="{0F462884-74EE-4AD4-8498-5B7C1FD4E686}" type="slidenum">
              <a:rPr lang="ru-RU" altLang="ru-RU" smtClean="0">
                <a:latin typeface="Arial" charset="0"/>
                <a:cs typeface="Arial" charset="0"/>
                <a:sym typeface="Arial" charset="0"/>
              </a:rPr>
              <a:pPr>
                <a:buFont typeface="Arial" charset="0"/>
                <a:buNone/>
              </a:pPr>
              <a:t>22</a:t>
            </a:fld>
            <a:endParaRPr lang="ru-RU" altLang="ru-RU" smtClean="0">
              <a:latin typeface="Arial" charset="0"/>
              <a:cs typeface="Arial" charset="0"/>
              <a:sym typeface="Arial" charset="0"/>
            </a:endParaRPr>
          </a:p>
        </p:txBody>
      </p:sp>
      <p:pic>
        <p:nvPicPr>
          <p:cNvPr id="6" name="Picture 2" descr="C:\Users\Типография\Desktop\Безымянный.png"/>
          <p:cNvPicPr>
            <a:picLocks noChangeAspect="1" noChangeArrowheads="1"/>
          </p:cNvPicPr>
          <p:nvPr/>
        </p:nvPicPr>
        <p:blipFill rotWithShape="1">
          <a:blip r:embed="rId2"/>
          <a:srcRect l="11757" r="11484"/>
          <a:stretch/>
        </p:blipFill>
        <p:spPr bwMode="auto">
          <a:xfrm>
            <a:off x="0" y="0"/>
            <a:ext cx="9144000" cy="6857999"/>
          </a:xfrm>
          <a:prstGeom prst="rect">
            <a:avLst/>
          </a:prstGeom>
          <a:solidFill>
            <a:schemeClr val="accent1">
              <a:lumMod val="40000"/>
              <a:lumOff val="60000"/>
            </a:schemeClr>
          </a:solidFill>
          <a:ln>
            <a:noFill/>
          </a:ln>
          <a:extLst/>
        </p:spPr>
      </p:pic>
      <p:sp>
        <p:nvSpPr>
          <p:cNvPr id="14341" name="Прямоугольник 7"/>
          <p:cNvSpPr>
            <a:spLocks noChangeArrowheads="1"/>
          </p:cNvSpPr>
          <p:nvPr/>
        </p:nvSpPr>
        <p:spPr bwMode="auto">
          <a:xfrm>
            <a:off x="8791055" y="6072206"/>
            <a:ext cx="352945" cy="308128"/>
          </a:xfrm>
          <a:prstGeom prst="rect">
            <a:avLst/>
          </a:prstGeom>
          <a:noFill/>
          <a:ln w="9525">
            <a:noFill/>
            <a:miter lim="800000"/>
            <a:headEnd/>
            <a:tailEnd/>
          </a:ln>
        </p:spPr>
        <p:txBody>
          <a:bodyPr wrap="none" lIns="80147" tIns="40074" rIns="80147" bIns="40074">
            <a:spAutoFit/>
          </a:bodyPr>
          <a:lstStyle/>
          <a:p>
            <a:fld id="{7E17A8AC-AC56-4073-9013-EB41745DCFC6}" type="slidenum">
              <a:rPr lang="ru-RU" altLang="ru-RU" sz="1400" b="1">
                <a:solidFill>
                  <a:srgbClr val="002060"/>
                </a:solidFill>
              </a:rPr>
              <a:pPr/>
              <a:t>22</a:t>
            </a:fld>
            <a:endParaRPr lang="ru-RU" dirty="0"/>
          </a:p>
        </p:txBody>
      </p:sp>
      <p:cxnSp>
        <p:nvCxnSpPr>
          <p:cNvPr id="14342" name="Google Shape;124;p4"/>
          <p:cNvCxnSpPr>
            <a:cxnSpLocks noChangeShapeType="1"/>
          </p:cNvCxnSpPr>
          <p:nvPr/>
        </p:nvCxnSpPr>
        <p:spPr bwMode="auto">
          <a:xfrm>
            <a:off x="285720" y="6072206"/>
            <a:ext cx="7500990" cy="1588"/>
          </a:xfrm>
          <a:prstGeom prst="straightConnector1">
            <a:avLst/>
          </a:prstGeom>
          <a:noFill/>
          <a:ln w="38100">
            <a:solidFill>
              <a:srgbClr val="002060"/>
            </a:solidFill>
            <a:miter lim="800000"/>
            <a:headEnd type="none" w="sm" len="sm"/>
            <a:tailEnd type="none" w="sm" len="sm"/>
          </a:ln>
        </p:spPr>
      </p:cxnSp>
      <p:cxnSp>
        <p:nvCxnSpPr>
          <p:cNvPr id="14343" name="Google Shape;125;p4"/>
          <p:cNvCxnSpPr>
            <a:cxnSpLocks noChangeShapeType="1"/>
          </p:cNvCxnSpPr>
          <p:nvPr/>
        </p:nvCxnSpPr>
        <p:spPr bwMode="auto">
          <a:xfrm>
            <a:off x="826707" y="6286520"/>
            <a:ext cx="6602813" cy="1588"/>
          </a:xfrm>
          <a:prstGeom prst="straightConnector1">
            <a:avLst/>
          </a:prstGeom>
          <a:noFill/>
          <a:ln w="38100">
            <a:solidFill>
              <a:srgbClr val="00B050"/>
            </a:solidFill>
            <a:miter lim="800000"/>
            <a:headEnd type="none" w="sm" len="sm"/>
            <a:tailEnd type="none" w="sm" len="sm"/>
          </a:ln>
        </p:spPr>
      </p:cxnSp>
      <p:sp>
        <p:nvSpPr>
          <p:cNvPr id="14345" name="Прямоугольник 11"/>
          <p:cNvSpPr>
            <a:spLocks noChangeArrowheads="1"/>
          </p:cNvSpPr>
          <p:nvPr/>
        </p:nvSpPr>
        <p:spPr bwMode="auto">
          <a:xfrm>
            <a:off x="3575608" y="406037"/>
            <a:ext cx="2602079" cy="573373"/>
          </a:xfrm>
          <a:prstGeom prst="rect">
            <a:avLst/>
          </a:prstGeom>
          <a:noFill/>
          <a:ln w="9525">
            <a:noFill/>
            <a:miter lim="800000"/>
            <a:headEnd/>
            <a:tailEnd/>
          </a:ln>
        </p:spPr>
        <p:txBody>
          <a:bodyPr wrap="none" lIns="80147" tIns="40074" rIns="80147" bIns="40074">
            <a:spAutoFit/>
          </a:bodyPr>
          <a:lstStyle/>
          <a:p>
            <a:pPr algn="ctr"/>
            <a:r>
              <a:rPr lang="kk-KZ" sz="3200" b="1" dirty="0">
                <a:solidFill>
                  <a:schemeClr val="bg1"/>
                </a:solidFill>
                <a:latin typeface="Times New Roman" pitchFamily="18" charset="0"/>
                <a:cs typeface="Times New Roman" pitchFamily="18" charset="0"/>
              </a:rPr>
              <a:t>Дұрыс жауап</a:t>
            </a:r>
            <a:endParaRPr lang="ru-RU" sz="3200" b="1" dirty="0">
              <a:solidFill>
                <a:schemeClr val="bg1"/>
              </a:solidFill>
              <a:latin typeface="Times New Roman" pitchFamily="18" charset="0"/>
              <a:cs typeface="Times New Roman" pitchFamily="18" charset="0"/>
            </a:endParaRPr>
          </a:p>
        </p:txBody>
      </p:sp>
      <p:sp>
        <p:nvSpPr>
          <p:cNvPr id="9" name="Прямоугольник 8"/>
          <p:cNvSpPr/>
          <p:nvPr/>
        </p:nvSpPr>
        <p:spPr>
          <a:xfrm>
            <a:off x="857224" y="1285860"/>
            <a:ext cx="3986604" cy="523220"/>
          </a:xfrm>
          <a:prstGeom prst="rect">
            <a:avLst/>
          </a:prstGeom>
        </p:spPr>
        <p:txBody>
          <a:bodyPr wrap="none">
            <a:spAutoFit/>
          </a:bodyPr>
          <a:lstStyle/>
          <a:p>
            <a:r>
              <a:rPr lang="kk-KZ" sz="2800" b="1" dirty="0" smtClean="0">
                <a:solidFill>
                  <a:srgbClr val="002060"/>
                </a:solidFill>
                <a:latin typeface="Times New Roman" pitchFamily="18" charset="0"/>
                <a:cs typeface="Times New Roman" pitchFamily="18" charset="0"/>
              </a:rPr>
              <a:t>Биологиялық диктант:</a:t>
            </a:r>
            <a:endParaRPr lang="ru-RU" sz="2800" b="1" dirty="0">
              <a:solidFill>
                <a:srgbClr val="002060"/>
              </a:solidFill>
              <a:latin typeface="Times New Roman" pitchFamily="18" charset="0"/>
              <a:cs typeface="Times New Roman" pitchFamily="18" charset="0"/>
            </a:endParaRPr>
          </a:p>
        </p:txBody>
      </p:sp>
      <p:sp>
        <p:nvSpPr>
          <p:cNvPr id="10" name="Rectangle 2"/>
          <p:cNvSpPr>
            <a:spLocks noChangeArrowheads="1"/>
          </p:cNvSpPr>
          <p:nvPr/>
        </p:nvSpPr>
        <p:spPr bwMode="auto">
          <a:xfrm>
            <a:off x="571472" y="4786322"/>
            <a:ext cx="8929750" cy="1004260"/>
          </a:xfrm>
          <a:prstGeom prst="rect">
            <a:avLst/>
          </a:prstGeom>
          <a:noFill/>
          <a:ln w="9525">
            <a:noFill/>
            <a:miter lim="800000"/>
            <a:headEnd/>
            <a:tailEnd/>
          </a:ln>
        </p:spPr>
        <p:txBody>
          <a:bodyPr wrap="square" lIns="80147" tIns="40074" rIns="80147" bIns="40074" anchor="ctr">
            <a:spAutoFit/>
          </a:bodyPr>
          <a:lstStyle/>
          <a:p>
            <a:r>
              <a:rPr lang="kk-KZ" sz="2000" b="1" dirty="0" smtClean="0">
                <a:solidFill>
                  <a:srgbClr val="002060"/>
                </a:solidFill>
                <a:latin typeface="Times New Roman" pitchFamily="18" charset="0"/>
                <a:cs typeface="Times New Roman" pitchFamily="18" charset="0"/>
              </a:rPr>
              <a:t>Дескриптор:</a:t>
            </a:r>
          </a:p>
          <a:p>
            <a:pPr>
              <a:buFont typeface="Arial" pitchFamily="34" charset="0"/>
              <a:buChar char="•"/>
            </a:pPr>
            <a:r>
              <a:rPr lang="kk-KZ" sz="2000" dirty="0" smtClean="0">
                <a:solidFill>
                  <a:srgbClr val="002060"/>
                </a:solidFill>
                <a:latin typeface="Times New Roman" pitchFamily="18" charset="0"/>
                <a:cs typeface="Times New Roman" pitchFamily="18" charset="0"/>
              </a:rPr>
              <a:t>   1  г нәруыз ыдырағанда қанша энергия бөлінетінін анықтайды;</a:t>
            </a:r>
          </a:p>
          <a:p>
            <a:pPr>
              <a:buFont typeface="Arial" pitchFamily="34" charset="0"/>
              <a:buChar char="•"/>
            </a:pPr>
            <a:r>
              <a:rPr lang="kk-KZ" sz="2000" dirty="0" smtClean="0">
                <a:solidFill>
                  <a:srgbClr val="002060"/>
                </a:solidFill>
                <a:latin typeface="Times New Roman" pitchFamily="18" charset="0"/>
                <a:cs typeface="Times New Roman" pitchFamily="18" charset="0"/>
              </a:rPr>
              <a:t>   Сыртқы фактордың әсерінен нәруыздың өзгеруін зерттейді; </a:t>
            </a:r>
          </a:p>
        </p:txBody>
      </p:sp>
      <p:sp>
        <p:nvSpPr>
          <p:cNvPr id="11" name="TextBox 10"/>
          <p:cNvSpPr txBox="1"/>
          <p:nvPr/>
        </p:nvSpPr>
        <p:spPr>
          <a:xfrm>
            <a:off x="428596" y="1785926"/>
            <a:ext cx="8286808" cy="2246769"/>
          </a:xfrm>
          <a:prstGeom prst="rect">
            <a:avLst/>
          </a:prstGeom>
          <a:noFill/>
        </p:spPr>
        <p:txBody>
          <a:bodyPr wrap="square" rtlCol="0">
            <a:spAutoFit/>
          </a:bodyPr>
          <a:lstStyle/>
          <a:p>
            <a:r>
              <a:rPr lang="kk-KZ" sz="2800" dirty="0" smtClean="0">
                <a:solidFill>
                  <a:srgbClr val="002060"/>
                </a:solidFill>
                <a:latin typeface="Times New Roman" pitchFamily="18" charset="0"/>
                <a:cs typeface="Times New Roman" pitchFamily="18" charset="0"/>
              </a:rPr>
              <a:t>1 г нәруыз ыдыраған кезде </a:t>
            </a:r>
            <a:r>
              <a:rPr lang="kk-KZ" sz="2800" b="1" dirty="0" smtClean="0">
                <a:solidFill>
                  <a:srgbClr val="002060"/>
                </a:solidFill>
                <a:latin typeface="Times New Roman" pitchFamily="18" charset="0"/>
                <a:cs typeface="Times New Roman" pitchFamily="18" charset="0"/>
              </a:rPr>
              <a:t>17,6</a:t>
            </a:r>
            <a:r>
              <a:rPr lang="kk-KZ" sz="2800" dirty="0" smtClean="0">
                <a:solidFill>
                  <a:srgbClr val="002060"/>
                </a:solidFill>
                <a:latin typeface="Times New Roman" pitchFamily="18" charset="0"/>
                <a:cs typeface="Times New Roman" pitchFamily="18" charset="0"/>
              </a:rPr>
              <a:t> кДж энергия бөлінеді. Әртүрлі сыртқы факторлар әсерінен нәруыз “ширатылуы”,  яғни  төмен  реттік құрылымға айналуы мүмкін. Нәруыз молекуласының осылай бұзылу үдерісі </a:t>
            </a:r>
            <a:r>
              <a:rPr lang="kk-KZ" sz="2800" b="1" dirty="0" smtClean="0">
                <a:solidFill>
                  <a:srgbClr val="002060"/>
                </a:solidFill>
                <a:latin typeface="Times New Roman" pitchFamily="18" charset="0"/>
                <a:cs typeface="Times New Roman" pitchFamily="18" charset="0"/>
              </a:rPr>
              <a:t>денатурация </a:t>
            </a:r>
            <a:r>
              <a:rPr lang="kk-KZ" sz="2800" dirty="0" smtClean="0">
                <a:solidFill>
                  <a:srgbClr val="002060"/>
                </a:solidFill>
                <a:latin typeface="Times New Roman" pitchFamily="18" charset="0"/>
                <a:cs typeface="Times New Roman" pitchFamily="18" charset="0"/>
              </a:rPr>
              <a:t>деп аталады</a:t>
            </a:r>
            <a:endParaRPr lang="ru-RU" sz="28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endParaRPr lang="ru-RU" smtClean="0"/>
          </a:p>
        </p:txBody>
      </p:sp>
      <p:sp>
        <p:nvSpPr>
          <p:cNvPr id="15363" name="Содержимое 2"/>
          <p:cNvSpPr>
            <a:spLocks noGrp="1"/>
          </p:cNvSpPr>
          <p:nvPr>
            <p:ph sz="half" idx="1"/>
          </p:nvPr>
        </p:nvSpPr>
        <p:spPr>
          <a:xfrm>
            <a:off x="495482" y="1599673"/>
            <a:ext cx="4381952" cy="4526884"/>
          </a:xfrm>
        </p:spPr>
        <p:txBody>
          <a:bodyPr/>
          <a:lstStyle/>
          <a:p>
            <a:endParaRPr lang="ru-RU" smtClean="0"/>
          </a:p>
        </p:txBody>
      </p:sp>
      <p:sp>
        <p:nvSpPr>
          <p:cNvPr id="15365" name="Номер слайда 4"/>
          <p:cNvSpPr>
            <a:spLocks noGrp="1"/>
          </p:cNvSpPr>
          <p:nvPr>
            <p:ph type="sldNum" sz="quarter" idx="12"/>
          </p:nvPr>
        </p:nvSpPr>
        <p:spPr>
          <a:noFill/>
          <a:ln>
            <a:miter lim="800000"/>
            <a:headEnd/>
            <a:tailEnd/>
          </a:ln>
        </p:spPr>
        <p:txBody>
          <a:bodyPr/>
          <a:lstStyle/>
          <a:p>
            <a:pPr>
              <a:buFont typeface="Arial" charset="0"/>
              <a:buNone/>
            </a:pPr>
            <a:fld id="{875992CB-7A8B-4985-87A2-1425F71B0CD8}" type="slidenum">
              <a:rPr lang="ru-RU" altLang="ru-RU" smtClean="0">
                <a:latin typeface="Arial" charset="0"/>
                <a:cs typeface="Arial" charset="0"/>
                <a:sym typeface="Arial" charset="0"/>
              </a:rPr>
              <a:pPr>
                <a:buFont typeface="Arial" charset="0"/>
                <a:buNone/>
              </a:pPr>
              <a:t>23</a:t>
            </a:fld>
            <a:endParaRPr lang="ru-RU" altLang="ru-RU" smtClean="0">
              <a:latin typeface="Arial" charset="0"/>
              <a:cs typeface="Arial" charset="0"/>
              <a:sym typeface="Arial" charset="0"/>
            </a:endParaRPr>
          </a:p>
        </p:txBody>
      </p:sp>
      <p:pic>
        <p:nvPicPr>
          <p:cNvPr id="6" name="Picture 2" descr="C:\Users\Типография\Desktop\Безымянный.png"/>
          <p:cNvPicPr>
            <a:picLocks noChangeAspect="1" noChangeArrowheads="1"/>
          </p:cNvPicPr>
          <p:nvPr/>
        </p:nvPicPr>
        <p:blipFill rotWithShape="1">
          <a:blip r:embed="rId2"/>
          <a:srcRect l="11757" r="11484"/>
          <a:stretch/>
        </p:blipFill>
        <p:spPr bwMode="auto">
          <a:xfrm>
            <a:off x="1" y="0"/>
            <a:ext cx="9144000" cy="6858000"/>
          </a:xfrm>
          <a:prstGeom prst="rect">
            <a:avLst/>
          </a:prstGeom>
          <a:solidFill>
            <a:schemeClr val="accent1">
              <a:lumMod val="40000"/>
              <a:lumOff val="60000"/>
            </a:schemeClr>
          </a:solidFill>
          <a:ln>
            <a:noFill/>
          </a:ln>
          <a:extLst/>
        </p:spPr>
      </p:pic>
      <p:sp>
        <p:nvSpPr>
          <p:cNvPr id="15367" name="Прямоугольник 6"/>
          <p:cNvSpPr>
            <a:spLocks noChangeArrowheads="1"/>
          </p:cNvSpPr>
          <p:nvPr/>
        </p:nvSpPr>
        <p:spPr bwMode="auto">
          <a:xfrm>
            <a:off x="3571868" y="357166"/>
            <a:ext cx="2502245" cy="573373"/>
          </a:xfrm>
          <a:prstGeom prst="rect">
            <a:avLst/>
          </a:prstGeom>
          <a:noFill/>
          <a:ln w="9525">
            <a:noFill/>
            <a:miter lim="800000"/>
            <a:headEnd/>
            <a:tailEnd/>
          </a:ln>
        </p:spPr>
        <p:txBody>
          <a:bodyPr wrap="none" lIns="80147" tIns="40074" rIns="80147" bIns="40074">
            <a:spAutoFit/>
          </a:bodyPr>
          <a:lstStyle/>
          <a:p>
            <a:pPr algn="ctr"/>
            <a:r>
              <a:rPr lang="ru-RU" sz="3200" b="1" dirty="0" err="1">
                <a:solidFill>
                  <a:schemeClr val="bg1"/>
                </a:solidFill>
                <a:latin typeface="Times New Roman" pitchFamily="18" charset="0"/>
                <a:cs typeface="Times New Roman" pitchFamily="18" charset="0"/>
              </a:rPr>
              <a:t>Қорытынды</a:t>
            </a:r>
            <a:endParaRPr lang="ru-RU" sz="3200" b="1" dirty="0">
              <a:solidFill>
                <a:schemeClr val="bg1"/>
              </a:solidFill>
              <a:latin typeface="Times New Roman" pitchFamily="18" charset="0"/>
              <a:cs typeface="Times New Roman" pitchFamily="18" charset="0"/>
            </a:endParaRPr>
          </a:p>
        </p:txBody>
      </p:sp>
      <p:sp>
        <p:nvSpPr>
          <p:cNvPr id="15368" name="Прямоугольник 7"/>
          <p:cNvSpPr>
            <a:spLocks noChangeArrowheads="1"/>
          </p:cNvSpPr>
          <p:nvPr/>
        </p:nvSpPr>
        <p:spPr bwMode="auto">
          <a:xfrm>
            <a:off x="8791055" y="6000768"/>
            <a:ext cx="352945" cy="308128"/>
          </a:xfrm>
          <a:prstGeom prst="rect">
            <a:avLst/>
          </a:prstGeom>
          <a:noFill/>
          <a:ln w="9525">
            <a:noFill/>
            <a:miter lim="800000"/>
            <a:headEnd/>
            <a:tailEnd/>
          </a:ln>
        </p:spPr>
        <p:txBody>
          <a:bodyPr wrap="none" lIns="80147" tIns="40074" rIns="80147" bIns="40074">
            <a:spAutoFit/>
          </a:bodyPr>
          <a:lstStyle/>
          <a:p>
            <a:pPr>
              <a:buSzPts val="1100"/>
            </a:pPr>
            <a:fld id="{A630265F-6A3E-4468-A4CF-452309B7BA33}" type="slidenum">
              <a:rPr lang="ru-RU" altLang="ru-RU" sz="1400" b="1">
                <a:solidFill>
                  <a:srgbClr val="002060"/>
                </a:solidFill>
              </a:rPr>
              <a:pPr>
                <a:buSzPts val="1100"/>
              </a:pPr>
              <a:t>23</a:t>
            </a:fld>
            <a:endParaRPr lang="ru-RU" altLang="ru-RU" sz="1400" b="1" dirty="0">
              <a:solidFill>
                <a:srgbClr val="002060"/>
              </a:solidFill>
            </a:endParaRPr>
          </a:p>
        </p:txBody>
      </p:sp>
      <p:sp>
        <p:nvSpPr>
          <p:cNvPr id="15369" name="Прямоугольник 8"/>
          <p:cNvSpPr>
            <a:spLocks noChangeArrowheads="1"/>
          </p:cNvSpPr>
          <p:nvPr/>
        </p:nvSpPr>
        <p:spPr bwMode="auto">
          <a:xfrm>
            <a:off x="901368" y="1209473"/>
            <a:ext cx="5924052" cy="896539"/>
          </a:xfrm>
          <a:prstGeom prst="rect">
            <a:avLst/>
          </a:prstGeom>
          <a:noFill/>
          <a:ln w="9525">
            <a:noFill/>
            <a:miter lim="800000"/>
            <a:headEnd/>
            <a:tailEnd/>
          </a:ln>
        </p:spPr>
        <p:txBody>
          <a:bodyPr lIns="80147" tIns="40074" rIns="80147" bIns="40074">
            <a:spAutoFit/>
          </a:bodyPr>
          <a:lstStyle/>
          <a:p>
            <a:pPr algn="just"/>
            <a:r>
              <a:rPr lang="ru-RU" sz="2800" b="1" dirty="0" err="1" smtClean="0">
                <a:solidFill>
                  <a:srgbClr val="002060"/>
                </a:solidFill>
                <a:latin typeface="Times New Roman" pitchFamily="18" charset="0"/>
                <a:cs typeface="Times New Roman" pitchFamily="18" charset="0"/>
                <a:sym typeface="Arial" panose="020B0604020202020204" pitchFamily="34" charset="0"/>
              </a:rPr>
              <a:t>Бүгін сабақта сіздер</a:t>
            </a:r>
            <a:r>
              <a:rPr lang="ru-RU" sz="2800" b="1" dirty="0" smtClean="0">
                <a:solidFill>
                  <a:srgbClr val="002060"/>
                </a:solidFill>
                <a:latin typeface="Times New Roman" pitchFamily="18" charset="0"/>
                <a:cs typeface="Times New Roman" pitchFamily="18" charset="0"/>
                <a:sym typeface="Arial" panose="020B0604020202020204" pitchFamily="34" charset="0"/>
              </a:rPr>
              <a:t>:</a:t>
            </a:r>
          </a:p>
          <a:p>
            <a:pPr algn="just"/>
            <a:endParaRPr lang="ru-RU" sz="2500" b="1" dirty="0">
              <a:solidFill>
                <a:srgbClr val="002060"/>
              </a:solidFill>
              <a:latin typeface="Century Gothic" pitchFamily="34" charset="0"/>
              <a:cs typeface="Times New Roman" pitchFamily="18" charset="0"/>
            </a:endParaRPr>
          </a:p>
        </p:txBody>
      </p:sp>
      <p:sp>
        <p:nvSpPr>
          <p:cNvPr id="11" name="Прямоугольник 10"/>
          <p:cNvSpPr/>
          <p:nvPr/>
        </p:nvSpPr>
        <p:spPr>
          <a:xfrm>
            <a:off x="1285852" y="4786322"/>
            <a:ext cx="6858048" cy="830997"/>
          </a:xfrm>
          <a:prstGeom prst="rect">
            <a:avLst/>
          </a:prstGeom>
        </p:spPr>
        <p:txBody>
          <a:bodyPr wrap="square">
            <a:spAutoFit/>
          </a:bodyPr>
          <a:lstStyle/>
          <a:p>
            <a:r>
              <a:rPr lang="en-US" sz="2400" dirty="0" smtClean="0">
                <a:latin typeface="Times New Roman" pitchFamily="18" charset="0"/>
                <a:cs typeface="Times New Roman" pitchFamily="18" charset="0"/>
                <a:hlinkClick r:id="rId3"/>
              </a:rPr>
              <a:t>https://smk.edu.kz/Attach/FileDownload/03eb9db8-0c8b-46af-94a5-a6d58496b6b0</a:t>
            </a:r>
            <a:r>
              <a:rPr lang="kk-KZ"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sp>
        <p:nvSpPr>
          <p:cNvPr id="12" name="Прямоугольник 8"/>
          <p:cNvSpPr>
            <a:spLocks noChangeArrowheads="1"/>
          </p:cNvSpPr>
          <p:nvPr/>
        </p:nvSpPr>
        <p:spPr bwMode="auto">
          <a:xfrm>
            <a:off x="1142976" y="4357694"/>
            <a:ext cx="7429552" cy="388707"/>
          </a:xfrm>
          <a:prstGeom prst="rect">
            <a:avLst/>
          </a:prstGeom>
          <a:noFill/>
          <a:ln w="9525">
            <a:noFill/>
            <a:miter lim="800000"/>
            <a:headEnd/>
            <a:tailEnd/>
          </a:ln>
        </p:spPr>
        <p:txBody>
          <a:bodyPr wrap="square" lIns="80147" tIns="40074" rIns="80147" bIns="40074">
            <a:spAutoFit/>
          </a:bodyPr>
          <a:lstStyle/>
          <a:p>
            <a:pPr algn="just"/>
            <a:r>
              <a:rPr lang="ru-RU" sz="2000" dirty="0" smtClean="0">
                <a:solidFill>
                  <a:srgbClr val="002060"/>
                </a:solidFill>
                <a:latin typeface="Times New Roman" pitchFamily="18" charset="0"/>
                <a:cs typeface="Times New Roman" pitchFamily="18" charset="0"/>
              </a:rPr>
              <a:t>Осы </a:t>
            </a:r>
            <a:r>
              <a:rPr lang="ru-RU" sz="2000" dirty="0" err="1" smtClean="0">
                <a:solidFill>
                  <a:srgbClr val="002060"/>
                </a:solidFill>
                <a:latin typeface="Times New Roman" pitchFamily="18" charset="0"/>
                <a:cs typeface="Times New Roman" pitchFamily="18" charset="0"/>
              </a:rPr>
              <a:t>сілтеме</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арқылы тақырыпты  пысықтап түсінуге болады</a:t>
            </a:r>
            <a:r>
              <a:rPr lang="ru-RU" sz="2000" dirty="0" smtClean="0">
                <a:solidFill>
                  <a:srgbClr val="002060"/>
                </a:solidFill>
                <a:latin typeface="Times New Roman" pitchFamily="18" charset="0"/>
                <a:cs typeface="Times New Roman" pitchFamily="18" charset="0"/>
              </a:rPr>
              <a:t> </a:t>
            </a:r>
            <a:endParaRPr lang="ru-RU" sz="2000" dirty="0">
              <a:solidFill>
                <a:srgbClr val="002060"/>
              </a:solidFill>
              <a:latin typeface="Times New Roman" pitchFamily="18" charset="0"/>
              <a:cs typeface="Times New Roman" pitchFamily="18" charset="0"/>
            </a:endParaRPr>
          </a:p>
        </p:txBody>
      </p:sp>
      <p:sp>
        <p:nvSpPr>
          <p:cNvPr id="13" name="Прямоугольник 12"/>
          <p:cNvSpPr/>
          <p:nvPr/>
        </p:nvSpPr>
        <p:spPr>
          <a:xfrm>
            <a:off x="1214414" y="1928802"/>
            <a:ext cx="7286676" cy="830997"/>
          </a:xfrm>
          <a:prstGeom prst="rect">
            <a:avLst/>
          </a:prstGeom>
        </p:spPr>
        <p:txBody>
          <a:bodyPr wrap="square">
            <a:spAutoFit/>
          </a:bodyPr>
          <a:lstStyle/>
          <a:p>
            <a:r>
              <a:rPr lang="kk-KZ" sz="2400" dirty="0" smtClean="0">
                <a:solidFill>
                  <a:srgbClr val="002060"/>
                </a:solidFill>
                <a:latin typeface="Times New Roman" pitchFamily="18" charset="0"/>
                <a:cs typeface="Times New Roman" pitchFamily="18" charset="0"/>
              </a:rPr>
              <a:t>Түрлі жағдайлардың нәруыздар құрылымына әсерін зерттедіңіздер</a:t>
            </a:r>
            <a:endParaRPr lang="ru-RU"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9144000" cy="6858000"/>
          </a:xfrm>
          <a:prstGeom prst="rect">
            <a:avLst/>
          </a:prstGeom>
          <a:solidFill>
            <a:schemeClr val="accent1">
              <a:lumMod val="40000"/>
              <a:lumOff val="60000"/>
            </a:schemeClr>
          </a:solidFill>
          <a:ln>
            <a:noFill/>
          </a:ln>
          <a:extLst/>
        </p:spPr>
      </p:pic>
      <p:sp>
        <p:nvSpPr>
          <p:cNvPr id="3075" name="Google Shape;123;p4"/>
          <p:cNvSpPr>
            <a:spLocks noGrp="1"/>
          </p:cNvSpPr>
          <p:nvPr>
            <p:ph type="sldNum" sz="quarter" idx="12"/>
          </p:nvPr>
        </p:nvSpPr>
        <p:spPr>
          <a:xfrm>
            <a:off x="6996464" y="6043046"/>
            <a:ext cx="2056586" cy="364281"/>
          </a:xfrm>
          <a:noFill/>
          <a:ln>
            <a:miter lim="800000"/>
            <a:headEnd/>
            <a:tailEnd/>
          </a:ln>
        </p:spPr>
        <p:txBody>
          <a:bodyPr lIns="79432" tIns="39704" rIns="79432" bIns="39704"/>
          <a:lstStyle/>
          <a:p>
            <a:pPr>
              <a:buSzPts val="1100"/>
              <a:buFont typeface="Arial" charset="0"/>
              <a:buNone/>
            </a:pPr>
            <a:fld id="{22429151-D193-4B31-8671-B5953289093F}" type="slidenum">
              <a:rPr lang="ru-RU" altLang="ru-RU" b="1" smtClean="0">
                <a:solidFill>
                  <a:srgbClr val="002060"/>
                </a:solidFill>
                <a:latin typeface="Arial" charset="0"/>
                <a:cs typeface="Arial" charset="0"/>
                <a:sym typeface="Arial" charset="0"/>
              </a:rPr>
              <a:pPr>
                <a:buSzPts val="1100"/>
                <a:buFont typeface="Arial" charset="0"/>
                <a:buNone/>
              </a:pPr>
              <a:t>3</a:t>
            </a:fld>
            <a:endParaRPr lang="ru-RU" altLang="ru-RU" b="1" dirty="0" smtClean="0">
              <a:solidFill>
                <a:srgbClr val="002060"/>
              </a:solidFill>
              <a:latin typeface="Arial" charset="0"/>
              <a:cs typeface="Arial" charset="0"/>
              <a:sym typeface="Arial" charset="0"/>
            </a:endParaRPr>
          </a:p>
        </p:txBody>
      </p:sp>
      <p:cxnSp>
        <p:nvCxnSpPr>
          <p:cNvPr id="3076"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p:spPr>
      </p:cxnSp>
      <p:cxnSp>
        <p:nvCxnSpPr>
          <p:cNvPr id="3077"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p:spPr>
      </p:cxnSp>
      <p:sp>
        <p:nvSpPr>
          <p:cNvPr id="13" name="TextBox 12"/>
          <p:cNvSpPr txBox="1"/>
          <p:nvPr/>
        </p:nvSpPr>
        <p:spPr>
          <a:xfrm>
            <a:off x="3786182" y="714356"/>
            <a:ext cx="184731" cy="369332"/>
          </a:xfrm>
          <a:prstGeom prst="rect">
            <a:avLst/>
          </a:prstGeom>
          <a:noFill/>
        </p:spPr>
        <p:txBody>
          <a:bodyPr wrap="none" rtlCol="0">
            <a:spAutoFit/>
          </a:bodyPr>
          <a:lstStyle/>
          <a:p>
            <a:endParaRPr lang="ru-RU" dirty="0"/>
          </a:p>
        </p:txBody>
      </p:sp>
      <p:pic>
        <p:nvPicPr>
          <p:cNvPr id="14" name="Picture 2" descr="Картинки по запросу белки биологи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52" y="1285859"/>
            <a:ext cx="6357982" cy="285752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Таблица 14"/>
          <p:cNvGraphicFramePr>
            <a:graphicFrameLocks noGrp="1"/>
          </p:cNvGraphicFramePr>
          <p:nvPr/>
        </p:nvGraphicFramePr>
        <p:xfrm>
          <a:off x="1500166" y="4857760"/>
          <a:ext cx="6096000" cy="560832"/>
        </p:xfrm>
        <a:graphic>
          <a:graphicData uri="http://schemas.openxmlformats.org/drawingml/2006/table">
            <a:tbl>
              <a:tblPr/>
              <a:tblGrid>
                <a:gridCol w="6096000"/>
              </a:tblGrid>
              <a:tr h="428628">
                <a:tc>
                  <a:txBody>
                    <a:bodyPr/>
                    <a:lstStyle/>
                    <a:p>
                      <a:pPr algn="l">
                        <a:lnSpc>
                          <a:spcPct val="115000"/>
                        </a:lnSpc>
                        <a:spcAft>
                          <a:spcPts val="0"/>
                        </a:spcAft>
                      </a:pPr>
                      <a:r>
                        <a:rPr lang="kk-KZ" sz="1600" b="1" dirty="0">
                          <a:solidFill>
                            <a:srgbClr val="002060"/>
                          </a:solidFill>
                          <a:latin typeface="Times New Roman"/>
                          <a:ea typeface="Times New Roman"/>
                          <a:cs typeface="Times New Roman"/>
                        </a:rPr>
                        <a:t>Денатурация және ренатурация дегеніміз не? Осы сілтемені көріп, сабақты бастаймыз</a:t>
                      </a:r>
                      <a:endParaRPr lang="ru-RU" sz="1200" dirty="0">
                        <a:solidFill>
                          <a:srgbClr val="002060"/>
                        </a:solidFill>
                        <a:latin typeface="Calibri"/>
                        <a:ea typeface="Times New Roman"/>
                        <a:cs typeface="Times New Roman"/>
                      </a:endParaRPr>
                    </a:p>
                  </a:txBody>
                  <a:tcPr marL="114300" marR="114300" marT="0" marB="0">
                    <a:lnL>
                      <a:noFill/>
                    </a:lnL>
                    <a:lnR>
                      <a:noFill/>
                    </a:lnR>
                    <a:lnT>
                      <a:noFill/>
                    </a:lnT>
                    <a:lnB>
                      <a:noFill/>
                    </a:lnB>
                  </a:tcPr>
                </a:tc>
              </a:tr>
            </a:tbl>
          </a:graphicData>
        </a:graphic>
      </p:graphicFrame>
      <p:sp>
        <p:nvSpPr>
          <p:cNvPr id="12" name="Прямоугольник 11"/>
          <p:cNvSpPr/>
          <p:nvPr/>
        </p:nvSpPr>
        <p:spPr>
          <a:xfrm>
            <a:off x="1214414" y="4286256"/>
            <a:ext cx="3222998" cy="646331"/>
          </a:xfrm>
          <a:prstGeom prst="rect">
            <a:avLst/>
          </a:prstGeom>
        </p:spPr>
        <p:txBody>
          <a:bodyPr wrap="none">
            <a:spAutoFit/>
          </a:bodyPr>
          <a:lstStyle/>
          <a:p>
            <a:r>
              <a:rPr lang="en-US" dirty="0" smtClean="0">
                <a:hlinkClick r:id="rId5"/>
              </a:rPr>
              <a:t>https://youtu.be/JqQvnPBBWCo</a:t>
            </a:r>
            <a:endParaRPr lang="kk-KZ" dirty="0" smtClean="0"/>
          </a:p>
          <a:p>
            <a:endParaRPr lang="ru-RU" dirty="0"/>
          </a:p>
        </p:txBody>
      </p:sp>
      <p:sp>
        <p:nvSpPr>
          <p:cNvPr id="16" name="Прямоугольник 15"/>
          <p:cNvSpPr/>
          <p:nvPr/>
        </p:nvSpPr>
        <p:spPr>
          <a:xfrm>
            <a:off x="4572000" y="4286256"/>
            <a:ext cx="3174523" cy="646331"/>
          </a:xfrm>
          <a:prstGeom prst="rect">
            <a:avLst/>
          </a:prstGeom>
        </p:spPr>
        <p:txBody>
          <a:bodyPr wrap="square">
            <a:spAutoFit/>
          </a:bodyPr>
          <a:lstStyle/>
          <a:p>
            <a:r>
              <a:rPr lang="en-US" dirty="0" smtClean="0">
                <a:hlinkClick r:id="rId6"/>
              </a:rPr>
              <a:t>https://youtu.be/08Pxy8OmtVA</a:t>
            </a:r>
            <a:endParaRPr lang="kk-KZ" dirty="0" smtClean="0"/>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9144000" cy="6891117"/>
          </a:xfrm>
          <a:prstGeom prst="rect">
            <a:avLst/>
          </a:prstGeom>
          <a:solidFill>
            <a:schemeClr val="accent1">
              <a:lumMod val="40000"/>
              <a:lumOff val="60000"/>
            </a:schemeClr>
          </a:solidFill>
          <a:ln>
            <a:noFill/>
          </a:ln>
          <a:extLst/>
        </p:spPr>
      </p:pic>
      <p:sp>
        <p:nvSpPr>
          <p:cNvPr id="3075" name="Google Shape;123;p4"/>
          <p:cNvSpPr>
            <a:spLocks noGrp="1"/>
          </p:cNvSpPr>
          <p:nvPr>
            <p:ph type="sldNum" sz="quarter" idx="12"/>
          </p:nvPr>
        </p:nvSpPr>
        <p:spPr>
          <a:xfrm>
            <a:off x="6996464" y="6043046"/>
            <a:ext cx="2056586" cy="364281"/>
          </a:xfrm>
          <a:noFill/>
          <a:ln>
            <a:miter lim="800000"/>
            <a:headEnd/>
            <a:tailEnd/>
          </a:ln>
        </p:spPr>
        <p:txBody>
          <a:bodyPr lIns="79432" tIns="39704" rIns="79432" bIns="39704"/>
          <a:lstStyle/>
          <a:p>
            <a:pPr>
              <a:buSzPts val="1100"/>
              <a:buFont typeface="Arial" charset="0"/>
              <a:buNone/>
            </a:pPr>
            <a:fld id="{22429151-D193-4B31-8671-B5953289093F}" type="slidenum">
              <a:rPr lang="ru-RU" altLang="ru-RU" b="1" smtClean="0">
                <a:solidFill>
                  <a:srgbClr val="002060"/>
                </a:solidFill>
                <a:latin typeface="Arial" charset="0"/>
                <a:cs typeface="Arial" charset="0"/>
                <a:sym typeface="Arial" charset="0"/>
              </a:rPr>
              <a:pPr>
                <a:buSzPts val="1100"/>
                <a:buFont typeface="Arial" charset="0"/>
                <a:buNone/>
              </a:pPr>
              <a:t>4</a:t>
            </a:fld>
            <a:endParaRPr lang="ru-RU" altLang="ru-RU" b="1" dirty="0" smtClean="0">
              <a:solidFill>
                <a:srgbClr val="002060"/>
              </a:solidFill>
              <a:latin typeface="Arial" charset="0"/>
              <a:cs typeface="Arial" charset="0"/>
              <a:sym typeface="Arial" charset="0"/>
            </a:endParaRPr>
          </a:p>
        </p:txBody>
      </p:sp>
      <p:cxnSp>
        <p:nvCxnSpPr>
          <p:cNvPr id="3076"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p:spPr>
      </p:cxnSp>
      <p:cxnSp>
        <p:nvCxnSpPr>
          <p:cNvPr id="3077"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p:spPr>
      </p:cxnSp>
      <p:sp>
        <p:nvSpPr>
          <p:cNvPr id="3083" name="Прямоугольник 10"/>
          <p:cNvSpPr>
            <a:spLocks noChangeArrowheads="1"/>
          </p:cNvSpPr>
          <p:nvPr/>
        </p:nvSpPr>
        <p:spPr bwMode="auto">
          <a:xfrm>
            <a:off x="214282" y="1000108"/>
            <a:ext cx="8143932" cy="2296922"/>
          </a:xfrm>
          <a:prstGeom prst="rect">
            <a:avLst/>
          </a:prstGeom>
          <a:noFill/>
          <a:ln w="9525">
            <a:noFill/>
            <a:miter lim="800000"/>
            <a:headEnd/>
            <a:tailEnd/>
          </a:ln>
        </p:spPr>
        <p:txBody>
          <a:bodyPr wrap="square" lIns="80147" tIns="40074" rIns="80147" bIns="40074">
            <a:spAutoFit/>
          </a:bodyPr>
          <a:lstStyle/>
          <a:p>
            <a:r>
              <a:rPr lang="kk-KZ" sz="2400" dirty="0" smtClean="0">
                <a:solidFill>
                  <a:srgbClr val="002060"/>
                </a:solidFill>
                <a:latin typeface="Times New Roman" pitchFamily="18" charset="0"/>
                <a:cs typeface="Times New Roman" pitchFamily="18" charset="0"/>
              </a:rPr>
              <a:t>Әртүрлі сыртқы факторлар әсерінен нәруыз “ ширатылуы”, </a:t>
            </a:r>
          </a:p>
          <a:p>
            <a:r>
              <a:rPr lang="kk-KZ" sz="2400" dirty="0" smtClean="0">
                <a:solidFill>
                  <a:srgbClr val="002060"/>
                </a:solidFill>
                <a:latin typeface="Times New Roman" pitchFamily="18" charset="0"/>
                <a:cs typeface="Times New Roman" pitchFamily="18" charset="0"/>
              </a:rPr>
              <a:t>яғни төмен құрылымға айналуы мүмкін.</a:t>
            </a:r>
          </a:p>
          <a:p>
            <a:r>
              <a:rPr lang="kk-KZ" sz="2400" dirty="0" smtClean="0">
                <a:solidFill>
                  <a:srgbClr val="002060"/>
                </a:solidFill>
                <a:latin typeface="Times New Roman" pitchFamily="18" charset="0"/>
                <a:cs typeface="Times New Roman" pitchFamily="18" charset="0"/>
              </a:rPr>
              <a:t> Мысалы, төртінші реттік құрылымнан үшінші реттік, </a:t>
            </a:r>
          </a:p>
          <a:p>
            <a:r>
              <a:rPr lang="kk-KZ" sz="2400" dirty="0" smtClean="0">
                <a:solidFill>
                  <a:srgbClr val="002060"/>
                </a:solidFill>
                <a:latin typeface="Times New Roman" pitchFamily="18" charset="0"/>
                <a:cs typeface="Times New Roman" pitchFamily="18" charset="0"/>
              </a:rPr>
              <a:t>кейін екінші және бірінші реттік құрылымға айналуы мүмкін. Нәруыз молекуласының осылай бұзылу үдерісі </a:t>
            </a:r>
            <a:r>
              <a:rPr lang="kk-KZ" sz="2400" b="1" dirty="0" smtClean="0">
                <a:solidFill>
                  <a:srgbClr val="002060"/>
                </a:solidFill>
                <a:latin typeface="Times New Roman" pitchFamily="18" charset="0"/>
                <a:cs typeface="Times New Roman" pitchFamily="18" charset="0"/>
              </a:rPr>
              <a:t>денатурация </a:t>
            </a:r>
            <a:r>
              <a:rPr lang="kk-KZ" sz="2400" dirty="0" smtClean="0">
                <a:solidFill>
                  <a:srgbClr val="002060"/>
                </a:solidFill>
                <a:latin typeface="Times New Roman" pitchFamily="18" charset="0"/>
                <a:cs typeface="Times New Roman" pitchFamily="18" charset="0"/>
              </a:rPr>
              <a:t>деп аталады</a:t>
            </a:r>
            <a:endParaRPr lang="ru-RU" sz="2400" dirty="0" smtClean="0">
              <a:solidFill>
                <a:srgbClr val="002060"/>
              </a:solidFill>
              <a:latin typeface="Times New Roman" pitchFamily="18" charset="0"/>
              <a:cs typeface="Times New Roman" pitchFamily="18" charset="0"/>
            </a:endParaRPr>
          </a:p>
        </p:txBody>
      </p:sp>
      <p:pic>
        <p:nvPicPr>
          <p:cNvPr id="78851" name="Picture 3" descr="C:\Users\Madina\Desktop\Слайд17.gif"/>
          <p:cNvPicPr>
            <a:picLocks noChangeAspect="1" noChangeArrowheads="1"/>
          </p:cNvPicPr>
          <p:nvPr/>
        </p:nvPicPr>
        <p:blipFill>
          <a:blip r:embed="rId4"/>
          <a:srcRect t="24107"/>
          <a:stretch>
            <a:fillRect/>
          </a:stretch>
        </p:blipFill>
        <p:spPr bwMode="auto">
          <a:xfrm>
            <a:off x="1142976" y="3571876"/>
            <a:ext cx="7786775" cy="2357454"/>
          </a:xfrm>
          <a:prstGeom prst="rect">
            <a:avLst/>
          </a:prstGeom>
          <a:noFill/>
        </p:spPr>
      </p:pic>
      <p:sp>
        <p:nvSpPr>
          <p:cNvPr id="13" name="Овал 12"/>
          <p:cNvSpPr/>
          <p:nvPr/>
        </p:nvSpPr>
        <p:spPr>
          <a:xfrm>
            <a:off x="7215206" y="3929066"/>
            <a:ext cx="1771656" cy="78581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kk-KZ" sz="1100" dirty="0" smtClean="0">
              <a:latin typeface="Times New Roman" pitchFamily="18" charset="0"/>
              <a:cs typeface="Times New Roman" pitchFamily="18" charset="0"/>
            </a:endParaRPr>
          </a:p>
          <a:p>
            <a:pPr algn="ctr"/>
            <a:r>
              <a:rPr lang="kk-KZ" sz="1100" dirty="0" smtClean="0">
                <a:latin typeface="Times New Roman" pitchFamily="18" charset="0"/>
                <a:cs typeface="Times New Roman" pitchFamily="18" charset="0"/>
              </a:rPr>
              <a:t>Нәруыз молекуласының алғашқы қалпына келу  </a:t>
            </a:r>
            <a:endParaRPr lang="ru-RU" sz="1100" dirty="0" smtClean="0">
              <a:latin typeface="Times New Roman" pitchFamily="18" charset="0"/>
              <a:cs typeface="Times New Roman" pitchFamily="18" charset="0"/>
            </a:endParaRPr>
          </a:p>
          <a:p>
            <a:pPr algn="ctr"/>
            <a:endParaRPr lang="ru-RU" dirty="0"/>
          </a:p>
        </p:txBody>
      </p:sp>
      <p:sp>
        <p:nvSpPr>
          <p:cNvPr id="14" name="Овал 13"/>
          <p:cNvSpPr/>
          <p:nvPr/>
        </p:nvSpPr>
        <p:spPr>
          <a:xfrm>
            <a:off x="857224" y="4857760"/>
            <a:ext cx="1571636" cy="78581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k-KZ" sz="1100" dirty="0" smtClean="0">
                <a:latin typeface="Times New Roman" pitchFamily="18" charset="0"/>
                <a:cs typeface="Times New Roman" pitchFamily="18" charset="0"/>
              </a:rPr>
              <a:t>Денатурацияға дейінгі</a:t>
            </a:r>
            <a:endParaRPr lang="ru-RU" sz="1100" dirty="0">
              <a:latin typeface="Times New Roman" pitchFamily="18" charset="0"/>
              <a:cs typeface="Times New Roman" pitchFamily="18" charset="0"/>
            </a:endParaRPr>
          </a:p>
        </p:txBody>
      </p:sp>
      <p:sp>
        <p:nvSpPr>
          <p:cNvPr id="15" name="Овал 14"/>
          <p:cNvSpPr/>
          <p:nvPr/>
        </p:nvSpPr>
        <p:spPr>
          <a:xfrm>
            <a:off x="4572000" y="5357826"/>
            <a:ext cx="2214578" cy="57150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k-KZ" sz="1200" dirty="0" smtClean="0">
                <a:latin typeface="Times New Roman" pitchFamily="18" charset="0"/>
                <a:cs typeface="Times New Roman" pitchFamily="18" charset="0"/>
              </a:rPr>
              <a:t>Денатурацияланған нәруыз</a:t>
            </a:r>
            <a:endParaRPr lang="ru-RU" sz="1200" dirty="0">
              <a:latin typeface="Times New Roman" pitchFamily="18" charset="0"/>
              <a:cs typeface="Times New Roman" pitchFamily="18" charset="0"/>
            </a:endParaRPr>
          </a:p>
        </p:txBody>
      </p:sp>
      <p:sp>
        <p:nvSpPr>
          <p:cNvPr id="17" name="TextBox 16"/>
          <p:cNvSpPr txBox="1"/>
          <p:nvPr/>
        </p:nvSpPr>
        <p:spPr>
          <a:xfrm>
            <a:off x="3500430" y="357166"/>
            <a:ext cx="2310184" cy="523220"/>
          </a:xfrm>
          <a:prstGeom prst="rect">
            <a:avLst/>
          </a:prstGeom>
          <a:noFill/>
        </p:spPr>
        <p:txBody>
          <a:bodyPr wrap="none" rtlCol="0">
            <a:spAutoFit/>
          </a:bodyPr>
          <a:lstStyle/>
          <a:p>
            <a:r>
              <a:rPr lang="kk-KZ" sz="2800" b="1" dirty="0" smtClean="0">
                <a:solidFill>
                  <a:schemeClr val="bg1"/>
                </a:solidFill>
                <a:latin typeface="Times New Roman" pitchFamily="18" charset="0"/>
                <a:cs typeface="Times New Roman" pitchFamily="18" charset="0"/>
              </a:rPr>
              <a:t>Денатурация</a:t>
            </a:r>
            <a:endParaRPr lang="ru-RU" sz="28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33117"/>
            <a:ext cx="9144000" cy="6891117"/>
          </a:xfrm>
          <a:prstGeom prst="rect">
            <a:avLst/>
          </a:prstGeom>
          <a:solidFill>
            <a:schemeClr val="accent1">
              <a:lumMod val="40000"/>
              <a:lumOff val="60000"/>
            </a:schemeClr>
          </a:solidFill>
          <a:ln>
            <a:noFill/>
          </a:ln>
          <a:extLst/>
        </p:spPr>
      </p:pic>
      <p:sp>
        <p:nvSpPr>
          <p:cNvPr id="3075" name="Google Shape;123;p4"/>
          <p:cNvSpPr>
            <a:spLocks noGrp="1"/>
          </p:cNvSpPr>
          <p:nvPr>
            <p:ph type="sldNum" sz="quarter" idx="12"/>
          </p:nvPr>
        </p:nvSpPr>
        <p:spPr>
          <a:xfrm>
            <a:off x="6996464" y="6043046"/>
            <a:ext cx="2056586" cy="364281"/>
          </a:xfrm>
          <a:noFill/>
          <a:ln>
            <a:miter lim="800000"/>
            <a:headEnd/>
            <a:tailEnd/>
          </a:ln>
        </p:spPr>
        <p:txBody>
          <a:bodyPr lIns="79432" tIns="39704" rIns="79432" bIns="39704"/>
          <a:lstStyle/>
          <a:p>
            <a:pPr>
              <a:buSzPts val="1100"/>
              <a:buFont typeface="Arial" charset="0"/>
              <a:buNone/>
            </a:pPr>
            <a:fld id="{22429151-D193-4B31-8671-B5953289093F}" type="slidenum">
              <a:rPr lang="ru-RU" altLang="ru-RU" b="1" smtClean="0">
                <a:solidFill>
                  <a:srgbClr val="002060"/>
                </a:solidFill>
                <a:latin typeface="Arial" charset="0"/>
                <a:cs typeface="Arial" charset="0"/>
                <a:sym typeface="Arial" charset="0"/>
              </a:rPr>
              <a:pPr>
                <a:buSzPts val="1100"/>
                <a:buFont typeface="Arial" charset="0"/>
                <a:buNone/>
              </a:pPr>
              <a:t>5</a:t>
            </a:fld>
            <a:endParaRPr lang="ru-RU" altLang="ru-RU" b="1" dirty="0" smtClean="0">
              <a:solidFill>
                <a:srgbClr val="002060"/>
              </a:solidFill>
              <a:latin typeface="Arial" charset="0"/>
              <a:cs typeface="Arial" charset="0"/>
              <a:sym typeface="Arial" charset="0"/>
            </a:endParaRPr>
          </a:p>
        </p:txBody>
      </p:sp>
      <p:cxnSp>
        <p:nvCxnSpPr>
          <p:cNvPr id="3076"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p:spPr>
      </p:cxnSp>
      <p:cxnSp>
        <p:nvCxnSpPr>
          <p:cNvPr id="3077"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p:spPr>
      </p:cxnSp>
      <p:sp>
        <p:nvSpPr>
          <p:cNvPr id="11" name="TextBox 10"/>
          <p:cNvSpPr txBox="1"/>
          <p:nvPr/>
        </p:nvSpPr>
        <p:spPr>
          <a:xfrm>
            <a:off x="357158" y="1071546"/>
            <a:ext cx="7390613" cy="1015663"/>
          </a:xfrm>
          <a:prstGeom prst="rect">
            <a:avLst/>
          </a:prstGeom>
          <a:noFill/>
        </p:spPr>
        <p:txBody>
          <a:bodyPr wrap="none" rtlCol="0">
            <a:spAutoFit/>
          </a:bodyPr>
          <a:lstStyle/>
          <a:p>
            <a:r>
              <a:rPr lang="kk-KZ" sz="2000" dirty="0" smtClean="0">
                <a:solidFill>
                  <a:srgbClr val="002060"/>
                </a:solidFill>
                <a:latin typeface="Times New Roman" pitchFamily="18" charset="0"/>
                <a:cs typeface="Times New Roman" pitchFamily="18" charset="0"/>
              </a:rPr>
              <a:t>Нәруыздың бірінші реттік құрылымы  бұзылмаса және </a:t>
            </a:r>
          </a:p>
          <a:p>
            <a:r>
              <a:rPr lang="kk-KZ" sz="2000" dirty="0" smtClean="0">
                <a:solidFill>
                  <a:srgbClr val="002060"/>
                </a:solidFill>
                <a:latin typeface="Times New Roman" pitchFamily="18" charset="0"/>
                <a:cs typeface="Times New Roman" pitchFamily="18" charset="0"/>
              </a:rPr>
              <a:t>барлық аминқышқылдары арасында  пептидтік байланыс </a:t>
            </a:r>
          </a:p>
          <a:p>
            <a:r>
              <a:rPr lang="kk-KZ" sz="2000" dirty="0" smtClean="0">
                <a:solidFill>
                  <a:srgbClr val="002060"/>
                </a:solidFill>
                <a:latin typeface="Times New Roman" pitchFamily="18" charset="0"/>
                <a:cs typeface="Times New Roman" pitchFamily="18" charset="0"/>
              </a:rPr>
              <a:t>сақталса,онда қалпына келу -  </a:t>
            </a:r>
            <a:r>
              <a:rPr lang="kk-KZ" sz="2000" b="1" dirty="0" smtClean="0">
                <a:solidFill>
                  <a:srgbClr val="002060"/>
                </a:solidFill>
                <a:latin typeface="Times New Roman" pitchFamily="18" charset="0"/>
                <a:cs typeface="Times New Roman" pitchFamily="18" charset="0"/>
              </a:rPr>
              <a:t>ренатурация үдерісі </a:t>
            </a:r>
            <a:r>
              <a:rPr lang="kk-KZ" sz="2000" dirty="0" smtClean="0">
                <a:solidFill>
                  <a:srgbClr val="002060"/>
                </a:solidFill>
                <a:latin typeface="Times New Roman" pitchFamily="18" charset="0"/>
                <a:cs typeface="Times New Roman" pitchFamily="18" charset="0"/>
              </a:rPr>
              <a:t>жүруі мүмкін</a:t>
            </a:r>
            <a:endParaRPr lang="ru-RU" sz="2000" dirty="0">
              <a:solidFill>
                <a:srgbClr val="002060"/>
              </a:solidFill>
              <a:latin typeface="Times New Roman" pitchFamily="18" charset="0"/>
              <a:cs typeface="Times New Roman" pitchFamily="18" charset="0"/>
            </a:endParaRPr>
          </a:p>
        </p:txBody>
      </p:sp>
      <p:sp>
        <p:nvSpPr>
          <p:cNvPr id="13" name="TextBox 12"/>
          <p:cNvSpPr txBox="1"/>
          <p:nvPr/>
        </p:nvSpPr>
        <p:spPr>
          <a:xfrm>
            <a:off x="285720" y="4786322"/>
            <a:ext cx="8643998" cy="1323439"/>
          </a:xfrm>
          <a:prstGeom prst="rect">
            <a:avLst/>
          </a:prstGeom>
          <a:noFill/>
        </p:spPr>
        <p:txBody>
          <a:bodyPr wrap="square" rtlCol="0">
            <a:spAutoFit/>
          </a:bodyPr>
          <a:lstStyle/>
          <a:p>
            <a:r>
              <a:rPr lang="kk-KZ" sz="2000" dirty="0" smtClean="0">
                <a:solidFill>
                  <a:srgbClr val="002060"/>
                </a:solidFill>
                <a:latin typeface="Times New Roman" pitchFamily="18" charset="0"/>
                <a:cs typeface="Times New Roman" pitchFamily="18" charset="0"/>
              </a:rPr>
              <a:t>Аминқышқылдар арасында  байланыс  бұзылса (су қосылу  реакциясы), онда қалпына келуі мүмкін емес. Бұл жағдайда нәруыз өзінің қасиеті мен қызметін жоғалтады. Пептидтік байланыста қалпына келу үдерісі жүрмейді, себебі аминқышқылдарының қосылуына энергия шығыны қажет</a:t>
            </a:r>
            <a:endParaRPr lang="ru-RU" sz="2000" dirty="0">
              <a:solidFill>
                <a:srgbClr val="002060"/>
              </a:solidFill>
              <a:latin typeface="Times New Roman" pitchFamily="18" charset="0"/>
              <a:cs typeface="Times New Roman" pitchFamily="18" charset="0"/>
            </a:endParaRPr>
          </a:p>
        </p:txBody>
      </p:sp>
      <p:pic>
        <p:nvPicPr>
          <p:cNvPr id="14" name="Picture 2" descr="C:\Users\Madina\Desktop\Без названия.jpg"/>
          <p:cNvPicPr>
            <a:picLocks noChangeAspect="1" noChangeArrowheads="1"/>
          </p:cNvPicPr>
          <p:nvPr/>
        </p:nvPicPr>
        <p:blipFill>
          <a:blip r:embed="rId4"/>
          <a:srcRect/>
          <a:stretch>
            <a:fillRect/>
          </a:stretch>
        </p:blipFill>
        <p:spPr bwMode="auto">
          <a:xfrm>
            <a:off x="5643570" y="2714620"/>
            <a:ext cx="2357454" cy="1853628"/>
          </a:xfrm>
          <a:prstGeom prst="rect">
            <a:avLst/>
          </a:prstGeom>
          <a:noFill/>
        </p:spPr>
      </p:pic>
      <p:pic>
        <p:nvPicPr>
          <p:cNvPr id="15" name="Picture 4" descr="C:\Users\Madina\Desktop\img9.jpg"/>
          <p:cNvPicPr>
            <a:picLocks noChangeAspect="1" noChangeArrowheads="1"/>
          </p:cNvPicPr>
          <p:nvPr/>
        </p:nvPicPr>
        <p:blipFill>
          <a:blip r:embed="rId5"/>
          <a:srcRect l="4297" t="16848" r="68750" b="56250"/>
          <a:stretch>
            <a:fillRect/>
          </a:stretch>
        </p:blipFill>
        <p:spPr bwMode="auto">
          <a:xfrm>
            <a:off x="642910" y="2571744"/>
            <a:ext cx="2143140" cy="1785950"/>
          </a:xfrm>
          <a:prstGeom prst="rect">
            <a:avLst/>
          </a:prstGeom>
          <a:noFill/>
        </p:spPr>
      </p:pic>
      <p:sp>
        <p:nvSpPr>
          <p:cNvPr id="16" name="Стрелка вправо 15"/>
          <p:cNvSpPr/>
          <p:nvPr/>
        </p:nvSpPr>
        <p:spPr>
          <a:xfrm>
            <a:off x="3279424" y="3544343"/>
            <a:ext cx="1721203" cy="2418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3857620" y="2428868"/>
            <a:ext cx="428628" cy="707886"/>
          </a:xfrm>
          <a:prstGeom prst="rect">
            <a:avLst/>
          </a:prstGeom>
          <a:noFill/>
        </p:spPr>
        <p:txBody>
          <a:bodyPr wrap="square" rtlCol="0">
            <a:spAutoFit/>
          </a:bodyPr>
          <a:lstStyle/>
          <a:p>
            <a:r>
              <a:rPr lang="en-US" sz="4000" b="1" dirty="0" smtClean="0">
                <a:latin typeface="Times New Roman" pitchFamily="18" charset="0"/>
                <a:cs typeface="Times New Roman" pitchFamily="18" charset="0"/>
              </a:rPr>
              <a:t>t</a:t>
            </a:r>
            <a:endParaRPr lang="ru-RU" sz="4000" b="1" dirty="0">
              <a:latin typeface="Times New Roman" pitchFamily="18" charset="0"/>
              <a:cs typeface="Times New Roman" pitchFamily="18" charset="0"/>
            </a:endParaRPr>
          </a:p>
        </p:txBody>
      </p:sp>
      <p:sp>
        <p:nvSpPr>
          <p:cNvPr id="18" name="Прямоугольник 17"/>
          <p:cNvSpPr/>
          <p:nvPr/>
        </p:nvSpPr>
        <p:spPr>
          <a:xfrm>
            <a:off x="2928926" y="357166"/>
            <a:ext cx="2575770" cy="584775"/>
          </a:xfrm>
          <a:prstGeom prst="rect">
            <a:avLst/>
          </a:prstGeom>
        </p:spPr>
        <p:txBody>
          <a:bodyPr wrap="none">
            <a:spAutoFit/>
          </a:bodyPr>
          <a:lstStyle/>
          <a:p>
            <a:r>
              <a:rPr lang="kk-KZ" sz="3200" b="1" dirty="0" smtClean="0">
                <a:solidFill>
                  <a:schemeClr val="bg1"/>
                </a:solidFill>
                <a:latin typeface="Times New Roman" pitchFamily="18" charset="0"/>
                <a:cs typeface="Times New Roman" pitchFamily="18" charset="0"/>
              </a:rPr>
              <a:t>Ренатурация</a:t>
            </a:r>
            <a:endParaRPr lang="ru-RU" sz="3200" dirty="0">
              <a:solidFill>
                <a:schemeClr val="bg1"/>
              </a:solidFill>
            </a:endParaRPr>
          </a:p>
        </p:txBody>
      </p:sp>
      <p:sp>
        <p:nvSpPr>
          <p:cNvPr id="19" name="Прямоугольник 18"/>
          <p:cNvSpPr/>
          <p:nvPr/>
        </p:nvSpPr>
        <p:spPr>
          <a:xfrm>
            <a:off x="857224" y="6000768"/>
            <a:ext cx="3676320" cy="646331"/>
          </a:xfrm>
          <a:prstGeom prst="rect">
            <a:avLst/>
          </a:prstGeom>
        </p:spPr>
        <p:txBody>
          <a:bodyPr wrap="square">
            <a:spAutoFit/>
          </a:bodyPr>
          <a:lstStyle/>
          <a:p>
            <a:r>
              <a:rPr lang="en-US" dirty="0" smtClean="0">
                <a:hlinkClick r:id="rId6"/>
              </a:rPr>
              <a:t>https://youtu.be/dHpLxXUfO2U</a:t>
            </a:r>
            <a:endParaRPr lang="kk-KZ" dirty="0" smtClean="0"/>
          </a:p>
          <a:p>
            <a:endParaRPr lang="ru-RU" dirty="0"/>
          </a:p>
        </p:txBody>
      </p:sp>
      <p:sp>
        <p:nvSpPr>
          <p:cNvPr id="20" name="Прямоугольник 19"/>
          <p:cNvSpPr/>
          <p:nvPr/>
        </p:nvSpPr>
        <p:spPr>
          <a:xfrm>
            <a:off x="4286248" y="6000768"/>
            <a:ext cx="3662234" cy="646331"/>
          </a:xfrm>
          <a:prstGeom prst="rect">
            <a:avLst/>
          </a:prstGeom>
        </p:spPr>
        <p:txBody>
          <a:bodyPr wrap="square">
            <a:spAutoFit/>
          </a:bodyPr>
          <a:lstStyle/>
          <a:p>
            <a:r>
              <a:rPr lang="en-US" dirty="0" smtClean="0">
                <a:hlinkClick r:id="rId7"/>
              </a:rPr>
              <a:t>https://youtu.be/CzO6YlcA2mw</a:t>
            </a:r>
            <a:endParaRPr lang="kk-KZ" dirty="0" smtClean="0"/>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9144000" cy="6858000"/>
          </a:xfrm>
          <a:prstGeom prst="rect">
            <a:avLst/>
          </a:prstGeom>
          <a:solidFill>
            <a:schemeClr val="accent1">
              <a:lumMod val="40000"/>
              <a:lumOff val="60000"/>
            </a:schemeClr>
          </a:solidFill>
          <a:ln>
            <a:noFill/>
          </a:ln>
          <a:extLst/>
        </p:spPr>
      </p:pic>
      <p:sp>
        <p:nvSpPr>
          <p:cNvPr id="9219" name="Google Shape;123;p4"/>
          <p:cNvSpPr>
            <a:spLocks noGrp="1"/>
          </p:cNvSpPr>
          <p:nvPr>
            <p:ph type="sldNum" sz="quarter" idx="12"/>
          </p:nvPr>
        </p:nvSpPr>
        <p:spPr>
          <a:xfrm>
            <a:off x="8786842" y="6000768"/>
            <a:ext cx="214314" cy="364281"/>
          </a:xfrm>
          <a:noFill/>
          <a:ln>
            <a:miter lim="800000"/>
            <a:headEnd/>
            <a:tailEnd/>
          </a:ln>
        </p:spPr>
        <p:txBody>
          <a:bodyPr lIns="79432" tIns="39704" rIns="79432" bIns="39704"/>
          <a:lstStyle/>
          <a:p>
            <a:pPr>
              <a:buSzPts val="1100"/>
              <a:buFont typeface="Arial" charset="0"/>
              <a:buNone/>
            </a:pPr>
            <a:fld id="{9B56F184-E603-4E9E-BF68-6D597034F0F6}" type="slidenum">
              <a:rPr lang="ru-RU" altLang="ru-RU" b="1" smtClean="0">
                <a:solidFill>
                  <a:srgbClr val="002060"/>
                </a:solidFill>
                <a:latin typeface="Arial" charset="0"/>
                <a:cs typeface="Arial" charset="0"/>
                <a:sym typeface="Arial" charset="0"/>
              </a:rPr>
              <a:pPr>
                <a:buSzPts val="1100"/>
                <a:buFont typeface="Arial" charset="0"/>
                <a:buNone/>
              </a:pPr>
              <a:t>6</a:t>
            </a:fld>
            <a:endParaRPr lang="ru-RU" altLang="ru-RU" b="1" dirty="0" smtClean="0">
              <a:solidFill>
                <a:srgbClr val="002060"/>
              </a:solidFill>
              <a:latin typeface="Arial" charset="0"/>
              <a:cs typeface="Arial" charset="0"/>
              <a:sym typeface="Arial" charset="0"/>
            </a:endParaRPr>
          </a:p>
        </p:txBody>
      </p:sp>
      <p:cxnSp>
        <p:nvCxnSpPr>
          <p:cNvPr id="9220" name="Google Shape;124;p4"/>
          <p:cNvCxnSpPr>
            <a:cxnSpLocks noChangeShapeType="1"/>
          </p:cNvCxnSpPr>
          <p:nvPr/>
        </p:nvCxnSpPr>
        <p:spPr bwMode="auto">
          <a:xfrm>
            <a:off x="529418" y="6357958"/>
            <a:ext cx="7685920" cy="1588"/>
          </a:xfrm>
          <a:prstGeom prst="straightConnector1">
            <a:avLst/>
          </a:prstGeom>
          <a:noFill/>
          <a:ln w="38100">
            <a:solidFill>
              <a:srgbClr val="002060"/>
            </a:solidFill>
            <a:miter lim="800000"/>
            <a:headEnd type="none" w="sm" len="sm"/>
            <a:tailEnd type="none" w="sm" len="sm"/>
          </a:ln>
        </p:spPr>
      </p:cxnSp>
      <p:cxnSp>
        <p:nvCxnSpPr>
          <p:cNvPr id="9221" name="Google Shape;125;p4"/>
          <p:cNvCxnSpPr>
            <a:cxnSpLocks noChangeShapeType="1"/>
          </p:cNvCxnSpPr>
          <p:nvPr/>
        </p:nvCxnSpPr>
        <p:spPr bwMode="auto">
          <a:xfrm>
            <a:off x="857224" y="6643710"/>
            <a:ext cx="6858048" cy="1588"/>
          </a:xfrm>
          <a:prstGeom prst="straightConnector1">
            <a:avLst/>
          </a:prstGeom>
          <a:noFill/>
          <a:ln w="38100">
            <a:solidFill>
              <a:srgbClr val="00B050"/>
            </a:solidFill>
            <a:miter lim="800000"/>
            <a:headEnd type="none" w="sm" len="sm"/>
            <a:tailEnd type="none" w="sm" len="sm"/>
          </a:ln>
        </p:spPr>
      </p:cxnSp>
      <p:sp>
        <p:nvSpPr>
          <p:cNvPr id="9" name="Google Shape;230;p65"/>
          <p:cNvSpPr txBox="1">
            <a:spLocks/>
          </p:cNvSpPr>
          <p:nvPr/>
        </p:nvSpPr>
        <p:spPr bwMode="auto">
          <a:xfrm>
            <a:off x="312221" y="1507522"/>
            <a:ext cx="8519558" cy="3503152"/>
          </a:xfrm>
          <a:prstGeom prst="rect">
            <a:avLst/>
          </a:prstGeom>
          <a:noFill/>
          <a:ln>
            <a:noFill/>
          </a:ln>
          <a:extLst/>
        </p:spPr>
        <p:txBody>
          <a:bodyPr spcFirstLastPara="1" lIns="93712" tIns="93712" rIns="93712" bIns="93712"/>
          <a:lstStyle>
            <a:lvl1pPr marL="373063" indent="-373063" algn="l" rtl="0" eaLnBrk="0" fontAlgn="base" hangingPunct="0">
              <a:spcBef>
                <a:spcPct val="20000"/>
              </a:spcBef>
              <a:spcAft>
                <a:spcPct val="0"/>
              </a:spcAft>
              <a:buFont typeface="Arial" pitchFamily="34" charset="0"/>
              <a:buChar char="•"/>
              <a:defRPr sz="3000" kern="1200">
                <a:solidFill>
                  <a:schemeClr val="tx1"/>
                </a:solidFill>
                <a:latin typeface="+mn-lt"/>
                <a:ea typeface="+mn-ea"/>
                <a:cs typeface="+mn-cs"/>
              </a:defRPr>
            </a:lvl1pPr>
            <a:lvl2pPr marL="808038" indent="-311150"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2pPr>
            <a:lvl3pPr marL="1244600" indent="-247650"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3pPr>
            <a:lvl4pPr marL="1741488" indent="-24765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239963" indent="-24765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738148" indent="-248923" algn="l" defTabSz="9956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235993" indent="-248923" algn="l" defTabSz="9956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733838" indent="-248923" algn="l" defTabSz="9956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4231683" indent="-248923" algn="l" defTabSz="9956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5086" indent="-65086">
              <a:buNone/>
              <a:defRPr/>
            </a:pPr>
            <a:endParaRPr lang="ru-RU" sz="2100" b="1" dirty="0">
              <a:solidFill>
                <a:srgbClr val="434343"/>
              </a:solidFill>
              <a:latin typeface="Times New Roman" pitchFamily="18" charset="0"/>
              <a:ea typeface="Open Sans"/>
              <a:cs typeface="Times New Roman" pitchFamily="18" charset="0"/>
              <a:sym typeface="Open Sans"/>
            </a:endParaRPr>
          </a:p>
        </p:txBody>
      </p:sp>
      <p:sp>
        <p:nvSpPr>
          <p:cNvPr id="9237" name="Прямоугольник 11"/>
          <p:cNvSpPr>
            <a:spLocks noChangeArrowheads="1"/>
          </p:cNvSpPr>
          <p:nvPr/>
        </p:nvSpPr>
        <p:spPr bwMode="auto">
          <a:xfrm>
            <a:off x="785786" y="428604"/>
            <a:ext cx="7429553" cy="573373"/>
          </a:xfrm>
          <a:prstGeom prst="rect">
            <a:avLst/>
          </a:prstGeom>
          <a:noFill/>
          <a:ln w="9525">
            <a:noFill/>
            <a:miter lim="800000"/>
            <a:headEnd/>
            <a:tailEnd/>
          </a:ln>
        </p:spPr>
        <p:txBody>
          <a:bodyPr wrap="square" lIns="80147" tIns="40074" rIns="80147" bIns="40074">
            <a:spAutoFit/>
          </a:bodyPr>
          <a:lstStyle/>
          <a:p>
            <a:pPr algn="ctr"/>
            <a:r>
              <a:rPr lang="kk-KZ" sz="3200" b="1" dirty="0" smtClean="0">
                <a:solidFill>
                  <a:schemeClr val="bg1"/>
                </a:solidFill>
                <a:latin typeface="Times New Roman" pitchFamily="18" charset="0"/>
                <a:cs typeface="Times New Roman" pitchFamily="18" charset="0"/>
              </a:rPr>
              <a:t>Нәруыздың </a:t>
            </a:r>
            <a:r>
              <a:rPr lang="ru-RU" sz="3200" b="1" dirty="0" smtClean="0">
                <a:solidFill>
                  <a:schemeClr val="bg1"/>
                </a:solidFill>
                <a:latin typeface="Times New Roman" pitchFamily="18" charset="0"/>
                <a:cs typeface="Times New Roman" pitchFamily="18" charset="0"/>
              </a:rPr>
              <a:t> </a:t>
            </a:r>
            <a:r>
              <a:rPr lang="ru-RU" sz="3200" b="1" dirty="0" err="1" smtClean="0">
                <a:solidFill>
                  <a:schemeClr val="bg1"/>
                </a:solidFill>
                <a:latin typeface="Times New Roman" pitchFamily="18" charset="0"/>
                <a:cs typeface="Times New Roman" pitchFamily="18" charset="0"/>
              </a:rPr>
              <a:t>қызметтері</a:t>
            </a:r>
            <a:endParaRPr lang="ru-RU" sz="3200" b="1" dirty="0">
              <a:solidFill>
                <a:schemeClr val="bg1"/>
              </a:solidFill>
              <a:latin typeface="Times New Roman" pitchFamily="18" charset="0"/>
              <a:cs typeface="Times New Roman" pitchFamily="18" charset="0"/>
            </a:endParaRPr>
          </a:p>
        </p:txBody>
      </p:sp>
      <p:pic>
        <p:nvPicPr>
          <p:cNvPr id="10" name="Содержимое 6" descr="01_07.jpg"/>
          <p:cNvPicPr>
            <a:picLocks noChangeAspect="1"/>
          </p:cNvPicPr>
          <p:nvPr/>
        </p:nvPicPr>
        <p:blipFill>
          <a:blip r:embed="rId4" cstate="email"/>
          <a:srcRect/>
          <a:stretch>
            <a:fillRect/>
          </a:stretch>
        </p:blipFill>
        <p:spPr bwMode="auto">
          <a:xfrm>
            <a:off x="500034" y="2857496"/>
            <a:ext cx="7786742" cy="3143272"/>
          </a:xfrm>
          <a:prstGeom prst="rect">
            <a:avLst/>
          </a:prstGeom>
          <a:noFill/>
          <a:ln w="9525">
            <a:noFill/>
            <a:miter lim="800000"/>
            <a:headEnd/>
            <a:tailEnd/>
          </a:ln>
        </p:spPr>
      </p:pic>
      <p:sp>
        <p:nvSpPr>
          <p:cNvPr id="11" name="TextBox 10"/>
          <p:cNvSpPr txBox="1"/>
          <p:nvPr/>
        </p:nvSpPr>
        <p:spPr>
          <a:xfrm>
            <a:off x="500034" y="1071547"/>
            <a:ext cx="8215370" cy="1908215"/>
          </a:xfrm>
          <a:prstGeom prst="rect">
            <a:avLst/>
          </a:prstGeom>
          <a:noFill/>
        </p:spPr>
        <p:txBody>
          <a:bodyPr wrap="square" rtlCol="0">
            <a:spAutoFit/>
          </a:bodyPr>
          <a:lstStyle/>
          <a:p>
            <a:pPr>
              <a:buNone/>
            </a:pPr>
            <a:r>
              <a:rPr lang="ru-RU" sz="2800" b="1" dirty="0" smtClean="0">
                <a:solidFill>
                  <a:srgbClr val="C00000"/>
                </a:solidFill>
                <a:latin typeface="Times New Roman" pitchFamily="18" charset="0"/>
                <a:cs typeface="Times New Roman" pitchFamily="18" charset="0"/>
              </a:rPr>
              <a:t> </a:t>
            </a:r>
            <a:r>
              <a:rPr lang="ru-RU" sz="2800" b="1" dirty="0" err="1" smtClean="0">
                <a:solidFill>
                  <a:srgbClr val="0070C0"/>
                </a:solidFill>
                <a:latin typeface="Times New Roman" pitchFamily="18" charset="0"/>
                <a:cs typeface="Times New Roman" pitchFamily="18" charset="0"/>
              </a:rPr>
              <a:t>1.Құрылымдық қызметі</a:t>
            </a:r>
            <a:endParaRPr lang="ru-RU" sz="2800" b="1" dirty="0" smtClean="0">
              <a:solidFill>
                <a:srgbClr val="0070C0"/>
              </a:solidFill>
              <a:latin typeface="Times New Roman" pitchFamily="18" charset="0"/>
              <a:cs typeface="Times New Roman" pitchFamily="18" charset="0"/>
            </a:endParaRPr>
          </a:p>
          <a:p>
            <a:pPr>
              <a:buNone/>
            </a:pPr>
            <a:r>
              <a:rPr lang="ru-RU" sz="2400" dirty="0" err="1" smtClean="0">
                <a:solidFill>
                  <a:srgbClr val="002060"/>
                </a:solidFill>
                <a:latin typeface="Times New Roman" pitchFamily="18" charset="0"/>
                <a:cs typeface="Times New Roman" pitchFamily="18" charset="0"/>
              </a:rPr>
              <a:t>Құрылымдық ақуыздар липидтермен</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бірігіп</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жасушалық</a:t>
            </a:r>
            <a:r>
              <a:rPr lang="ru-RU" sz="2400" dirty="0" smtClean="0">
                <a:solidFill>
                  <a:srgbClr val="002060"/>
                </a:solidFill>
                <a:latin typeface="Times New Roman" pitchFamily="18" charset="0"/>
                <a:cs typeface="Times New Roman" pitchFamily="18" charset="0"/>
              </a:rPr>
              <a:t> </a:t>
            </a:r>
          </a:p>
          <a:p>
            <a:pPr>
              <a:buNone/>
            </a:pPr>
            <a:r>
              <a:rPr lang="ru-RU" sz="2400" dirty="0" err="1" smtClean="0">
                <a:solidFill>
                  <a:srgbClr val="002060"/>
                </a:solidFill>
                <a:latin typeface="Times New Roman" pitchFamily="18" charset="0"/>
                <a:cs typeface="Times New Roman" pitchFamily="18" charset="0"/>
              </a:rPr>
              <a:t>және жасуша</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ішілік</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жарғақшалардың құрылымдық негізі</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болып</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табылады</a:t>
            </a:r>
            <a:endParaRPr lang="ru-RU" sz="2400" dirty="0" smtClean="0">
              <a:solidFill>
                <a:srgbClr val="002060"/>
              </a:solidFill>
              <a:latin typeface="Times New Roman" pitchFamily="18" charset="0"/>
              <a:cs typeface="Times New Roman" pitchFamily="18" charset="0"/>
            </a:endParaRPr>
          </a:p>
          <a:p>
            <a:endParaRPr lang="ru-RU" dirty="0"/>
          </a:p>
        </p:txBody>
      </p:sp>
      <p:sp>
        <p:nvSpPr>
          <p:cNvPr id="12" name="Прямоугольник 11"/>
          <p:cNvSpPr/>
          <p:nvPr/>
        </p:nvSpPr>
        <p:spPr>
          <a:xfrm>
            <a:off x="714348" y="-714404"/>
            <a:ext cx="4572000" cy="369332"/>
          </a:xfrm>
          <a:prstGeom prst="rect">
            <a:avLst/>
          </a:prstGeom>
        </p:spPr>
        <p:txBody>
          <a:bodyPr>
            <a:spAutoFit/>
          </a:bodyPr>
          <a:lstStyle/>
          <a:p>
            <a:r>
              <a:rPr lang="ru-RU" dirty="0" smtClean="0"/>
              <a:t> </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9144000" cy="6858000"/>
          </a:xfrm>
          <a:prstGeom prst="rect">
            <a:avLst/>
          </a:prstGeom>
          <a:solidFill>
            <a:schemeClr val="accent1">
              <a:lumMod val="40000"/>
              <a:lumOff val="60000"/>
            </a:schemeClr>
          </a:solidFill>
          <a:ln>
            <a:noFill/>
          </a:ln>
          <a:extLst/>
        </p:spPr>
      </p:pic>
      <p:sp>
        <p:nvSpPr>
          <p:cNvPr id="9219" name="Google Shape;123;p4"/>
          <p:cNvSpPr>
            <a:spLocks noGrp="1"/>
          </p:cNvSpPr>
          <p:nvPr>
            <p:ph type="sldNum" sz="quarter" idx="12"/>
          </p:nvPr>
        </p:nvSpPr>
        <p:spPr>
          <a:xfrm>
            <a:off x="7087414" y="6072206"/>
            <a:ext cx="2056586" cy="364281"/>
          </a:xfrm>
          <a:noFill/>
          <a:ln>
            <a:miter lim="800000"/>
            <a:headEnd/>
            <a:tailEnd/>
          </a:ln>
        </p:spPr>
        <p:txBody>
          <a:bodyPr lIns="79432" tIns="39704" rIns="79432" bIns="39704"/>
          <a:lstStyle/>
          <a:p>
            <a:pPr>
              <a:buSzPts val="1100"/>
              <a:buFont typeface="Arial" charset="0"/>
              <a:buNone/>
            </a:pPr>
            <a:fld id="{9B56F184-E603-4E9E-BF68-6D597034F0F6}" type="slidenum">
              <a:rPr lang="ru-RU" altLang="ru-RU" b="1" smtClean="0">
                <a:solidFill>
                  <a:srgbClr val="002060"/>
                </a:solidFill>
                <a:latin typeface="Arial" charset="0"/>
                <a:cs typeface="Arial" charset="0"/>
                <a:sym typeface="Arial" charset="0"/>
              </a:rPr>
              <a:pPr>
                <a:buSzPts val="1100"/>
                <a:buFont typeface="Arial" charset="0"/>
                <a:buNone/>
              </a:pPr>
              <a:t>7</a:t>
            </a:fld>
            <a:endParaRPr lang="ru-RU" altLang="ru-RU" b="1" dirty="0" smtClean="0">
              <a:solidFill>
                <a:srgbClr val="002060"/>
              </a:solidFill>
              <a:latin typeface="Arial" charset="0"/>
              <a:cs typeface="Arial" charset="0"/>
              <a:sym typeface="Arial" charset="0"/>
            </a:endParaRPr>
          </a:p>
        </p:txBody>
      </p:sp>
      <p:cxnSp>
        <p:nvCxnSpPr>
          <p:cNvPr id="9220" name="Google Shape;124;p4"/>
          <p:cNvCxnSpPr>
            <a:cxnSpLocks noChangeShapeType="1"/>
          </p:cNvCxnSpPr>
          <p:nvPr/>
        </p:nvCxnSpPr>
        <p:spPr bwMode="auto">
          <a:xfrm>
            <a:off x="571472" y="6357958"/>
            <a:ext cx="7286676" cy="1588"/>
          </a:xfrm>
          <a:prstGeom prst="straightConnector1">
            <a:avLst/>
          </a:prstGeom>
          <a:noFill/>
          <a:ln w="38100">
            <a:solidFill>
              <a:srgbClr val="002060"/>
            </a:solidFill>
            <a:miter lim="800000"/>
            <a:headEnd type="none" w="sm" len="sm"/>
            <a:tailEnd type="none" w="sm" len="sm"/>
          </a:ln>
        </p:spPr>
      </p:cxnSp>
      <p:cxnSp>
        <p:nvCxnSpPr>
          <p:cNvPr id="9221" name="Google Shape;125;p4"/>
          <p:cNvCxnSpPr>
            <a:cxnSpLocks noChangeShapeType="1"/>
          </p:cNvCxnSpPr>
          <p:nvPr/>
        </p:nvCxnSpPr>
        <p:spPr bwMode="auto">
          <a:xfrm>
            <a:off x="928662" y="6572272"/>
            <a:ext cx="6888565" cy="1588"/>
          </a:xfrm>
          <a:prstGeom prst="straightConnector1">
            <a:avLst/>
          </a:prstGeom>
          <a:noFill/>
          <a:ln w="38100">
            <a:solidFill>
              <a:srgbClr val="00B050"/>
            </a:solidFill>
            <a:miter lim="800000"/>
            <a:headEnd type="none" w="sm" len="sm"/>
            <a:tailEnd type="none" w="sm" len="sm"/>
          </a:ln>
        </p:spPr>
      </p:cxnSp>
      <p:sp>
        <p:nvSpPr>
          <p:cNvPr id="9" name="Google Shape;230;p65"/>
          <p:cNvSpPr txBox="1">
            <a:spLocks/>
          </p:cNvSpPr>
          <p:nvPr/>
        </p:nvSpPr>
        <p:spPr bwMode="auto">
          <a:xfrm>
            <a:off x="312221" y="1507522"/>
            <a:ext cx="8519558" cy="3503152"/>
          </a:xfrm>
          <a:prstGeom prst="rect">
            <a:avLst/>
          </a:prstGeom>
          <a:noFill/>
          <a:ln>
            <a:noFill/>
          </a:ln>
          <a:extLst/>
        </p:spPr>
        <p:txBody>
          <a:bodyPr spcFirstLastPara="1" lIns="93712" tIns="93712" rIns="93712" bIns="93712"/>
          <a:lstStyle>
            <a:lvl1pPr marL="373063" indent="-373063" algn="l" rtl="0" eaLnBrk="0" fontAlgn="base" hangingPunct="0">
              <a:spcBef>
                <a:spcPct val="20000"/>
              </a:spcBef>
              <a:spcAft>
                <a:spcPct val="0"/>
              </a:spcAft>
              <a:buFont typeface="Arial" pitchFamily="34" charset="0"/>
              <a:buChar char="•"/>
              <a:defRPr sz="3000" kern="1200">
                <a:solidFill>
                  <a:schemeClr val="tx1"/>
                </a:solidFill>
                <a:latin typeface="+mn-lt"/>
                <a:ea typeface="+mn-ea"/>
                <a:cs typeface="+mn-cs"/>
              </a:defRPr>
            </a:lvl1pPr>
            <a:lvl2pPr marL="808038" indent="-311150"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2pPr>
            <a:lvl3pPr marL="1244600" indent="-247650"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3pPr>
            <a:lvl4pPr marL="1741488" indent="-24765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239963" indent="-24765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738148" indent="-248923" algn="l" defTabSz="9956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235993" indent="-248923" algn="l" defTabSz="9956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733838" indent="-248923" algn="l" defTabSz="9956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4231683" indent="-248923" algn="l" defTabSz="9956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5086" indent="-65086">
              <a:buNone/>
              <a:defRPr/>
            </a:pPr>
            <a:endParaRPr lang="ru-RU" sz="2100" b="1" dirty="0">
              <a:solidFill>
                <a:srgbClr val="434343"/>
              </a:solidFill>
              <a:latin typeface="Times New Roman" pitchFamily="18" charset="0"/>
              <a:ea typeface="Open Sans"/>
              <a:cs typeface="Times New Roman" pitchFamily="18" charset="0"/>
              <a:sym typeface="Open Sans"/>
            </a:endParaRPr>
          </a:p>
        </p:txBody>
      </p:sp>
      <p:sp>
        <p:nvSpPr>
          <p:cNvPr id="9237" name="Прямоугольник 11"/>
          <p:cNvSpPr>
            <a:spLocks noChangeArrowheads="1"/>
          </p:cNvSpPr>
          <p:nvPr/>
        </p:nvSpPr>
        <p:spPr bwMode="auto">
          <a:xfrm>
            <a:off x="428596" y="357166"/>
            <a:ext cx="7429553" cy="573373"/>
          </a:xfrm>
          <a:prstGeom prst="rect">
            <a:avLst/>
          </a:prstGeom>
          <a:noFill/>
          <a:ln w="9525">
            <a:noFill/>
            <a:miter lim="800000"/>
            <a:headEnd/>
            <a:tailEnd/>
          </a:ln>
        </p:spPr>
        <p:txBody>
          <a:bodyPr wrap="square" lIns="80147" tIns="40074" rIns="80147" bIns="40074">
            <a:spAutoFit/>
          </a:bodyPr>
          <a:lstStyle/>
          <a:p>
            <a:pPr algn="ctr"/>
            <a:r>
              <a:rPr lang="ru-RU" sz="3200" b="1" dirty="0" smtClean="0">
                <a:solidFill>
                  <a:schemeClr val="bg1"/>
                </a:solidFill>
                <a:latin typeface="Times New Roman" pitchFamily="18" charset="0"/>
                <a:cs typeface="Times New Roman" pitchFamily="18" charset="0"/>
              </a:rPr>
              <a:t>1</a:t>
            </a:r>
            <a:r>
              <a:rPr lang="kk-KZ" sz="3200" b="1" dirty="0" smtClean="0">
                <a:solidFill>
                  <a:schemeClr val="bg1"/>
                </a:solidFill>
                <a:latin typeface="Times New Roman" pitchFamily="18" charset="0"/>
                <a:cs typeface="Times New Roman" pitchFamily="18" charset="0"/>
              </a:rPr>
              <a:t>. </a:t>
            </a:r>
            <a:r>
              <a:rPr lang="ru-RU" sz="3200" b="1" dirty="0" err="1" smtClean="0">
                <a:solidFill>
                  <a:schemeClr val="bg1"/>
                </a:solidFill>
                <a:latin typeface="Times New Roman" pitchFamily="18" charset="0"/>
                <a:cs typeface="Times New Roman" pitchFamily="18" charset="0"/>
              </a:rPr>
              <a:t>Құрылымдық қызметі</a:t>
            </a:r>
            <a:endParaRPr lang="ru-RU" sz="3200" b="1" dirty="0">
              <a:solidFill>
                <a:schemeClr val="bg1"/>
              </a:solidFill>
              <a:latin typeface="Times New Roman" pitchFamily="18" charset="0"/>
              <a:cs typeface="Times New Roman" pitchFamily="18" charset="0"/>
            </a:endParaRPr>
          </a:p>
        </p:txBody>
      </p:sp>
      <p:sp>
        <p:nvSpPr>
          <p:cNvPr id="12" name="Содержимое 4"/>
          <p:cNvSpPr>
            <a:spLocks noGrp="1"/>
          </p:cNvSpPr>
          <p:nvPr>
            <p:ph idx="1"/>
          </p:nvPr>
        </p:nvSpPr>
        <p:spPr>
          <a:xfrm>
            <a:off x="500034" y="1071546"/>
            <a:ext cx="8358214" cy="1143008"/>
          </a:xfrm>
        </p:spPr>
        <p:txBody>
          <a:bodyPr>
            <a:noAutofit/>
          </a:bodyPr>
          <a:lstStyle/>
          <a:p>
            <a:pPr>
              <a:buNone/>
            </a:pPr>
            <a:r>
              <a:rPr lang="ru-RU" sz="2400" dirty="0" smtClean="0">
                <a:solidFill>
                  <a:srgbClr val="C0000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Ақуыздар </a:t>
            </a:r>
            <a:r>
              <a:rPr lang="ru-RU" sz="2400" dirty="0" smtClean="0">
                <a:solidFill>
                  <a:srgbClr val="002060"/>
                </a:solidFill>
                <a:latin typeface="Times New Roman" pitchFamily="18" charset="0"/>
                <a:cs typeface="Times New Roman" pitchFamily="18" charset="0"/>
              </a:rPr>
              <a:t>жасушадан тыс құрылымдардың түзілуіне қатысады, олар шаш, түк, сіңір, тамырлар қабырғасының  </a:t>
            </a:r>
            <a:r>
              <a:rPr lang="ru-RU" sz="2400" dirty="0" err="1" smtClean="0">
                <a:solidFill>
                  <a:srgbClr val="002060"/>
                </a:solidFill>
                <a:latin typeface="Times New Roman" pitchFamily="18" charset="0"/>
                <a:cs typeface="Times New Roman" pitchFamily="18" charset="0"/>
              </a:rPr>
              <a:t>құрамына кіреді</a:t>
            </a:r>
            <a:r>
              <a:rPr lang="ru-RU" sz="2400" dirty="0" smtClean="0">
                <a:solidFill>
                  <a:srgbClr val="002060"/>
                </a:solidFill>
                <a:latin typeface="Times New Roman" pitchFamily="18" charset="0"/>
                <a:cs typeface="Times New Roman" pitchFamily="18" charset="0"/>
              </a:rPr>
              <a:t> </a:t>
            </a:r>
            <a:endParaRPr lang="ru-RU" sz="2800" dirty="0" smtClean="0">
              <a:solidFill>
                <a:srgbClr val="002060"/>
              </a:solidFill>
              <a:latin typeface="Times New Roman" pitchFamily="18" charset="0"/>
              <a:cs typeface="Times New Roman" pitchFamily="18" charset="0"/>
            </a:endParaRPr>
          </a:p>
          <a:p>
            <a:pPr>
              <a:buNone/>
            </a:pPr>
            <a:r>
              <a:rPr lang="ru-RU" sz="2800" dirty="0" smtClean="0">
                <a:latin typeface="Times New Roman" pitchFamily="18" charset="0"/>
                <a:cs typeface="Times New Roman" pitchFamily="18" charset="0"/>
              </a:rPr>
              <a:t>     </a:t>
            </a:r>
            <a:endParaRPr lang="ru-RU" sz="2800" dirty="0">
              <a:solidFill>
                <a:schemeClr val="tx1"/>
              </a:solidFill>
              <a:latin typeface="Times New Roman" pitchFamily="18" charset="0"/>
              <a:cs typeface="Times New Roman" pitchFamily="18" charset="0"/>
            </a:endParaRPr>
          </a:p>
        </p:txBody>
      </p:sp>
      <p:pic>
        <p:nvPicPr>
          <p:cNvPr id="13" name="Picture 3"/>
          <p:cNvPicPr>
            <a:picLocks noChangeAspect="1" noChangeArrowheads="1"/>
          </p:cNvPicPr>
          <p:nvPr/>
        </p:nvPicPr>
        <p:blipFill>
          <a:blip r:embed="rId4" cstate="email"/>
          <a:srcRect/>
          <a:stretch>
            <a:fillRect/>
          </a:stretch>
        </p:blipFill>
        <p:spPr bwMode="auto">
          <a:xfrm>
            <a:off x="500034" y="3000372"/>
            <a:ext cx="1891587" cy="2981323"/>
          </a:xfrm>
          <a:prstGeom prst="rect">
            <a:avLst/>
          </a:prstGeom>
          <a:noFill/>
          <a:ln w="9525">
            <a:noFill/>
            <a:miter lim="800000"/>
            <a:headEnd/>
            <a:tailEnd/>
          </a:ln>
        </p:spPr>
      </p:pic>
      <p:pic>
        <p:nvPicPr>
          <p:cNvPr id="14" name="Picture 4"/>
          <p:cNvPicPr>
            <a:picLocks noChangeAspect="1" noChangeArrowheads="1"/>
          </p:cNvPicPr>
          <p:nvPr/>
        </p:nvPicPr>
        <p:blipFill>
          <a:blip r:embed="rId5" cstate="email"/>
          <a:srcRect/>
          <a:stretch>
            <a:fillRect/>
          </a:stretch>
        </p:blipFill>
        <p:spPr bwMode="auto">
          <a:xfrm>
            <a:off x="2643174" y="3000372"/>
            <a:ext cx="1928826" cy="2928958"/>
          </a:xfrm>
          <a:prstGeom prst="rect">
            <a:avLst/>
          </a:prstGeom>
          <a:noFill/>
          <a:ln w="9525">
            <a:noFill/>
            <a:miter lim="800000"/>
            <a:headEnd/>
            <a:tailEnd/>
          </a:ln>
        </p:spPr>
      </p:pic>
      <p:pic>
        <p:nvPicPr>
          <p:cNvPr id="15" name="Picture 3"/>
          <p:cNvPicPr>
            <a:picLocks noChangeAspect="1" noChangeArrowheads="1"/>
          </p:cNvPicPr>
          <p:nvPr/>
        </p:nvPicPr>
        <p:blipFill>
          <a:blip r:embed="rId6" cstate="email"/>
          <a:srcRect/>
          <a:stretch>
            <a:fillRect/>
          </a:stretch>
        </p:blipFill>
        <p:spPr bwMode="auto">
          <a:xfrm>
            <a:off x="4714876" y="3000372"/>
            <a:ext cx="2071702" cy="2928958"/>
          </a:xfrm>
          <a:prstGeom prst="rect">
            <a:avLst/>
          </a:prstGeom>
          <a:noFill/>
          <a:ln w="9525">
            <a:noFill/>
            <a:miter lim="800000"/>
            <a:headEnd/>
            <a:tailEnd/>
          </a:ln>
        </p:spPr>
      </p:pic>
      <p:pic>
        <p:nvPicPr>
          <p:cNvPr id="16" name="Picture 5"/>
          <p:cNvPicPr>
            <a:picLocks noChangeAspect="1" noChangeArrowheads="1"/>
          </p:cNvPicPr>
          <p:nvPr/>
        </p:nvPicPr>
        <p:blipFill>
          <a:blip r:embed="rId7" cstate="email"/>
          <a:srcRect/>
          <a:stretch>
            <a:fillRect/>
          </a:stretch>
        </p:blipFill>
        <p:spPr bwMode="auto">
          <a:xfrm>
            <a:off x="6929422" y="3000372"/>
            <a:ext cx="2214578" cy="2928958"/>
          </a:xfrm>
          <a:prstGeom prst="rect">
            <a:avLst/>
          </a:prstGeom>
          <a:noFill/>
          <a:ln w="9525">
            <a:noFill/>
            <a:miter lim="800000"/>
            <a:headEnd/>
            <a:tailEnd/>
          </a:ln>
        </p:spPr>
      </p:pic>
      <p:sp>
        <p:nvSpPr>
          <p:cNvPr id="17" name="TextBox 16"/>
          <p:cNvSpPr txBox="1"/>
          <p:nvPr/>
        </p:nvSpPr>
        <p:spPr>
          <a:xfrm>
            <a:off x="714348" y="2428868"/>
            <a:ext cx="2500330" cy="523220"/>
          </a:xfrm>
          <a:prstGeom prst="rect">
            <a:avLst/>
          </a:prstGeom>
          <a:noFill/>
        </p:spPr>
        <p:txBody>
          <a:bodyPr wrap="square" rtlCol="0">
            <a:spAutoFit/>
          </a:bodyPr>
          <a:lstStyle/>
          <a:p>
            <a:pPr algn="ctr"/>
            <a:r>
              <a:rPr lang="ru-RU" sz="2800" b="1" i="1" dirty="0" smtClean="0">
                <a:solidFill>
                  <a:schemeClr val="accent4">
                    <a:lumMod val="50000"/>
                  </a:schemeClr>
                </a:solidFill>
                <a:latin typeface="Times New Roman" pitchFamily="18" charset="0"/>
                <a:cs typeface="Times New Roman" pitchFamily="18" charset="0"/>
              </a:rPr>
              <a:t>кератин</a:t>
            </a:r>
            <a:endParaRPr lang="ru-RU" sz="2800" b="1" i="1" dirty="0">
              <a:solidFill>
                <a:schemeClr val="accent4">
                  <a:lumMod val="50000"/>
                </a:schemeClr>
              </a:solidFill>
              <a:latin typeface="Times New Roman" pitchFamily="18" charset="0"/>
              <a:cs typeface="Times New Roman" pitchFamily="18" charset="0"/>
            </a:endParaRPr>
          </a:p>
        </p:txBody>
      </p:sp>
      <p:sp>
        <p:nvSpPr>
          <p:cNvPr id="18" name="Прямоугольник 17"/>
          <p:cNvSpPr/>
          <p:nvPr/>
        </p:nvSpPr>
        <p:spPr>
          <a:xfrm>
            <a:off x="5286380" y="2500306"/>
            <a:ext cx="3083473" cy="523220"/>
          </a:xfrm>
          <a:prstGeom prst="rect">
            <a:avLst/>
          </a:prstGeom>
        </p:spPr>
        <p:txBody>
          <a:bodyPr wrap="none">
            <a:spAutoFit/>
          </a:bodyPr>
          <a:lstStyle/>
          <a:p>
            <a:r>
              <a:rPr lang="ru-RU" sz="2800" b="1" i="1" dirty="0" smtClean="0">
                <a:solidFill>
                  <a:schemeClr val="accent4">
                    <a:lumMod val="50000"/>
                  </a:schemeClr>
                </a:solidFill>
                <a:latin typeface="Times New Roman" pitchFamily="18" charset="0"/>
                <a:cs typeface="Times New Roman" pitchFamily="18" charset="0"/>
              </a:rPr>
              <a:t>эластин, коллаген</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9144000" cy="6858000"/>
          </a:xfrm>
          <a:prstGeom prst="rect">
            <a:avLst/>
          </a:prstGeom>
          <a:solidFill>
            <a:schemeClr val="accent1">
              <a:lumMod val="40000"/>
              <a:lumOff val="60000"/>
            </a:schemeClr>
          </a:solidFill>
          <a:ln>
            <a:noFill/>
          </a:ln>
          <a:extLst/>
        </p:spPr>
      </p:pic>
      <p:sp>
        <p:nvSpPr>
          <p:cNvPr id="9219" name="Google Shape;123;p4"/>
          <p:cNvSpPr>
            <a:spLocks noGrp="1"/>
          </p:cNvSpPr>
          <p:nvPr>
            <p:ph type="sldNum" sz="quarter" idx="12"/>
          </p:nvPr>
        </p:nvSpPr>
        <p:spPr>
          <a:xfrm>
            <a:off x="7087414" y="6000768"/>
            <a:ext cx="2056586" cy="364281"/>
          </a:xfrm>
          <a:noFill/>
          <a:ln>
            <a:miter lim="800000"/>
            <a:headEnd/>
            <a:tailEnd/>
          </a:ln>
        </p:spPr>
        <p:txBody>
          <a:bodyPr lIns="79432" tIns="39704" rIns="79432" bIns="39704"/>
          <a:lstStyle/>
          <a:p>
            <a:pPr>
              <a:buSzPts val="1100"/>
              <a:buFont typeface="Arial" charset="0"/>
              <a:buNone/>
            </a:pPr>
            <a:fld id="{9B56F184-E603-4E9E-BF68-6D597034F0F6}" type="slidenum">
              <a:rPr lang="ru-RU" altLang="ru-RU" b="1" smtClean="0">
                <a:solidFill>
                  <a:srgbClr val="002060"/>
                </a:solidFill>
                <a:latin typeface="Arial" charset="0"/>
                <a:cs typeface="Arial" charset="0"/>
                <a:sym typeface="Arial" charset="0"/>
              </a:rPr>
              <a:pPr>
                <a:buSzPts val="1100"/>
                <a:buFont typeface="Arial" charset="0"/>
                <a:buNone/>
              </a:pPr>
              <a:t>8</a:t>
            </a:fld>
            <a:endParaRPr lang="ru-RU" altLang="ru-RU" b="1" dirty="0" smtClean="0">
              <a:solidFill>
                <a:srgbClr val="002060"/>
              </a:solidFill>
              <a:latin typeface="Arial" charset="0"/>
              <a:cs typeface="Arial" charset="0"/>
              <a:sym typeface="Arial" charset="0"/>
            </a:endParaRPr>
          </a:p>
        </p:txBody>
      </p:sp>
      <p:cxnSp>
        <p:nvCxnSpPr>
          <p:cNvPr id="9220" name="Google Shape;124;p4"/>
          <p:cNvCxnSpPr>
            <a:cxnSpLocks noChangeShapeType="1"/>
          </p:cNvCxnSpPr>
          <p:nvPr/>
        </p:nvCxnSpPr>
        <p:spPr bwMode="auto">
          <a:xfrm>
            <a:off x="529418" y="6357958"/>
            <a:ext cx="7900234" cy="1588"/>
          </a:xfrm>
          <a:prstGeom prst="straightConnector1">
            <a:avLst/>
          </a:prstGeom>
          <a:noFill/>
          <a:ln w="38100">
            <a:solidFill>
              <a:srgbClr val="002060"/>
            </a:solidFill>
            <a:miter lim="800000"/>
            <a:headEnd type="none" w="sm" len="sm"/>
            <a:tailEnd type="none" w="sm" len="sm"/>
          </a:ln>
        </p:spPr>
      </p:cxnSp>
      <p:cxnSp>
        <p:nvCxnSpPr>
          <p:cNvPr id="9221" name="Google Shape;125;p4"/>
          <p:cNvCxnSpPr>
            <a:cxnSpLocks noChangeShapeType="1"/>
          </p:cNvCxnSpPr>
          <p:nvPr/>
        </p:nvCxnSpPr>
        <p:spPr bwMode="auto">
          <a:xfrm>
            <a:off x="642910" y="6500834"/>
            <a:ext cx="7215238" cy="1588"/>
          </a:xfrm>
          <a:prstGeom prst="straightConnector1">
            <a:avLst/>
          </a:prstGeom>
          <a:noFill/>
          <a:ln w="38100">
            <a:solidFill>
              <a:srgbClr val="00B050"/>
            </a:solidFill>
            <a:miter lim="800000"/>
            <a:headEnd type="none" w="sm" len="sm"/>
            <a:tailEnd type="none" w="sm" len="sm"/>
          </a:ln>
        </p:spPr>
      </p:cxnSp>
      <p:sp>
        <p:nvSpPr>
          <p:cNvPr id="9237" name="Прямоугольник 11"/>
          <p:cNvSpPr>
            <a:spLocks noChangeArrowheads="1"/>
          </p:cNvSpPr>
          <p:nvPr/>
        </p:nvSpPr>
        <p:spPr bwMode="auto">
          <a:xfrm>
            <a:off x="642910" y="285728"/>
            <a:ext cx="7429553" cy="634929"/>
          </a:xfrm>
          <a:prstGeom prst="rect">
            <a:avLst/>
          </a:prstGeom>
          <a:noFill/>
          <a:ln w="9525">
            <a:noFill/>
            <a:miter lim="800000"/>
            <a:headEnd/>
            <a:tailEnd/>
          </a:ln>
        </p:spPr>
        <p:txBody>
          <a:bodyPr wrap="square" lIns="80147" tIns="40074" rIns="80147" bIns="40074">
            <a:spAutoFit/>
          </a:bodyPr>
          <a:lstStyle/>
          <a:p>
            <a:pPr algn="ctr"/>
            <a:r>
              <a:rPr lang="ru-RU" sz="3600" b="1" dirty="0" smtClean="0">
                <a:solidFill>
                  <a:schemeClr val="bg1"/>
                </a:solidFill>
                <a:latin typeface="Times New Roman" pitchFamily="18" charset="0"/>
                <a:cs typeface="Times New Roman" pitchFamily="18" charset="0"/>
              </a:rPr>
              <a:t>2. </a:t>
            </a:r>
            <a:r>
              <a:rPr lang="ru-RU" sz="3600" b="1" dirty="0" err="1" smtClean="0">
                <a:solidFill>
                  <a:schemeClr val="bg1"/>
                </a:solidFill>
                <a:latin typeface="Times New Roman" pitchFamily="18" charset="0"/>
                <a:cs typeface="Times New Roman" pitchFamily="18" charset="0"/>
              </a:rPr>
              <a:t>Тасымалдау</a:t>
            </a:r>
            <a:r>
              <a:rPr lang="ru-RU" sz="3600" b="1" dirty="0" smtClean="0">
                <a:solidFill>
                  <a:schemeClr val="bg1"/>
                </a:solidFill>
                <a:latin typeface="Times New Roman" pitchFamily="18" charset="0"/>
                <a:cs typeface="Times New Roman" pitchFamily="18" charset="0"/>
              </a:rPr>
              <a:t> </a:t>
            </a:r>
            <a:r>
              <a:rPr lang="ru-RU" sz="3600" b="1" dirty="0" err="1" smtClean="0">
                <a:solidFill>
                  <a:schemeClr val="bg1"/>
                </a:solidFill>
                <a:latin typeface="Times New Roman" pitchFamily="18" charset="0"/>
                <a:cs typeface="Times New Roman" pitchFamily="18" charset="0"/>
              </a:rPr>
              <a:t>қызметі</a:t>
            </a:r>
            <a:r>
              <a:rPr lang="ru-RU" sz="3600" b="1" dirty="0" smtClean="0">
                <a:solidFill>
                  <a:schemeClr val="bg1"/>
                </a:solidFill>
                <a:latin typeface="Times New Roman" pitchFamily="18" charset="0"/>
                <a:cs typeface="Times New Roman" pitchFamily="18" charset="0"/>
              </a:rPr>
              <a:t> </a:t>
            </a:r>
            <a:endParaRPr lang="ru-RU" sz="3600" b="1" dirty="0">
              <a:solidFill>
                <a:schemeClr val="bg1"/>
              </a:solidFill>
              <a:latin typeface="Times New Roman" pitchFamily="18" charset="0"/>
              <a:cs typeface="Times New Roman" pitchFamily="18" charset="0"/>
            </a:endParaRPr>
          </a:p>
        </p:txBody>
      </p:sp>
      <p:sp>
        <p:nvSpPr>
          <p:cNvPr id="12" name="Содержимое 4"/>
          <p:cNvSpPr>
            <a:spLocks noGrp="1"/>
          </p:cNvSpPr>
          <p:nvPr>
            <p:ph idx="1"/>
          </p:nvPr>
        </p:nvSpPr>
        <p:spPr>
          <a:xfrm>
            <a:off x="428596" y="1142984"/>
            <a:ext cx="8501122" cy="1785950"/>
          </a:xfrm>
        </p:spPr>
        <p:txBody>
          <a:bodyPr>
            <a:noAutofit/>
          </a:bodyPr>
          <a:lstStyle/>
          <a:p>
            <a:pPr>
              <a:buNone/>
            </a:pPr>
            <a:r>
              <a:rPr lang="ru-RU" sz="2400" dirty="0" smtClean="0">
                <a:solidFill>
                  <a:srgbClr val="C00000"/>
                </a:solidFill>
                <a:latin typeface="Times New Roman" pitchFamily="18" charset="0"/>
                <a:cs typeface="Times New Roman" pitchFamily="18" charset="0"/>
              </a:rPr>
              <a:t>	</a:t>
            </a:r>
            <a:r>
              <a:rPr lang="ru-RU" b="1"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Кейбір</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ақуыздар әр түрлі заттарды</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қосып алып</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әр түрлі ұлпаларға, мүшелерге, ағзаның немесе</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жасушаның бойымен</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бір</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орыннан</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екінші</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жерге</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оларды</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тасымалдай</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алады</a:t>
            </a:r>
            <a:r>
              <a:rPr lang="ru-RU" sz="2400" dirty="0" smtClean="0">
                <a:solidFill>
                  <a:srgbClr val="002060"/>
                </a:solidFill>
                <a:latin typeface="Times New Roman" pitchFamily="18" charset="0"/>
                <a:cs typeface="Times New Roman" pitchFamily="18" charset="0"/>
              </a:rPr>
              <a:t>. </a:t>
            </a:r>
            <a:r>
              <a:rPr lang="kk-KZ" sz="2400" dirty="0" smtClean="0">
                <a:solidFill>
                  <a:srgbClr val="002060"/>
                </a:solidFill>
                <a:latin typeface="Times New Roman" pitchFamily="18" charset="0"/>
                <a:cs typeface="Times New Roman" pitchFamily="18" charset="0"/>
              </a:rPr>
              <a:t>Мысалы, қан ақуызы </a:t>
            </a:r>
            <a:r>
              <a:rPr lang="ru-RU" sz="2400" dirty="0" smtClean="0">
                <a:solidFill>
                  <a:srgbClr val="002060"/>
                </a:solidFill>
                <a:latin typeface="Times New Roman" pitchFamily="18" charset="0"/>
                <a:cs typeface="Times New Roman" pitchFamily="18" charset="0"/>
              </a:rPr>
              <a:t> </a:t>
            </a:r>
            <a:r>
              <a:rPr lang="ru-RU" sz="2400" i="1" dirty="0" smtClean="0">
                <a:solidFill>
                  <a:srgbClr val="002060"/>
                </a:solidFill>
                <a:latin typeface="Times New Roman" pitchFamily="18" charset="0"/>
                <a:cs typeface="Times New Roman" pitchFamily="18" charset="0"/>
              </a:rPr>
              <a:t>гемоглобин</a:t>
            </a:r>
            <a:r>
              <a:rPr lang="en-US" sz="2400" i="1" dirty="0" smtClean="0">
                <a:solidFill>
                  <a:srgbClr val="002060"/>
                </a:solidFill>
                <a:latin typeface="Times New Roman" pitchFamily="18" charset="0"/>
                <a:cs typeface="Times New Roman" pitchFamily="18" charset="0"/>
              </a:rPr>
              <a:t> </a:t>
            </a:r>
            <a:r>
              <a:rPr lang="ru-RU" sz="2400" i="1" dirty="0" smtClean="0">
                <a:solidFill>
                  <a:srgbClr val="002060"/>
                </a:solidFill>
                <a:latin typeface="Times New Roman" pitchFamily="18" charset="0"/>
                <a:cs typeface="Times New Roman" pitchFamily="18" charset="0"/>
              </a:rPr>
              <a:t>О</a:t>
            </a:r>
            <a:r>
              <a:rPr lang="ru-RU" sz="2400" i="1" baseline="-25000" dirty="0" smtClean="0">
                <a:solidFill>
                  <a:srgbClr val="002060"/>
                </a:solidFill>
                <a:latin typeface="Times New Roman" pitchFamily="18" charset="0"/>
                <a:cs typeface="Times New Roman" pitchFamily="18" charset="0"/>
              </a:rPr>
              <a:t>2</a:t>
            </a:r>
            <a:r>
              <a:rPr lang="ru-RU" sz="2400" i="1" dirty="0" smtClean="0">
                <a:solidFill>
                  <a:srgbClr val="002060"/>
                </a:solidFill>
                <a:latin typeface="Times New Roman" pitchFamily="18" charset="0"/>
                <a:cs typeface="Times New Roman" pitchFamily="18" charset="0"/>
              </a:rPr>
              <a:t> и СО</a:t>
            </a:r>
            <a:r>
              <a:rPr lang="ru-RU" sz="2400" i="1" baseline="-25000" dirty="0" smtClean="0">
                <a:solidFill>
                  <a:srgbClr val="002060"/>
                </a:solidFill>
                <a:latin typeface="Times New Roman" pitchFamily="18" charset="0"/>
                <a:cs typeface="Times New Roman" pitchFamily="18" charset="0"/>
              </a:rPr>
              <a:t>2</a:t>
            </a:r>
            <a:r>
              <a:rPr lang="ru-RU" sz="2400" i="1" dirty="0" smtClean="0">
                <a:solidFill>
                  <a:srgbClr val="002060"/>
                </a:solidFill>
                <a:latin typeface="Times New Roman" pitchFamily="18" charset="0"/>
                <a:cs typeface="Times New Roman" pitchFamily="18" charset="0"/>
              </a:rPr>
              <a:t> </a:t>
            </a:r>
            <a:r>
              <a:rPr lang="ru-RU" sz="2400" i="1" dirty="0" err="1" smtClean="0">
                <a:solidFill>
                  <a:srgbClr val="002060"/>
                </a:solidFill>
                <a:latin typeface="Times New Roman" pitchFamily="18" charset="0"/>
                <a:cs typeface="Times New Roman" pitchFamily="18" charset="0"/>
              </a:rPr>
              <a:t>тасымалдайды</a:t>
            </a:r>
            <a:endParaRPr lang="ru-RU" sz="2800" dirty="0">
              <a:solidFill>
                <a:srgbClr val="002060"/>
              </a:solidFill>
              <a:latin typeface="Times New Roman" pitchFamily="18" charset="0"/>
              <a:cs typeface="Times New Roman" pitchFamily="18" charset="0"/>
            </a:endParaRPr>
          </a:p>
        </p:txBody>
      </p:sp>
      <p:pic>
        <p:nvPicPr>
          <p:cNvPr id="19" name="Picture 5"/>
          <p:cNvPicPr>
            <a:picLocks noChangeAspect="1" noChangeArrowheads="1"/>
          </p:cNvPicPr>
          <p:nvPr/>
        </p:nvPicPr>
        <p:blipFill>
          <a:blip r:embed="rId4" cstate="email">
            <a:lum bright="-10000"/>
          </a:blip>
          <a:srcRect/>
          <a:stretch>
            <a:fillRect/>
          </a:stretch>
        </p:blipFill>
        <p:spPr bwMode="auto">
          <a:xfrm>
            <a:off x="857224" y="2928934"/>
            <a:ext cx="3643338" cy="3214710"/>
          </a:xfrm>
          <a:prstGeom prst="rect">
            <a:avLst/>
          </a:prstGeom>
          <a:noFill/>
          <a:ln w="9525">
            <a:solidFill>
              <a:schemeClr val="tx1"/>
            </a:solidFill>
            <a:miter lim="800000"/>
            <a:headEnd/>
            <a:tailEnd/>
          </a:ln>
          <a:effectLst/>
        </p:spPr>
      </p:pic>
      <p:pic>
        <p:nvPicPr>
          <p:cNvPr id="20" name="Picture 3"/>
          <p:cNvPicPr>
            <a:picLocks noChangeAspect="1" noChangeArrowheads="1"/>
          </p:cNvPicPr>
          <p:nvPr/>
        </p:nvPicPr>
        <p:blipFill>
          <a:blip r:embed="rId5" cstate="email"/>
          <a:srcRect/>
          <a:stretch>
            <a:fillRect/>
          </a:stretch>
        </p:blipFill>
        <p:spPr bwMode="auto">
          <a:xfrm>
            <a:off x="4929190" y="2928934"/>
            <a:ext cx="3786214" cy="32147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9144000" cy="6858000"/>
          </a:xfrm>
          <a:prstGeom prst="rect">
            <a:avLst/>
          </a:prstGeom>
          <a:solidFill>
            <a:schemeClr val="accent1">
              <a:lumMod val="40000"/>
              <a:lumOff val="60000"/>
            </a:schemeClr>
          </a:solidFill>
          <a:ln>
            <a:noFill/>
          </a:ln>
          <a:extLst/>
        </p:spPr>
      </p:pic>
      <p:sp>
        <p:nvSpPr>
          <p:cNvPr id="9219" name="Google Shape;123;p4"/>
          <p:cNvSpPr>
            <a:spLocks noGrp="1"/>
          </p:cNvSpPr>
          <p:nvPr>
            <p:ph type="sldNum" sz="quarter" idx="12"/>
          </p:nvPr>
        </p:nvSpPr>
        <p:spPr>
          <a:xfrm>
            <a:off x="8786842" y="5950896"/>
            <a:ext cx="357158" cy="364281"/>
          </a:xfrm>
          <a:noFill/>
          <a:ln>
            <a:miter lim="800000"/>
            <a:headEnd/>
            <a:tailEnd/>
          </a:ln>
        </p:spPr>
        <p:txBody>
          <a:bodyPr lIns="79432" tIns="39704" rIns="79432" bIns="39704"/>
          <a:lstStyle/>
          <a:p>
            <a:pPr>
              <a:buSzPts val="1100"/>
              <a:buFont typeface="Arial" charset="0"/>
              <a:buNone/>
            </a:pPr>
            <a:fld id="{9B56F184-E603-4E9E-BF68-6D597034F0F6}" type="slidenum">
              <a:rPr lang="ru-RU" altLang="ru-RU" b="1" smtClean="0">
                <a:solidFill>
                  <a:srgbClr val="002060"/>
                </a:solidFill>
                <a:latin typeface="Arial" charset="0"/>
                <a:cs typeface="Arial" charset="0"/>
                <a:sym typeface="Arial" charset="0"/>
              </a:rPr>
              <a:pPr>
                <a:buSzPts val="1100"/>
                <a:buFont typeface="Arial" charset="0"/>
                <a:buNone/>
              </a:pPr>
              <a:t>9</a:t>
            </a:fld>
            <a:endParaRPr lang="ru-RU" altLang="ru-RU" b="1" dirty="0" smtClean="0">
              <a:solidFill>
                <a:srgbClr val="002060"/>
              </a:solidFill>
              <a:latin typeface="Arial" charset="0"/>
              <a:cs typeface="Arial" charset="0"/>
              <a:sym typeface="Arial" charset="0"/>
            </a:endParaRPr>
          </a:p>
        </p:txBody>
      </p:sp>
      <p:cxnSp>
        <p:nvCxnSpPr>
          <p:cNvPr id="9220" name="Google Shape;124;p4"/>
          <p:cNvCxnSpPr>
            <a:cxnSpLocks noChangeShapeType="1"/>
          </p:cNvCxnSpPr>
          <p:nvPr/>
        </p:nvCxnSpPr>
        <p:spPr bwMode="auto">
          <a:xfrm>
            <a:off x="285720" y="6357958"/>
            <a:ext cx="7858180" cy="1588"/>
          </a:xfrm>
          <a:prstGeom prst="straightConnector1">
            <a:avLst/>
          </a:prstGeom>
          <a:noFill/>
          <a:ln w="38100">
            <a:solidFill>
              <a:srgbClr val="002060"/>
            </a:solidFill>
            <a:miter lim="800000"/>
            <a:headEnd type="none" w="sm" len="sm"/>
            <a:tailEnd type="none" w="sm" len="sm"/>
          </a:ln>
        </p:spPr>
      </p:cxnSp>
      <p:cxnSp>
        <p:nvCxnSpPr>
          <p:cNvPr id="9221" name="Google Shape;125;p4"/>
          <p:cNvCxnSpPr>
            <a:cxnSpLocks noChangeShapeType="1"/>
          </p:cNvCxnSpPr>
          <p:nvPr/>
        </p:nvCxnSpPr>
        <p:spPr bwMode="auto">
          <a:xfrm>
            <a:off x="428596" y="6572272"/>
            <a:ext cx="7500990" cy="1588"/>
          </a:xfrm>
          <a:prstGeom prst="straightConnector1">
            <a:avLst/>
          </a:prstGeom>
          <a:noFill/>
          <a:ln w="38100">
            <a:solidFill>
              <a:srgbClr val="00B050"/>
            </a:solidFill>
            <a:miter lim="800000"/>
            <a:headEnd type="none" w="sm" len="sm"/>
            <a:tailEnd type="none" w="sm" len="sm"/>
          </a:ln>
        </p:spPr>
      </p:cxnSp>
      <p:sp>
        <p:nvSpPr>
          <p:cNvPr id="9237" name="Прямоугольник 11"/>
          <p:cNvSpPr>
            <a:spLocks noChangeArrowheads="1"/>
          </p:cNvSpPr>
          <p:nvPr/>
        </p:nvSpPr>
        <p:spPr bwMode="auto">
          <a:xfrm>
            <a:off x="1500166" y="285728"/>
            <a:ext cx="6215107" cy="634929"/>
          </a:xfrm>
          <a:prstGeom prst="rect">
            <a:avLst/>
          </a:prstGeom>
          <a:noFill/>
          <a:ln w="9525">
            <a:noFill/>
            <a:miter lim="800000"/>
            <a:headEnd/>
            <a:tailEnd/>
          </a:ln>
        </p:spPr>
        <p:txBody>
          <a:bodyPr wrap="square" lIns="80147" tIns="40074" rIns="80147" bIns="40074">
            <a:spAutoFit/>
          </a:bodyPr>
          <a:lstStyle/>
          <a:p>
            <a:pPr algn="ctr"/>
            <a:r>
              <a:rPr lang="ru-RU" sz="3600" b="1" dirty="0" smtClean="0">
                <a:solidFill>
                  <a:schemeClr val="bg1"/>
                </a:solidFill>
                <a:latin typeface="Times New Roman" pitchFamily="18" charset="0"/>
                <a:cs typeface="Times New Roman" pitchFamily="18" charset="0"/>
              </a:rPr>
              <a:t>2. </a:t>
            </a:r>
            <a:r>
              <a:rPr lang="ru-RU" sz="3600" b="1" dirty="0" err="1" smtClean="0">
                <a:solidFill>
                  <a:schemeClr val="bg1"/>
                </a:solidFill>
                <a:latin typeface="Times New Roman" pitchFamily="18" charset="0"/>
                <a:cs typeface="Times New Roman" pitchFamily="18" charset="0"/>
              </a:rPr>
              <a:t>Тасымалдау</a:t>
            </a:r>
            <a:r>
              <a:rPr lang="ru-RU" sz="3600" b="1" dirty="0" smtClean="0">
                <a:solidFill>
                  <a:schemeClr val="bg1"/>
                </a:solidFill>
                <a:latin typeface="Times New Roman" pitchFamily="18" charset="0"/>
                <a:cs typeface="Times New Roman" pitchFamily="18" charset="0"/>
              </a:rPr>
              <a:t> </a:t>
            </a:r>
            <a:r>
              <a:rPr lang="ru-RU" sz="3600" b="1" dirty="0" err="1" smtClean="0">
                <a:solidFill>
                  <a:schemeClr val="bg1"/>
                </a:solidFill>
                <a:latin typeface="Times New Roman" pitchFamily="18" charset="0"/>
                <a:cs typeface="Times New Roman" pitchFamily="18" charset="0"/>
              </a:rPr>
              <a:t>қызметі</a:t>
            </a:r>
            <a:r>
              <a:rPr lang="ru-RU" sz="3600" b="1" dirty="0" smtClean="0">
                <a:solidFill>
                  <a:schemeClr val="bg1"/>
                </a:solidFill>
                <a:latin typeface="Times New Roman" pitchFamily="18" charset="0"/>
                <a:cs typeface="Times New Roman" pitchFamily="18" charset="0"/>
              </a:rPr>
              <a:t> </a:t>
            </a:r>
            <a:endParaRPr lang="ru-RU" sz="3600" b="1" dirty="0">
              <a:solidFill>
                <a:schemeClr val="bg1"/>
              </a:solidFill>
              <a:latin typeface="Times New Roman" pitchFamily="18" charset="0"/>
              <a:cs typeface="Times New Roman" pitchFamily="18" charset="0"/>
            </a:endParaRPr>
          </a:p>
        </p:txBody>
      </p:sp>
      <p:sp>
        <p:nvSpPr>
          <p:cNvPr id="12" name="Содержимое 4"/>
          <p:cNvSpPr>
            <a:spLocks noGrp="1"/>
          </p:cNvSpPr>
          <p:nvPr>
            <p:ph idx="1"/>
          </p:nvPr>
        </p:nvSpPr>
        <p:spPr>
          <a:xfrm>
            <a:off x="357158" y="1071546"/>
            <a:ext cx="8429652" cy="1714512"/>
          </a:xfrm>
        </p:spPr>
        <p:txBody>
          <a:bodyPr>
            <a:noAutofit/>
          </a:bodyPr>
          <a:lstStyle/>
          <a:p>
            <a:pPr>
              <a:buNone/>
            </a:pPr>
            <a:r>
              <a:rPr lang="ru-RU" sz="2400" dirty="0" smtClean="0">
                <a:solidFill>
                  <a:srgbClr val="C00000"/>
                </a:solidFill>
                <a:latin typeface="Times New Roman" pitchFamily="18" charset="0"/>
                <a:cs typeface="Times New Roman" pitchFamily="18" charset="0"/>
              </a:rPr>
              <a:t>	</a:t>
            </a:r>
            <a:r>
              <a:rPr lang="ru-RU" b="1" dirty="0" smtClean="0">
                <a:solidFill>
                  <a:srgbClr val="C0000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Кейбір</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заттар</a:t>
            </a:r>
            <a:r>
              <a:rPr lang="ru-RU" sz="2400" dirty="0" smtClean="0">
                <a:solidFill>
                  <a:srgbClr val="002060"/>
                </a:solidFill>
                <a:latin typeface="Times New Roman" pitchFamily="18" charset="0"/>
                <a:cs typeface="Times New Roman" pitchFamily="18" charset="0"/>
              </a:rPr>
              <a:t> мен </a:t>
            </a:r>
            <a:r>
              <a:rPr lang="ru-RU" sz="2400" dirty="0" err="1" smtClean="0">
                <a:solidFill>
                  <a:srgbClr val="002060"/>
                </a:solidFill>
                <a:latin typeface="Times New Roman" pitchFamily="18" charset="0"/>
                <a:cs typeface="Times New Roman" pitchFamily="18" charset="0"/>
              </a:rPr>
              <a:t>иондарды</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жасушадан</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сыртқа және кері</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қарай өтуін қамтамасыз ететін</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жасуша</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жарғақшасының құрамында арнайы</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белсенді</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және қатаң таңдамалы өткізгішті  жүзеге асыратын</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ақуыздар болады</a:t>
            </a:r>
            <a:r>
              <a:rPr lang="ru-RU" sz="2400" dirty="0" smtClean="0">
                <a:solidFill>
                  <a:srgbClr val="002060"/>
                </a:solidFill>
                <a:latin typeface="Times New Roman" pitchFamily="18" charset="0"/>
                <a:cs typeface="Times New Roman" pitchFamily="18" charset="0"/>
              </a:rPr>
              <a:t> </a:t>
            </a:r>
            <a:endParaRPr lang="ru-RU" sz="2800" dirty="0">
              <a:solidFill>
                <a:srgbClr val="002060"/>
              </a:solidFill>
              <a:latin typeface="Times New Roman" pitchFamily="18" charset="0"/>
              <a:cs typeface="Times New Roman" pitchFamily="18" charset="0"/>
            </a:endParaRPr>
          </a:p>
        </p:txBody>
      </p:sp>
      <p:pic>
        <p:nvPicPr>
          <p:cNvPr id="13" name="Picture 4"/>
          <p:cNvPicPr>
            <a:picLocks noChangeAspect="1" noChangeArrowheads="1"/>
          </p:cNvPicPr>
          <p:nvPr/>
        </p:nvPicPr>
        <p:blipFill>
          <a:blip r:embed="rId4" cstate="email"/>
          <a:srcRect/>
          <a:stretch>
            <a:fillRect/>
          </a:stretch>
        </p:blipFill>
        <p:spPr bwMode="auto">
          <a:xfrm>
            <a:off x="500034" y="2786058"/>
            <a:ext cx="3786214" cy="3214710"/>
          </a:xfrm>
          <a:prstGeom prst="rect">
            <a:avLst/>
          </a:prstGeom>
          <a:noFill/>
          <a:ln w="9525">
            <a:solidFill>
              <a:schemeClr val="tx1"/>
            </a:solidFill>
            <a:miter lim="800000"/>
            <a:headEnd/>
            <a:tailEnd/>
          </a:ln>
          <a:effectLst/>
        </p:spPr>
      </p:pic>
      <p:pic>
        <p:nvPicPr>
          <p:cNvPr id="14" name="Picture 5" descr="C:\Users\Admin\Desktop\презентации биология\картинки\канальный белок.jpg"/>
          <p:cNvPicPr>
            <a:picLocks noChangeAspect="1" noChangeArrowheads="1"/>
          </p:cNvPicPr>
          <p:nvPr/>
        </p:nvPicPr>
        <p:blipFill>
          <a:blip r:embed="rId5" cstate="email"/>
          <a:srcRect/>
          <a:stretch>
            <a:fillRect/>
          </a:stretch>
        </p:blipFill>
        <p:spPr bwMode="auto">
          <a:xfrm>
            <a:off x="4786314" y="2714620"/>
            <a:ext cx="3714776" cy="320579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2902</TotalTime>
  <Words>771</Words>
  <Application>Microsoft Office PowerPoint</Application>
  <PresentationFormat>Экран (4:3)</PresentationFormat>
  <Paragraphs>155</Paragraphs>
  <Slides>23</Slides>
  <Notes>20</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1</vt:i4>
      </vt:variant>
      <vt:variant>
        <vt:lpstr>Заголовки слайдов</vt:lpstr>
      </vt:variant>
      <vt:variant>
        <vt:i4>23</vt:i4>
      </vt:variant>
    </vt:vector>
  </HeadingPairs>
  <TitlesOfParts>
    <vt:vector size="32" baseType="lpstr">
      <vt:lpstr>Arial</vt:lpstr>
      <vt:lpstr>Bookman Old Style</vt:lpstr>
      <vt:lpstr>Calibri</vt:lpstr>
      <vt:lpstr>Century Gothic</vt:lpstr>
      <vt:lpstr>Open Sans</vt:lpstr>
      <vt:lpstr>Times New Roman</vt:lpstr>
      <vt:lpstr>Wingdings</vt:lpstr>
      <vt:lpstr>Тема Office</vt:lpstr>
      <vt:lpstr>PhotoImpact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Madina</dc:creator>
  <cp:lastModifiedBy>Huawei</cp:lastModifiedBy>
  <cp:revision>247</cp:revision>
  <dcterms:created xsi:type="dcterms:W3CDTF">2020-07-14T09:45:37Z</dcterms:created>
  <dcterms:modified xsi:type="dcterms:W3CDTF">2024-11-02T17:09:58Z</dcterms:modified>
</cp:coreProperties>
</file>