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15.png" ContentType="image/png"/>
  <Override PartName="/ppt/media/image7.png" ContentType="image/png"/>
  <Override PartName="/ppt/media/image16.png" ContentType="image/png"/>
  <Override PartName="/ppt/media/image8.png" ContentType="image/png"/>
  <Override PartName="/ppt/media/image2.png" ContentType="image/png"/>
  <Override PartName="/ppt/media/image10.png" ContentType="image/png"/>
  <Override PartName="/ppt/media/image3.png" ContentType="image/png"/>
  <Override PartName="/ppt/media/image11.png" ContentType="image/png"/>
  <Override PartName="/ppt/media/image9.png" ContentType="image/png"/>
  <Override PartName="/ppt/media/image17.png" ContentType="image/png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0AFC7F-4829-4838-9A67-B06D79AB17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50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46000" indent="-32544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301760" indent="-26028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824120" indent="-26028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948BE6-F907-4384-ADF4-9976296B113B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" name="Google Shape;76;p1"/>
          <p:cNvSpPr/>
          <p:nvPr/>
        </p:nvSpPr>
        <p:spPr>
          <a:xfrm>
            <a:off x="0" y="2897280"/>
            <a:ext cx="10693440" cy="20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Calibri"/>
                <a:ea typeface="Times New Roman"/>
              </a:rPr>
              <a:t>Тақырыбы:</a:t>
            </a:r>
            <a:r>
              <a:rPr b="1" lang="kk-KZ" sz="3200" strike="noStrike" u="none">
                <a:solidFill>
                  <a:srgbClr val="1f497d"/>
                </a:solidFill>
                <a:uFillTx/>
                <a:latin typeface="Calibri"/>
                <a:ea typeface="Times New Roman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000" strike="noStrike" u="none">
                <a:solidFill>
                  <a:srgbClr val="1f497d"/>
                </a:solidFill>
                <a:uFillTx/>
                <a:latin typeface="Century Gothic"/>
              </a:rPr>
              <a:t>Зертханалық жұмыс                                            «Редуцирленетін және редуцирленбейтін қанттардың тотықсыздандыру қабілетін зерттеу»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                                                                                                            </a:t>
            </a:r>
            <a:r>
              <a:rPr b="1" lang="kk-KZ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10 сынып 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i="1" lang="kk-KZ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жаратылыстану математикалық бағыт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" name="Google Shape;77;p1"/>
          <p:cNvCxnSpPr/>
          <p:nvPr/>
        </p:nvCxnSpPr>
        <p:spPr>
          <a:xfrm>
            <a:off x="1496520" y="6965640"/>
            <a:ext cx="811620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8" name="Google Shape;78;p1"/>
          <p:cNvCxnSpPr/>
          <p:nvPr/>
        </p:nvCxnSpPr>
        <p:spPr>
          <a:xfrm>
            <a:off x="1630440" y="712908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9" name="Picture 6" descr=""/>
          <p:cNvPicPr/>
          <p:nvPr/>
        </p:nvPicPr>
        <p:blipFill>
          <a:blip r:embed="rId2"/>
          <a:stretch/>
        </p:blipFill>
        <p:spPr>
          <a:xfrm>
            <a:off x="8548560" y="1241280"/>
            <a:ext cx="2144880" cy="160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C:\Users\Типография\Desktop\Безымянный.png"/>
          <p:cNvPicPr/>
          <p:nvPr/>
        </p:nvPicPr>
        <p:blipFill>
          <a:blip r:embed="rId1"/>
          <a:stretch/>
        </p:blipFill>
        <p:spPr>
          <a:xfrm>
            <a:off x="-19080" y="-23760"/>
            <a:ext cx="10729800" cy="7601040"/>
          </a:xfrm>
          <a:prstGeom prst="rect">
            <a:avLst/>
          </a:prstGeom>
          <a:ln w="0">
            <a:noFill/>
          </a:ln>
        </p:spPr>
      </p:pic>
      <p:sp>
        <p:nvSpPr>
          <p:cNvPr id="76" name="Google Shape;123;p4"/>
          <p:cNvSpPr/>
          <p:nvPr/>
        </p:nvSpPr>
        <p:spPr>
          <a:xfrm>
            <a:off x="8288280" y="66150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1E6D085-1FD9-4526-B14A-DDBF025FB6B9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7" name="Google Shape;124;p4"/>
          <p:cNvCxnSpPr/>
          <p:nvPr/>
        </p:nvCxnSpPr>
        <p:spPr>
          <a:xfrm flipV="1">
            <a:off x="874440" y="7265160"/>
            <a:ext cx="8809560" cy="10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8" name="Google Shape;125;p4"/>
          <p:cNvCxnSpPr/>
          <p:nvPr/>
        </p:nvCxnSpPr>
        <p:spPr>
          <a:xfrm flipV="1">
            <a:off x="1296720" y="7395840"/>
            <a:ext cx="7971480" cy="216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9" name="Прямоугольник 13"/>
          <p:cNvSpPr/>
          <p:nvPr/>
        </p:nvSpPr>
        <p:spPr>
          <a:xfrm>
            <a:off x="479520" y="6006960"/>
            <a:ext cx="9688320" cy="11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70c0"/>
                </a:solidFill>
                <a:uFillTx/>
                <a:latin typeface="Century Gothic"/>
                <a:ea typeface="Arial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редуцирленетін  және редуцирленбейтін қанттарды анықтайды;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Rectangle 7"/>
          <p:cNvSpPr/>
          <p:nvPr/>
        </p:nvSpPr>
        <p:spPr>
          <a:xfrm>
            <a:off x="0" y="2514600"/>
            <a:ext cx="10693440" cy="360"/>
          </a:xfrm>
          <a:prstGeom prst="rect">
            <a:avLst/>
          </a:prstGeom>
          <a:solidFill>
            <a:srgbClr val="ffffff"/>
          </a:solidFill>
          <a:ln w="0">
            <a:noFill/>
          </a:ln>
          <a:effectLst>
            <a:outerShdw dist="17819" dir="2700000" blurRad="0" rotWithShape="0">
              <a:srgbClr val="999999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ctr" pos="2970360"/>
                <a:tab algn="r" pos="594036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81" name="Прямоугольник 11"/>
          <p:cNvGrpSpPr/>
          <p:nvPr/>
        </p:nvGrpSpPr>
        <p:grpSpPr>
          <a:xfrm>
            <a:off x="3571920" y="268200"/>
            <a:ext cx="4181400" cy="1279440"/>
            <a:chOff x="3571920" y="268200"/>
            <a:chExt cx="4181400" cy="1279440"/>
          </a:xfrm>
        </p:grpSpPr>
        <p:pic>
          <p:nvPicPr>
            <p:cNvPr id="82" name="Прямоугольник 11" descr=""/>
            <p:cNvPicPr/>
            <p:nvPr/>
          </p:nvPicPr>
          <p:blipFill>
            <a:blip r:embed="rId2"/>
            <a:stretch/>
          </p:blipFill>
          <p:spPr>
            <a:xfrm>
              <a:off x="3571920" y="268200"/>
              <a:ext cx="4181400" cy="1279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3" name=""/>
            <p:cNvSpPr/>
            <p:nvPr/>
          </p:nvSpPr>
          <p:spPr>
            <a:xfrm>
              <a:off x="3872160" y="399960"/>
              <a:ext cx="326484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3200" strike="noStrike" u="none">
                  <a:solidFill>
                    <a:srgbClr val="ffffff"/>
                  </a:solidFill>
                  <a:uFillTx/>
                  <a:latin typeface="Century Gothic"/>
                </a:rPr>
                <a:t>Сабақты бекіту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84" name="Прямоугольник 12"/>
          <p:cNvGrpSpPr/>
          <p:nvPr/>
        </p:nvGrpSpPr>
        <p:grpSpPr>
          <a:xfrm>
            <a:off x="590400" y="1481040"/>
            <a:ext cx="9650520" cy="4687920"/>
            <a:chOff x="590400" y="1481040"/>
            <a:chExt cx="9650520" cy="4687920"/>
          </a:xfrm>
        </p:grpSpPr>
        <p:pic>
          <p:nvPicPr>
            <p:cNvPr id="85" name="Прямоугольник 12" descr=""/>
            <p:cNvPicPr/>
            <p:nvPr/>
          </p:nvPicPr>
          <p:blipFill>
            <a:blip r:embed="rId3"/>
            <a:stretch/>
          </p:blipFill>
          <p:spPr>
            <a:xfrm>
              <a:off x="590400" y="1481040"/>
              <a:ext cx="9650520" cy="4687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6" name=""/>
            <p:cNvSpPr/>
            <p:nvPr/>
          </p:nvSpPr>
          <p:spPr>
            <a:xfrm>
              <a:off x="743040" y="1587600"/>
              <a:ext cx="9134280" cy="3657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ru-RU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Сөйлемдерді толықтырыңыз</a:t>
              </a:r>
              <a:endParaRPr b="0" lang="ru-RU" sz="2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______________</a:t>
              </a:r>
              <a:r>
                <a:rPr b="0" lang="ru-RU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- глюкоза үшін сапалы реакция болып табылады. </a:t>
              </a:r>
              <a:endParaRPr b="0" lang="ru-RU" sz="2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_______________</a:t>
              </a:r>
              <a:r>
                <a:rPr b="0" lang="kk-KZ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 </a:t>
              </a:r>
              <a:r>
                <a:rPr b="0" lang="ru-RU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қантта</a:t>
              </a:r>
              <a:r>
                <a:rPr b="0" lang="kk-KZ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рға</a:t>
              </a:r>
              <a:r>
                <a:rPr b="0" lang="ru-RU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 барлық моносахаридтер жатады. Ең көп таралған қанттардың бірі  - </a:t>
              </a:r>
              <a:r>
                <a:rPr b="1" lang="ru-RU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__________ </a:t>
              </a:r>
              <a:r>
                <a:rPr b="0" lang="ru-RU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дисахаридтерге жатады.  Реакциядағы белгісіз ерітіндіде ________-__________ т</a:t>
              </a:r>
              <a:r>
                <a:rPr b="0" lang="kk-KZ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ұнба </a:t>
              </a:r>
              <a:r>
                <a:rPr b="0" lang="ru-RU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пайда болуы қандайда бір </a:t>
              </a:r>
              <a:r>
                <a:rPr b="1" lang="kk-KZ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_______________</a:t>
              </a:r>
              <a:r>
                <a:rPr b="0" lang="ru-RU" sz="2600" strike="noStrike" u="none">
                  <a:solidFill>
                    <a:srgbClr val="1f497d"/>
                  </a:solidFill>
                  <a:uFillTx/>
                  <a:latin typeface="Century Gothic"/>
                </a:rPr>
                <a:t>қанттың бар екендігін дәлелдейді. </a:t>
              </a:r>
              <a:endParaRPr b="0" lang="ru-RU" sz="2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8" name=""/>
          <p:cNvSpPr txBox="1"/>
          <p:nvPr/>
        </p:nvSpPr>
        <p:spPr>
          <a:xfrm>
            <a:off x="625320" y="1944720"/>
            <a:ext cx="5538960" cy="55022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9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866B5E9-6F66-40C8-B71B-9196A941263A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1" name="Прямоугольник 7"/>
          <p:cNvSpPr/>
          <p:nvPr/>
        </p:nvSpPr>
        <p:spPr>
          <a:xfrm>
            <a:off x="4461120" y="3610080"/>
            <a:ext cx="17697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Үй тапсырмасы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Прямоугольник 8"/>
          <p:cNvSpPr/>
          <p:nvPr/>
        </p:nvSpPr>
        <p:spPr>
          <a:xfrm>
            <a:off x="4111560" y="409680"/>
            <a:ext cx="3318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5" name="Прямоугольник 13"/>
          <p:cNvSpPr/>
          <p:nvPr/>
        </p:nvSpPr>
        <p:spPr>
          <a:xfrm>
            <a:off x="9905400" y="667080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87D664-1CDF-4EEF-A420-B7472DCDFBC3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6" name="Прямоугольник 14"/>
          <p:cNvGrpSpPr/>
          <p:nvPr/>
        </p:nvGrpSpPr>
        <p:grpSpPr>
          <a:xfrm>
            <a:off x="255600" y="1809720"/>
            <a:ext cx="10058400" cy="4091040"/>
            <a:chOff x="255600" y="1809720"/>
            <a:chExt cx="10058400" cy="4091040"/>
          </a:xfrm>
        </p:grpSpPr>
        <p:pic>
          <p:nvPicPr>
            <p:cNvPr id="97" name="Прямоугольник 14" descr=""/>
            <p:cNvPicPr/>
            <p:nvPr/>
          </p:nvPicPr>
          <p:blipFill>
            <a:blip r:embed="rId2"/>
            <a:stretch/>
          </p:blipFill>
          <p:spPr>
            <a:xfrm>
              <a:off x="255600" y="1809720"/>
              <a:ext cx="10058400" cy="4091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8" name=""/>
            <p:cNvSpPr/>
            <p:nvPr/>
          </p:nvSpPr>
          <p:spPr>
            <a:xfrm>
              <a:off x="423720" y="1851120"/>
              <a:ext cx="9525240" cy="3509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Бенедикт реактиві </a:t>
              </a: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- глюкоза үшін сапалы. </a:t>
              </a:r>
              <a:r>
                <a:rPr b="1" lang="kk-KZ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Редуцирленетін</a:t>
              </a:r>
              <a:r>
                <a:rPr b="0" lang="kk-KZ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 </a:t>
              </a: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қантқа барлық </a:t>
              </a:r>
              <a:r>
                <a:rPr b="1" lang="ru-RU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моносахаридтер</a:t>
              </a: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 жатады. Ең көп таралған қанттардың бірі  - </a:t>
              </a:r>
              <a:r>
                <a:rPr b="1" lang="ru-RU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сахароза</a:t>
              </a: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 дисахаридтерге жатады. Реакциядағы белгісіз ерітіндіде </a:t>
              </a:r>
              <a:r>
                <a:rPr b="1" lang="ru-RU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кірпішті-қызыл</a:t>
              </a: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 тұнба пайда болуы қандайда бір </a:t>
              </a:r>
              <a:r>
                <a:rPr b="1" lang="kk-KZ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редуцирленетін</a:t>
              </a:r>
              <a:r>
                <a:rPr b="0" lang="kk-KZ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 </a:t>
              </a: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</a:rPr>
                <a:t>қанттың бар екендігін дәлелдейді. азайтатын).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0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04F4F55-DD19-45A2-A057-A14CEB1BECD8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3240" y="0"/>
            <a:ext cx="10696680" cy="7561440"/>
          </a:xfrm>
          <a:prstGeom prst="rect">
            <a:avLst/>
          </a:prstGeom>
          <a:ln w="0">
            <a:noFill/>
          </a:ln>
        </p:spPr>
      </p:pic>
      <p:sp>
        <p:nvSpPr>
          <p:cNvPr id="102" name="Прямоугольник 7"/>
          <p:cNvSpPr/>
          <p:nvPr/>
        </p:nvSpPr>
        <p:spPr>
          <a:xfrm>
            <a:off x="9905400" y="664992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46A4CB3-A6CE-4030-A62A-490ACCC74AF0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3" name=""/>
          <p:cNvGraphicFramePr/>
          <p:nvPr/>
        </p:nvGraphicFramePr>
        <p:xfrm>
          <a:off x="622440" y="1622520"/>
          <a:ext cx="9580320" cy="3778200"/>
        </p:xfrm>
        <a:graphic>
          <a:graphicData uri="http://schemas.openxmlformats.org/drawingml/2006/table">
            <a:tbl>
              <a:tblPr/>
              <a:tblGrid>
                <a:gridCol w="9580320"/>
              </a:tblGrid>
              <a:tr h="420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91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Түсіндім</a:t>
                      </a:r>
                      <a:r>
                        <a:rPr b="1" i="1" lang="ru-RU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93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Түсінуді қажет етеді 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Түсінбедім____________________________________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DD29BD-F9AB-4A97-B034-C2F2803B797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" name="Прямоугольник 9"/>
          <p:cNvSpPr/>
          <p:nvPr/>
        </p:nvSpPr>
        <p:spPr>
          <a:xfrm>
            <a:off x="4375800" y="466560"/>
            <a:ext cx="27734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Оқу мақсаты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9"/>
          <p:cNvSpPr/>
          <p:nvPr/>
        </p:nvSpPr>
        <p:spPr>
          <a:xfrm>
            <a:off x="689040" y="1249200"/>
            <a:ext cx="909000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Calibri"/>
              </a:rPr>
              <a:t>10.4.1.3 - редуцирленетін және редуцирленбейтін қанттарды зерттеу және  анықтау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Прямоугольник 8"/>
          <p:cNvSpPr/>
          <p:nvPr/>
        </p:nvSpPr>
        <p:spPr>
          <a:xfrm>
            <a:off x="441360" y="4764240"/>
            <a:ext cx="9801360" cy="17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1f497d"/>
                </a:solidFill>
                <a:uFillTx/>
                <a:latin typeface="Calibri"/>
                <a:ea typeface="Times New Roman"/>
              </a:rPr>
              <a:t>редуцирленетін  және редуцирленбейтін қанттарды </a:t>
            </a:r>
            <a:r>
              <a:rPr b="0" lang="ru-RU" sz="2800" strike="noStrike" u="none">
                <a:solidFill>
                  <a:srgbClr val="1f497d"/>
                </a:solidFill>
                <a:uFillTx/>
                <a:latin typeface="Calibri"/>
                <a:ea typeface="Calibri"/>
              </a:rPr>
              <a:t>зерттейді</a:t>
            </a:r>
            <a:r>
              <a:rPr b="0" lang="ru-RU" sz="2800" strike="noStrike" u="none">
                <a:solidFill>
                  <a:srgbClr val="1f497d"/>
                </a:solidFill>
                <a:uFillTx/>
                <a:latin typeface="Calibri"/>
                <a:ea typeface="Times New Roman"/>
              </a:rPr>
              <a:t>;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1f497d"/>
                </a:solidFill>
                <a:uFillTx/>
                <a:latin typeface="Calibri"/>
                <a:ea typeface="Times New Roman"/>
              </a:rPr>
              <a:t>редуцирленетін  және редуцирленбейтін қанттарды </a:t>
            </a:r>
            <a:r>
              <a:rPr b="0" lang="ru-RU" sz="2800" strike="noStrike" u="none">
                <a:solidFill>
                  <a:srgbClr val="1f497d"/>
                </a:solidFill>
                <a:uFillTx/>
                <a:latin typeface="Calibri"/>
                <a:ea typeface="Calibri"/>
              </a:rPr>
              <a:t>анықтайды</a:t>
            </a:r>
            <a:r>
              <a:rPr b="0" lang="ru-RU" sz="2800" strike="noStrike" u="none">
                <a:solidFill>
                  <a:srgbClr val="1f497d"/>
                </a:solidFill>
                <a:uFillTx/>
                <a:latin typeface="Calibri"/>
                <a:ea typeface="Times New Roman"/>
              </a:rPr>
              <a:t>;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Прямоугольник 9"/>
          <p:cNvSpPr/>
          <p:nvPr/>
        </p:nvSpPr>
        <p:spPr>
          <a:xfrm>
            <a:off x="3281760" y="4264200"/>
            <a:ext cx="46454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Бағалау критерийлері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" name="Picture 6" descr=""/>
          <p:cNvPicPr/>
          <p:nvPr/>
        </p:nvPicPr>
        <p:blipFill>
          <a:blip r:embed="rId2"/>
          <a:stretch/>
        </p:blipFill>
        <p:spPr>
          <a:xfrm>
            <a:off x="8810640" y="2647800"/>
            <a:ext cx="1882800" cy="140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Типография\Desktop\Безымянный.png"/>
          <p:cNvPicPr/>
          <p:nvPr/>
        </p:nvPicPr>
        <p:blipFill>
          <a:blip r:embed="rId1"/>
          <a:stretch/>
        </p:blipFill>
        <p:spPr>
          <a:xfrm>
            <a:off x="-60480" y="-66600"/>
            <a:ext cx="10814040" cy="7710480"/>
          </a:xfrm>
          <a:prstGeom prst="rect">
            <a:avLst/>
          </a:prstGeom>
          <a:ln w="0">
            <a:noFill/>
          </a:ln>
        </p:spPr>
      </p:pic>
      <p:sp>
        <p:nvSpPr>
          <p:cNvPr id="20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D251B1-F2A1-4C34-ABD5-9537648C7112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1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2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grpSp>
        <p:nvGrpSpPr>
          <p:cNvPr id="23" name="Прямоугольник 9"/>
          <p:cNvGrpSpPr/>
          <p:nvPr/>
        </p:nvGrpSpPr>
        <p:grpSpPr>
          <a:xfrm>
            <a:off x="-165240" y="1682640"/>
            <a:ext cx="10601640" cy="4675320"/>
            <a:chOff x="-165240" y="1682640"/>
            <a:chExt cx="10601640" cy="4675320"/>
          </a:xfrm>
        </p:grpSpPr>
        <p:pic>
          <p:nvPicPr>
            <p:cNvPr id="24" name="Прямоугольник 9" descr=""/>
            <p:cNvPicPr/>
            <p:nvPr/>
          </p:nvPicPr>
          <p:blipFill>
            <a:blip r:embed="rId2"/>
            <a:stretch/>
          </p:blipFill>
          <p:spPr>
            <a:xfrm>
              <a:off x="-165240" y="1682640"/>
              <a:ext cx="10601640" cy="4675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" name=""/>
            <p:cNvSpPr/>
            <p:nvPr/>
          </p:nvSpPr>
          <p:spPr>
            <a:xfrm>
              <a:off x="266760" y="1739880"/>
              <a:ext cx="10153440" cy="393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100" strike="noStrike" u="none">
                  <a:solidFill>
                    <a:srgbClr val="1f497d"/>
                  </a:solidFill>
                  <a:uFillTx/>
                  <a:latin typeface="Century Gothic"/>
                </a:rPr>
                <a:t>Қалпына келетін және еритін қасиетке ие қанттар-</a:t>
              </a:r>
              <a:r>
                <a:rPr b="1" lang="kk-KZ" sz="2100" strike="noStrike" u="none">
                  <a:solidFill>
                    <a:srgbClr val="1f497d"/>
                  </a:solidFill>
                  <a:uFillTx/>
                  <a:latin typeface="Century Gothic"/>
                </a:rPr>
                <a:t>редуцирленетін</a:t>
              </a:r>
              <a:r>
                <a:rPr b="0" lang="kk-KZ" sz="2100" strike="noStrike" u="none">
                  <a:solidFill>
                    <a:srgbClr val="1f497d"/>
                  </a:solidFill>
                  <a:uFillTx/>
                  <a:latin typeface="Century Gothic"/>
                </a:rPr>
                <a:t> қанттар. </a:t>
              </a:r>
              <a:endParaRPr b="0" lang="ru-RU" sz="21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100" strike="noStrike" u="none">
                  <a:solidFill>
                    <a:srgbClr val="1f497d"/>
                  </a:solidFill>
                  <a:uFillTx/>
                  <a:latin typeface="Century Gothic"/>
                </a:rPr>
                <a:t>Қалпына келмейтін және ерімейтін қасиетке ие қанттар-</a:t>
              </a:r>
              <a:r>
                <a:rPr b="1" lang="kk-KZ" sz="2100" strike="noStrike" u="none">
                  <a:solidFill>
                    <a:srgbClr val="1f497d"/>
                  </a:solidFill>
                  <a:uFillTx/>
                  <a:latin typeface="Century Gothic"/>
                </a:rPr>
                <a:t>редуцирленбейтін </a:t>
              </a:r>
              <a:r>
                <a:rPr b="0" lang="kk-KZ" sz="2100" strike="noStrike" u="none">
                  <a:solidFill>
                    <a:srgbClr val="1f497d"/>
                  </a:solidFill>
                  <a:uFillTx/>
                  <a:latin typeface="Century Gothic"/>
                </a:rPr>
                <a:t>қанттар</a:t>
              </a:r>
              <a:endParaRPr b="0" lang="ru-RU" sz="21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1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2100" strike="noStrike" u="none">
                  <a:solidFill>
                    <a:srgbClr val="1f497d"/>
                  </a:solidFill>
                  <a:uFillTx/>
                  <a:latin typeface="Century Gothic"/>
                </a:rPr>
                <a:t>Реакция талданатын үлгідегі </a:t>
              </a:r>
              <a:r>
                <a:rPr b="1" lang="ru-RU" sz="2100" strike="noStrike" u="none">
                  <a:solidFill>
                    <a:srgbClr val="1f497d"/>
                  </a:solidFill>
                  <a:uFillTx/>
                  <a:latin typeface="Century Gothic"/>
                </a:rPr>
                <a:t>редуцирленетін қанттың </a:t>
              </a:r>
              <a:r>
                <a:rPr b="0" lang="ru-RU" sz="2100" strike="noStrike" u="none">
                  <a:solidFill>
                    <a:srgbClr val="1f497d"/>
                  </a:solidFill>
                  <a:uFillTx/>
                  <a:latin typeface="Century Gothic"/>
                </a:rPr>
                <a:t>мөлшерін үстірт анықтауға мүмкіндік береді. Редуцирленетін қанттың мөлшері артқан сайын тұнбаның түсі......ауысады (алғашқы...түсі мыс сульфатының көк ерітіндісінің сары тұнба мен араласқанын білдіреді). </a:t>
              </a:r>
              <a:endParaRPr b="0" lang="ru-RU" sz="21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100" strike="noStrike" u="none">
                  <a:solidFill>
                    <a:srgbClr val="1f497d"/>
                  </a:solidFill>
                  <a:uFillTx/>
                  <a:latin typeface="Century Gothic"/>
                </a:rPr>
                <a:t>Редуцирленбейтін қанттар. </a:t>
              </a:r>
              <a:endParaRPr b="0" lang="ru-RU" sz="21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2100" strike="noStrike" u="none">
                  <a:solidFill>
                    <a:srgbClr val="1f497d"/>
                  </a:solidFill>
                  <a:uFillTx/>
                  <a:latin typeface="Century Gothic"/>
                </a:rPr>
                <a:t>Редуцирленбейтін қанттардың реакциялық қабілеті жоқ, альдегид тобы болмағандықтан Бенедикт тестісі теріс нәтиже көрсетеді.</a:t>
              </a:r>
              <a:endParaRPr b="0" lang="ru-RU" sz="21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1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6" name="Прямоугольник 10"/>
          <p:cNvSpPr/>
          <p:nvPr/>
        </p:nvSpPr>
        <p:spPr>
          <a:xfrm>
            <a:off x="163440" y="336600"/>
            <a:ext cx="94996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РЕДУЦИРЛЕНЕТІН ЖӘНЕ РЕДУЦИРЛЕНБЕЙТІН ҚАНТТАР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28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87CA6AA-EABE-4BD2-9AD4-9D42C063272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9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0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1" name="Rectangle 2"/>
          <p:cNvSpPr/>
          <p:nvPr/>
        </p:nvSpPr>
        <p:spPr>
          <a:xfrm>
            <a:off x="123840" y="330480"/>
            <a:ext cx="10345680" cy="7945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2f4d7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581040"/>
                <a:tab algn="l" pos="1163520"/>
                <a:tab algn="l" pos="1744560"/>
                <a:tab algn="l" pos="2327400"/>
                <a:tab algn="l" pos="2908440"/>
                <a:tab algn="l" pos="3489480"/>
                <a:tab algn="l" pos="4071960"/>
                <a:tab algn="l" pos="4653000"/>
                <a:tab algn="l" pos="5235480"/>
                <a:tab algn="l" pos="5816520"/>
                <a:tab algn="l" pos="6397560"/>
                <a:tab algn="l" pos="6980400"/>
                <a:tab algn="l" pos="7561440"/>
                <a:tab algn="l" pos="8143920"/>
                <a:tab algn="l" pos="8724960"/>
                <a:tab algn="l" pos="9306000"/>
                <a:tab algn="l" pos="10058400"/>
              </a:tabLst>
            </a:pPr>
            <a:r>
              <a:rPr b="1" i="1" lang="ru-RU" sz="2300" strike="noStrike" u="none">
                <a:solidFill>
                  <a:srgbClr val="ffffff"/>
                </a:solidFill>
                <a:uFillTx/>
                <a:latin typeface="Century Gothic"/>
              </a:rPr>
              <a:t>Редуцирленетін және редуцирленбейтін  қанттарды анықтау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581040"/>
                <a:tab algn="l" pos="1163520"/>
                <a:tab algn="l" pos="1744560"/>
                <a:tab algn="l" pos="2327400"/>
                <a:tab algn="l" pos="2908440"/>
                <a:tab algn="l" pos="3489480"/>
                <a:tab algn="l" pos="4071960"/>
                <a:tab algn="l" pos="4653000"/>
                <a:tab algn="l" pos="5235480"/>
                <a:tab algn="l" pos="5816520"/>
                <a:tab algn="l" pos="6397560"/>
                <a:tab algn="l" pos="6980400"/>
                <a:tab algn="l" pos="7561440"/>
                <a:tab algn="l" pos="8143920"/>
                <a:tab algn="l" pos="8724960"/>
                <a:tab algn="l" pos="9306000"/>
                <a:tab algn="l" pos="10058400"/>
              </a:tabLst>
            </a:pP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2" name="Прямоугольник 12"/>
          <p:cNvGrpSpPr/>
          <p:nvPr/>
        </p:nvGrpSpPr>
        <p:grpSpPr>
          <a:xfrm>
            <a:off x="-165240" y="1920960"/>
            <a:ext cx="11022120" cy="3132000"/>
            <a:chOff x="-165240" y="1920960"/>
            <a:chExt cx="11022120" cy="3132000"/>
          </a:xfrm>
        </p:grpSpPr>
        <p:pic>
          <p:nvPicPr>
            <p:cNvPr id="33" name="Прямоугольник 12" descr=""/>
            <p:cNvPicPr/>
            <p:nvPr/>
          </p:nvPicPr>
          <p:blipFill>
            <a:blip r:embed="rId2"/>
            <a:stretch/>
          </p:blipFill>
          <p:spPr>
            <a:xfrm>
              <a:off x="-165240" y="1920960"/>
              <a:ext cx="11022120" cy="313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" name=""/>
            <p:cNvSpPr/>
            <p:nvPr/>
          </p:nvSpPr>
          <p:spPr>
            <a:xfrm>
              <a:off x="0" y="2046240"/>
              <a:ext cx="10693440" cy="276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ru-RU" sz="24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Зертханалық жұмыс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ts val="1485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 </a:t>
              </a:r>
              <a:r>
                <a:rPr b="1" lang="ru-RU" sz="24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«Редуцияланатын ж</a:t>
              </a:r>
              <a:r>
                <a:rPr b="1" lang="kk-KZ" sz="24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әне </a:t>
              </a:r>
              <a:r>
                <a:rPr b="1" lang="ru-RU" sz="24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редуцияланбайтын қанттар»(бейне баян):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ts val="1485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ts val="1485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ts val="1485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2300" strike="noStrike" u="sng">
                  <a:solidFill>
                    <a:srgbClr val="000000"/>
                  </a:solidFill>
                  <a:uFillTx/>
                  <a:latin typeface="Century Gothic"/>
                </a:rPr>
                <a:t>https://www.youtube.com/watch?time_continue=233&amp;v=gsAqUwHwRrc</a:t>
              </a:r>
              <a:endParaRPr b="0" lang="ru-RU" sz="23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ts val="1485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3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ts val="1485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3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ts val="1485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3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ts val="1485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3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2800" strike="noStrike" u="none">
                  <a:solidFill>
                    <a:srgbClr val="000000"/>
                  </a:solidFill>
                  <a:uFillTx/>
                  <a:latin typeface="Century Gothic"/>
                  <a:ea typeface="Times New Roman"/>
                </a:rPr>
                <a:t> 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Типография\Desktop\Безымянный.png"/>
          <p:cNvPicPr/>
          <p:nvPr/>
        </p:nvPicPr>
        <p:blipFill>
          <a:blip r:embed="rId1"/>
          <a:stretch/>
        </p:blipFill>
        <p:spPr>
          <a:xfrm>
            <a:off x="-19080" y="-49320"/>
            <a:ext cx="10729800" cy="7626600"/>
          </a:xfrm>
          <a:prstGeom prst="rect">
            <a:avLst/>
          </a:prstGeom>
          <a:ln w="0">
            <a:noFill/>
          </a:ln>
        </p:spPr>
      </p:pic>
      <p:sp>
        <p:nvSpPr>
          <p:cNvPr id="36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5D5FFE-0282-4EA6-8065-6BC6EA2DE692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7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8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39" name="TextBox 11" descr=""/>
          <p:cNvPicPr/>
          <p:nvPr/>
        </p:nvPicPr>
        <p:blipFill>
          <a:blip r:embed="rId2"/>
          <a:stretch/>
        </p:blipFill>
        <p:spPr>
          <a:xfrm>
            <a:off x="-171360" y="1395360"/>
            <a:ext cx="10515600" cy="4822920"/>
          </a:xfrm>
          <a:prstGeom prst="rect">
            <a:avLst/>
          </a:prstGeom>
          <a:ln w="0">
            <a:noFill/>
          </a:ln>
        </p:spPr>
      </p:pic>
      <p:sp>
        <p:nvSpPr>
          <p:cNvPr id="40" name="Подзаголовок 7"/>
          <p:cNvSpPr/>
          <p:nvPr/>
        </p:nvSpPr>
        <p:spPr>
          <a:xfrm>
            <a:off x="344520" y="4191120"/>
            <a:ext cx="10348920" cy="13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noAutofit/>
          </a:bodyPr>
          <a:p>
            <a:pPr marL="390600" indent="-39060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42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55093D9-3707-4248-A462-B9FC6BBB982E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3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4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graphicFrame>
        <p:nvGraphicFramePr>
          <p:cNvPr id="45" name=""/>
          <p:cNvGraphicFramePr/>
          <p:nvPr/>
        </p:nvGraphicFramePr>
        <p:xfrm>
          <a:off x="190440" y="1854360"/>
          <a:ext cx="10304640" cy="4032000"/>
        </p:xfrm>
        <a:graphic>
          <a:graphicData uri="http://schemas.openxmlformats.org/drawingml/2006/table">
            <a:tbl>
              <a:tblPr/>
              <a:tblGrid>
                <a:gridCol w="1474920"/>
                <a:gridCol w="4421160"/>
                <a:gridCol w="4408560"/>
              </a:tblGrid>
              <a:tr h="806400">
                <a:tc>
                  <a:txBody>
                    <a:bodyPr lIns="80280" rIns="802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80280" rIns="802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Редуцияланатын</a:t>
                      </a:r>
                      <a:r>
                        <a:rPr b="1" lang="kk-KZ" sz="2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 қанттар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80280" rIns="802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b="1" lang="ru-RU" sz="2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едуцияланбайтын қанттар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1612800">
                <a:tc>
                  <a:txBody>
                    <a:bodyPr lIns="80280" rIns="8028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Сипаты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80280" rIns="802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45720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Электрон береді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45720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Бос альдегидтік </a:t>
                      </a:r>
                      <a:r>
                        <a:rPr b="0" lang="ru-RU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(-</a:t>
                      </a:r>
                      <a:r>
                        <a:rPr b="0" lang="en-GB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CHO</a:t>
                      </a:r>
                      <a:r>
                        <a:rPr b="0" lang="ru-RU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b="0" lang="kk-KZ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және кетондық </a:t>
                      </a:r>
                      <a:r>
                        <a:rPr b="0" lang="ru-RU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(-</a:t>
                      </a:r>
                      <a:r>
                        <a:rPr b="0" lang="en-GB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b="0" lang="ru-RU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=0) </a:t>
                      </a:r>
                      <a:r>
                        <a:rPr b="0" lang="kk-KZ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тобы болады.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80280" rIns="802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45720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Электрон бермейді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45720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Бос альдегидтік және кетондық тобы болмайды.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806400">
                <a:tc>
                  <a:txBody>
                    <a:bodyPr lIns="80280" rIns="8028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Тест 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80280" rIns="802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Бенедикт ерітіндісі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80280" rIns="802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Бенедикт ерітіндісі</a:t>
                      </a:r>
                      <a:r>
                        <a:rPr b="0" lang="en-GB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 HCL + NaOH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806400">
                <a:tc>
                  <a:txBody>
                    <a:bodyPr lIns="80280" rIns="8028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Өкілдері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80280" rIns="802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глюкоза, фруктоза, лактоза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80280" rIns="802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сахароза</a:t>
                      </a:r>
                      <a:endParaRPr b="0" lang="ru-RU" sz="2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80280" marR="802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47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B96A47B-7666-4630-A13E-BED99F98DC2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8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9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graphicFrame>
        <p:nvGraphicFramePr>
          <p:cNvPr id="50" name=""/>
          <p:cNvGraphicFramePr/>
          <p:nvPr/>
        </p:nvGraphicFramePr>
        <p:xfrm>
          <a:off x="619200" y="1360440"/>
          <a:ext cx="9408960" cy="3322800"/>
        </p:xfrm>
        <a:graphic>
          <a:graphicData uri="http://schemas.openxmlformats.org/drawingml/2006/table">
            <a:tbl>
              <a:tblPr/>
              <a:tblGrid>
                <a:gridCol w="2814480"/>
                <a:gridCol w="6594480"/>
              </a:tblGrid>
              <a:tr h="437400"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Ерітінді түсі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﻿</a:t>
                      </a: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Түсініктеме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437400"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Өзгермеді </a:t>
                      </a: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(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Көк</a:t>
                      </a: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)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Тотықсызданбайтын қанттың болмауы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438120"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Жасыл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Тотықсызданбайтын қанттың ізі бар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437400"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Сары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Аз көлемде тотықсызданатын қанттың болуы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786240"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Сарғыш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Орташа көлемдегі тотықсызданатын қанттың болуы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786240"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Қызыл кірпіш түстес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 lIns="142920" rIns="142920" tIns="43200" bIns="432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Үлкен көлемдегі тотықсызданбайтын қанттың болуы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42920" marR="142920">
                    <a:lnL w="5760">
                      <a:solidFill>
                        <a:srgbClr val="c0504d"/>
                      </a:solidFill>
                      <a:prstDash val="solid"/>
                    </a:lnL>
                    <a:lnR w="5760">
                      <a:solidFill>
                        <a:srgbClr val="c0504d"/>
                      </a:solidFill>
                      <a:prstDash val="solid"/>
                    </a:lnR>
                    <a:lnT w="5760">
                      <a:solidFill>
                        <a:srgbClr val="c0504d"/>
                      </a:solidFill>
                      <a:prstDash val="solid"/>
                    </a:lnT>
                    <a:lnB w="5760">
                      <a:solidFill>
                        <a:srgbClr val="c0504d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51" name="Picture 3" descr="C:\Users\Balabayeva_C\Desktop\Рисунок1.jpg"/>
          <p:cNvPicPr/>
          <p:nvPr/>
        </p:nvPicPr>
        <p:blipFill>
          <a:blip r:embed="rId2"/>
          <a:stretch/>
        </p:blipFill>
        <p:spPr>
          <a:xfrm>
            <a:off x="2487600" y="4730760"/>
            <a:ext cx="5559480" cy="192564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12"/>
          <p:cNvSpPr/>
          <p:nvPr/>
        </p:nvSpPr>
        <p:spPr>
          <a:xfrm>
            <a:off x="2252880" y="372960"/>
            <a:ext cx="547956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ffffff"/>
                </a:solidFill>
                <a:uFillTx/>
                <a:latin typeface="Century Gothic"/>
                <a:ea typeface="Calibri"/>
              </a:rPr>
              <a:t>күтілетін нәтижені талдау 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</p:pic>
      <p:sp>
        <p:nvSpPr>
          <p:cNvPr id="54" name="Google Shape;123;p4"/>
          <p:cNvSpPr/>
          <p:nvPr/>
        </p:nvSpPr>
        <p:spPr>
          <a:xfrm>
            <a:off x="10110960" y="6656400"/>
            <a:ext cx="582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BE9D218-7629-4AA8-AE4C-3377A89EBBDD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5" name="Google Shape;124;p4"/>
          <p:cNvCxnSpPr/>
          <p:nvPr/>
        </p:nvCxnSpPr>
        <p:spPr>
          <a:xfrm>
            <a:off x="619200" y="70639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6" name="Google Shape;125;p4"/>
          <p:cNvCxnSpPr/>
          <p:nvPr/>
        </p:nvCxnSpPr>
        <p:spPr>
          <a:xfrm flipV="1">
            <a:off x="79704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7" name="Прямоугольник 11"/>
          <p:cNvSpPr/>
          <p:nvPr/>
        </p:nvSpPr>
        <p:spPr>
          <a:xfrm>
            <a:off x="3240000" y="379440"/>
            <a:ext cx="3273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Calibri"/>
              </a:rPr>
              <a:t>№ 1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Rectangle 2"/>
          <p:cNvSpPr/>
          <p:nvPr/>
        </p:nvSpPr>
        <p:spPr>
          <a:xfrm>
            <a:off x="401760" y="5808960"/>
            <a:ext cx="95072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97d"/>
                </a:solidFill>
                <a:uFillTx/>
                <a:latin typeface="Century Gothic"/>
                <a:ea typeface="Calibri"/>
              </a:rPr>
              <a:t>Дескриптор: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70c0"/>
                </a:solidFill>
                <a:uFillTx/>
                <a:latin typeface="Calibri"/>
                <a:ea typeface="Times New Roman"/>
              </a:rPr>
              <a:t>редуцирленетін  және редуцирленбейтін қанттарды </a:t>
            </a:r>
            <a:r>
              <a:rPr b="0" lang="ru-RU" sz="2200" strike="noStrike" u="none">
                <a:solidFill>
                  <a:srgbClr val="0070c0"/>
                </a:solidFill>
                <a:uFillTx/>
                <a:latin typeface="Calibri"/>
                <a:ea typeface="Calibri"/>
              </a:rPr>
              <a:t>анықтайды</a:t>
            </a:r>
            <a:r>
              <a:rPr b="0" lang="ru-RU" sz="2200" strike="noStrike" u="none">
                <a:solidFill>
                  <a:srgbClr val="0070c0"/>
                </a:solidFill>
                <a:uFillTx/>
                <a:latin typeface="Calibri"/>
                <a:ea typeface="Times New Roman"/>
              </a:rPr>
              <a:t>;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Picture 9" descr=""/>
          <p:cNvPicPr/>
          <p:nvPr/>
        </p:nvPicPr>
        <p:blipFill>
          <a:blip r:embed="rId2"/>
          <a:srcRect l="9111" t="24719" r="63311" b="56914"/>
          <a:stretch/>
        </p:blipFill>
        <p:spPr>
          <a:xfrm>
            <a:off x="527040" y="2324160"/>
            <a:ext cx="4521240" cy="1596960"/>
          </a:xfrm>
          <a:prstGeom prst="rect">
            <a:avLst/>
          </a:prstGeom>
          <a:ln w="0">
            <a:noFill/>
          </a:ln>
        </p:spPr>
      </p:pic>
      <p:grpSp>
        <p:nvGrpSpPr>
          <p:cNvPr id="60" name="Прямоугольник 9"/>
          <p:cNvGrpSpPr/>
          <p:nvPr/>
        </p:nvGrpSpPr>
        <p:grpSpPr>
          <a:xfrm>
            <a:off x="5138640" y="2206800"/>
            <a:ext cx="5450040" cy="3998880"/>
            <a:chOff x="5138640" y="2206800"/>
            <a:chExt cx="5450040" cy="3998880"/>
          </a:xfrm>
        </p:grpSpPr>
        <p:pic>
          <p:nvPicPr>
            <p:cNvPr id="61" name="Прямоугольник 9" descr=""/>
            <p:cNvPicPr/>
            <p:nvPr/>
          </p:nvPicPr>
          <p:blipFill>
            <a:blip r:embed="rId3"/>
            <a:stretch/>
          </p:blipFill>
          <p:spPr>
            <a:xfrm>
              <a:off x="5138640" y="2206800"/>
              <a:ext cx="5450040" cy="3998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" name=""/>
            <p:cNvSpPr/>
            <p:nvPr/>
          </p:nvSpPr>
          <p:spPr>
            <a:xfrm>
              <a:off x="5267160" y="2308320"/>
              <a:ext cx="4902480" cy="339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2200" bIns="52200" anchor="t">
              <a:spAutoFit/>
            </a:bodyPr>
            <a:p>
              <a:pPr marL="343080" indent="-343080">
                <a:lnSpc>
                  <a:spcPct val="100000"/>
                </a:lnSpc>
                <a:buClr>
                  <a:srgbClr val="0070c0"/>
                </a:buClr>
                <a:buFont typeface="Century Gothic"/>
                <a:buAutoNum type="arabicPeriod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0070c0"/>
                  </a:solidFill>
                  <a:uFillTx/>
                  <a:latin typeface="Century Gothic"/>
                </a:rPr>
                <a:t>Бенедикт реактиві </a:t>
              </a:r>
              <a:r>
                <a:rPr b="1" lang="kk-KZ" sz="2400" strike="noStrike" u="none">
                  <a:solidFill>
                    <a:srgbClr val="0070c0"/>
                  </a:solidFill>
                  <a:uFillTx/>
                  <a:latin typeface="Century Gothic"/>
                </a:rPr>
                <a:t> не үшін пайдаланады</a:t>
              </a:r>
              <a:r>
                <a:rPr b="1" lang="ru-RU" sz="2400" strike="noStrike" u="none">
                  <a:solidFill>
                    <a:srgbClr val="0070c0"/>
                  </a:solidFill>
                  <a:uFillTx/>
                  <a:latin typeface="Century Gothic"/>
                </a:rPr>
                <a:t>?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buClr>
                  <a:srgbClr val="0070c0"/>
                </a:buClr>
                <a:buFont typeface="Century Gothic"/>
                <a:buAutoNum type="arabicPeriod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400" strike="noStrike" u="none">
                  <a:solidFill>
                    <a:srgbClr val="0070c0"/>
                  </a:solidFill>
                  <a:uFillTx/>
                  <a:latin typeface="Century Gothic"/>
                </a:rPr>
                <a:t>Неге Бенедикт сүйықтық қосылысты көк түске бояйды?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buClr>
                  <a:srgbClr val="0070c0"/>
                </a:buClr>
                <a:buFont typeface="Century Gothic"/>
                <a:buAutoNum type="arabicPeriod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400" strike="noStrike" u="none">
                  <a:solidFill>
                    <a:srgbClr val="0070c0"/>
                  </a:solidFill>
                  <a:uFillTx/>
                  <a:latin typeface="Century Gothic"/>
                </a:rPr>
                <a:t>Қыздыру барысында Бенедикт қосылған ерітінді неге қызыл кірпіш түсіне айналады</a:t>
              </a:r>
              <a:r>
                <a:rPr b="1" lang="ru-RU" sz="2400" strike="noStrike" u="none">
                  <a:solidFill>
                    <a:srgbClr val="0070c0"/>
                  </a:solidFill>
                  <a:uFillTx/>
                  <a:latin typeface="Century Gothic"/>
                </a:rPr>
                <a:t>?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3" name="Прямоугольник 10"/>
          <p:cNvSpPr/>
          <p:nvPr/>
        </p:nvSpPr>
        <p:spPr>
          <a:xfrm>
            <a:off x="1790280" y="1971720"/>
            <a:ext cx="185508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Бенедикт реактиві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TextBox 12"/>
          <p:cNvSpPr/>
          <p:nvPr/>
        </p:nvSpPr>
        <p:spPr>
          <a:xfrm>
            <a:off x="3390120" y="1324080"/>
            <a:ext cx="434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Сұрақтарға жауап беріңіз?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Типография\Desktop\Безымянный.png"/>
          <p:cNvPicPr/>
          <p:nvPr/>
        </p:nvPicPr>
        <p:blipFill>
          <a:blip r:embed="rId1"/>
          <a:stretch/>
        </p:blipFill>
        <p:spPr>
          <a:xfrm>
            <a:off x="-36360" y="-42840"/>
            <a:ext cx="10789920" cy="7682040"/>
          </a:xfrm>
          <a:prstGeom prst="rect">
            <a:avLst/>
          </a:prstGeom>
          <a:ln w="0">
            <a:noFill/>
          </a:ln>
        </p:spPr>
      </p:pic>
      <p:sp>
        <p:nvSpPr>
          <p:cNvPr id="66" name="Google Shape;123;p4"/>
          <p:cNvSpPr/>
          <p:nvPr/>
        </p:nvSpPr>
        <p:spPr>
          <a:xfrm>
            <a:off x="10110960" y="6656400"/>
            <a:ext cx="582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96F5103-958B-44F2-9453-B47B51BDF84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7" name="Google Shape;124;p4"/>
          <p:cNvCxnSpPr/>
          <p:nvPr/>
        </p:nvCxnSpPr>
        <p:spPr>
          <a:xfrm>
            <a:off x="619200" y="70639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8" name="Google Shape;125;p4"/>
          <p:cNvCxnSpPr/>
          <p:nvPr/>
        </p:nvCxnSpPr>
        <p:spPr>
          <a:xfrm flipV="1">
            <a:off x="79704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grpSp>
        <p:nvGrpSpPr>
          <p:cNvPr id="69" name="Прямоугольник 8"/>
          <p:cNvGrpSpPr/>
          <p:nvPr/>
        </p:nvGrpSpPr>
        <p:grpSpPr>
          <a:xfrm>
            <a:off x="3419640" y="274680"/>
            <a:ext cx="3730320" cy="1285920"/>
            <a:chOff x="3419640" y="274680"/>
            <a:chExt cx="3730320" cy="1285920"/>
          </a:xfrm>
        </p:grpSpPr>
        <p:pic>
          <p:nvPicPr>
            <p:cNvPr id="70" name="Прямоугольник 8" descr=""/>
            <p:cNvPicPr/>
            <p:nvPr/>
          </p:nvPicPr>
          <p:blipFill>
            <a:blip r:embed="rId2"/>
            <a:stretch/>
          </p:blipFill>
          <p:spPr>
            <a:xfrm>
              <a:off x="3419640" y="274680"/>
              <a:ext cx="3730320" cy="1285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" name=""/>
            <p:cNvSpPr/>
            <p:nvPr/>
          </p:nvSpPr>
          <p:spPr>
            <a:xfrm>
              <a:off x="3463920" y="409680"/>
              <a:ext cx="331776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3200" strike="noStrike" u="none">
                  <a:solidFill>
                    <a:srgbClr val="ffffff"/>
                  </a:solidFill>
                  <a:uFillTx/>
                  <a:latin typeface="Century Gothic"/>
                </a:rPr>
                <a:t>Дұрыс жауап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2" name="Rectangle 9"/>
          <p:cNvGrpSpPr/>
          <p:nvPr/>
        </p:nvGrpSpPr>
        <p:grpSpPr>
          <a:xfrm>
            <a:off x="1646280" y="2736720"/>
            <a:ext cx="6980040" cy="2298960"/>
            <a:chOff x="1646280" y="2736720"/>
            <a:chExt cx="6980040" cy="2298960"/>
          </a:xfrm>
        </p:grpSpPr>
        <p:pic>
          <p:nvPicPr>
            <p:cNvPr id="73" name="Rectangle 9" descr=""/>
            <p:cNvPicPr/>
            <p:nvPr/>
          </p:nvPicPr>
          <p:blipFill>
            <a:blip r:embed="rId3"/>
            <a:stretch/>
          </p:blipFill>
          <p:spPr>
            <a:xfrm>
              <a:off x="1646280" y="2736720"/>
              <a:ext cx="6980040" cy="229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"/>
            <p:cNvSpPr/>
            <p:nvPr/>
          </p:nvSpPr>
          <p:spPr>
            <a:xfrm>
              <a:off x="1851120" y="2877120"/>
              <a:ext cx="6408720" cy="1557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marL="457200" indent="-457200">
                <a:lnSpc>
                  <a:spcPct val="100000"/>
                </a:lnSpc>
                <a:buClr>
                  <a:srgbClr val="1f497d"/>
                </a:buClr>
                <a:buFont typeface="Century Gothic"/>
                <a:buAutoNum type="arabicPeriod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32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Глюкозаны анықтау үшін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457200" indent="-457200">
                <a:lnSpc>
                  <a:spcPct val="100000"/>
                </a:lnSpc>
                <a:buClr>
                  <a:srgbClr val="1f497d"/>
                </a:buClr>
                <a:buFont typeface="Century Gothic"/>
                <a:buAutoNum type="arabicPeriod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32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Мыс оксиді</a:t>
              </a:r>
              <a:r>
                <a:rPr b="0" lang="ru-RU" sz="32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 (</a:t>
              </a:r>
              <a:r>
                <a:rPr b="0" lang="en-US" sz="32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II</a:t>
              </a:r>
              <a:r>
                <a:rPr b="0" lang="ru-RU" sz="32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)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457200" indent="-457200">
                <a:lnSpc>
                  <a:spcPct val="100000"/>
                </a:lnSpc>
                <a:buClr>
                  <a:srgbClr val="1f497d"/>
                </a:buClr>
                <a:buFont typeface="Century Gothic"/>
                <a:buAutoNum type="arabicPeriod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32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Мыс оксиді</a:t>
              </a:r>
              <a:r>
                <a:rPr b="0" lang="ru-RU" sz="32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 (</a:t>
              </a:r>
              <a:r>
                <a:rPr b="0" lang="en-US" sz="32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I</a:t>
              </a:r>
              <a:r>
                <a:rPr b="0" lang="ru-RU" sz="32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)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2024-11-02T21:38:41Z</dcterms:modified>
  <cp:revision>593</cp:revision>
  <dc:subject/>
  <dc:title>Презентация PowerPoint</dc:title>
</cp:coreProperties>
</file>