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jpeg" ContentType="image/jpe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6.png" ContentType="image/png"/>
  <Override PartName="/ppt/media/image8.png" ContentType="image/png"/>
  <Override PartName="/ppt/media/image10.png" ContentType="image/png"/>
  <Override PartName="/ppt/media/image3.png" ContentType="image/png"/>
  <Override PartName="/ppt/media/image11.png" ContentType="image/png"/>
  <Override PartName="/ppt/media/image9.png" ContentType="image/png"/>
  <Override PartName="/ppt/media/image17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81D816-8371-4878-B673-5AE39FFCD1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320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EE5380E-D5AA-4A44-9E2A-95E4A9936EA2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www.youtube.com/watch?v=xzrQm5vF8Fc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s://bilimland.kz/upload/content/lesson/12800/media/5f48c6f7fa6897ffbf29fa6bd73b8b24/content/script_00002/media/uc_b4_l003_07_01ss.mp4" TargetMode="External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76;p1"/>
          <p:cNvSpPr/>
          <p:nvPr/>
        </p:nvSpPr>
        <p:spPr>
          <a:xfrm>
            <a:off x="281160" y="2882880"/>
            <a:ext cx="9943920" cy="20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                                                              </a:t>
            </a:r>
            <a:r>
              <a:rPr b="1" lang="kk-KZ" sz="3200" strike="noStrike" u="none">
                <a:solidFill>
                  <a:srgbClr val="6262f0"/>
                </a:solidFill>
                <a:uFillTx/>
                <a:latin typeface="Times New Roman"/>
                <a:ea typeface="Times New Roman"/>
              </a:rPr>
              <a:t>Липидтердің құрылымдық компонентері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10 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" name="Google Shape;77;p1"/>
          <p:cNvCxnSpPr/>
          <p:nvPr/>
        </p:nvCxnSpPr>
        <p:spPr>
          <a:xfrm>
            <a:off x="1510920" y="6638400"/>
            <a:ext cx="81162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8" name="Google Shape;78;p1"/>
          <p:cNvCxnSpPr/>
          <p:nvPr/>
        </p:nvCxnSpPr>
        <p:spPr>
          <a:xfrm>
            <a:off x="1684440" y="689724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" name="Прямоугольник 11"/>
          <p:cNvSpPr/>
          <p:nvPr/>
        </p:nvSpPr>
        <p:spPr>
          <a:xfrm>
            <a:off x="1734120" y="5024520"/>
            <a:ext cx="7077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kk-KZ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жаратылыстану- математикалық бағыт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882440" cy="7732800"/>
          </a:xfrm>
          <a:prstGeom prst="rect">
            <a:avLst/>
          </a:prstGeom>
          <a:ln w="0">
            <a:noFill/>
          </a:ln>
        </p:spPr>
      </p:pic>
      <p:sp>
        <p:nvSpPr>
          <p:cNvPr id="83" name="Google Shape;123;p4"/>
          <p:cNvSpPr/>
          <p:nvPr/>
        </p:nvSpPr>
        <p:spPr>
          <a:xfrm>
            <a:off x="8288280" y="68342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78D3F8-9520-4A56-8192-B3FA11CD35C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4" name="Google Shape;124;p4"/>
          <p:cNvCxnSpPr/>
          <p:nvPr/>
        </p:nvCxnSpPr>
        <p:spPr>
          <a:xfrm>
            <a:off x="619200" y="68832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5" name="Google Shape;125;p4"/>
          <p:cNvCxnSpPr/>
          <p:nvPr/>
        </p:nvCxnSpPr>
        <p:spPr>
          <a:xfrm flipV="1">
            <a:off x="797040" y="710820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6" name="Прямоугольник 11"/>
          <p:cNvSpPr/>
          <p:nvPr/>
        </p:nvSpPr>
        <p:spPr>
          <a:xfrm>
            <a:off x="3510000" y="47952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Arial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Arial"/>
                <a:ea typeface="Calibri"/>
              </a:rPr>
              <a:t>№ 2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рямоугольник 13"/>
          <p:cNvSpPr/>
          <p:nvPr/>
        </p:nvSpPr>
        <p:spPr>
          <a:xfrm>
            <a:off x="596880" y="5316480"/>
            <a:ext cx="9435960" cy="13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70c0"/>
                </a:solidFill>
                <a:uFillTx/>
                <a:latin typeface="Arial"/>
                <a:ea typeface="Arial"/>
              </a:rPr>
              <a:t>Көмірсулардың құрылымы бойынша біріктіріп,      топтастырады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Rectangle 9" descr=""/>
          <p:cNvPicPr/>
          <p:nvPr/>
        </p:nvPicPr>
        <p:blipFill>
          <a:blip r:embed="rId2"/>
          <a:stretch/>
        </p:blipFill>
        <p:spPr>
          <a:xfrm>
            <a:off x="-139680" y="1736640"/>
            <a:ext cx="10752120" cy="3457800"/>
          </a:xfrm>
          <a:prstGeom prst="rect">
            <a:avLst/>
          </a:prstGeom>
          <a:ln w="0">
            <a:noFill/>
          </a:ln>
        </p:spPr>
      </p:pic>
      <p:sp>
        <p:nvSpPr>
          <p:cNvPr id="89" name="AutoShape 10"/>
          <p:cNvSpPr/>
          <p:nvPr/>
        </p:nvSpPr>
        <p:spPr>
          <a:xfrm>
            <a:off x="47520" y="-670860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AutoShape 11"/>
          <p:cNvSpPr/>
          <p:nvPr/>
        </p:nvSpPr>
        <p:spPr>
          <a:xfrm>
            <a:off x="47520" y="-641988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AutoShape 12"/>
          <p:cNvSpPr/>
          <p:nvPr/>
        </p:nvSpPr>
        <p:spPr>
          <a:xfrm>
            <a:off x="47520" y="-613080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AutoShape 13"/>
          <p:cNvSpPr/>
          <p:nvPr/>
        </p:nvSpPr>
        <p:spPr>
          <a:xfrm>
            <a:off x="47520" y="-584208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AutoShape 14"/>
          <p:cNvSpPr/>
          <p:nvPr/>
        </p:nvSpPr>
        <p:spPr>
          <a:xfrm>
            <a:off x="47520" y="-555300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AutoShape 15"/>
          <p:cNvSpPr/>
          <p:nvPr/>
        </p:nvSpPr>
        <p:spPr>
          <a:xfrm>
            <a:off x="47520" y="771840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AutoShape 16"/>
          <p:cNvSpPr/>
          <p:nvPr/>
        </p:nvSpPr>
        <p:spPr>
          <a:xfrm>
            <a:off x="47520" y="800748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AutoShape 17"/>
          <p:cNvSpPr/>
          <p:nvPr/>
        </p:nvSpPr>
        <p:spPr>
          <a:xfrm>
            <a:off x="47520" y="829620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AutoShape 18"/>
          <p:cNvSpPr/>
          <p:nvPr/>
        </p:nvSpPr>
        <p:spPr>
          <a:xfrm>
            <a:off x="47520" y="858528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99" name=""/>
          <p:cNvGraphicFramePr/>
          <p:nvPr/>
        </p:nvGraphicFramePr>
        <p:xfrm>
          <a:off x="625320" y="1944720"/>
          <a:ext cx="5538960" cy="822240"/>
        </p:xfrm>
        <a:graphic>
          <a:graphicData uri="http://schemas.openxmlformats.org/drawingml/2006/table">
            <a:tbl>
              <a:tblPr/>
              <a:tblGrid>
                <a:gridCol w="2770200"/>
                <a:gridCol w="2768760"/>
              </a:tblGrid>
              <a:tr h="4118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4118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00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6077C1-5F66-423A-9F75-C2B51280D502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2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6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8DD6BD-776C-43BF-8479-EDB72269E9CB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Прямоугольник 11" descr=""/>
          <p:cNvPicPr/>
          <p:nvPr/>
        </p:nvPicPr>
        <p:blipFill>
          <a:blip r:embed="rId2"/>
          <a:stretch/>
        </p:blipFill>
        <p:spPr>
          <a:xfrm>
            <a:off x="2792520" y="5400720"/>
            <a:ext cx="5381640" cy="433440"/>
          </a:xfrm>
          <a:prstGeom prst="rect">
            <a:avLst/>
          </a:prstGeom>
          <a:ln w="0">
            <a:noFill/>
          </a:ln>
        </p:spPr>
      </p:pic>
      <p:pic>
        <p:nvPicPr>
          <p:cNvPr id="108" name="Таблица 14" descr=""/>
          <p:cNvPicPr/>
          <p:nvPr/>
        </p:nvPicPr>
        <p:blipFill>
          <a:blip r:embed="rId3"/>
          <a:stretch/>
        </p:blipFill>
        <p:spPr>
          <a:xfrm>
            <a:off x="1060560" y="2273400"/>
            <a:ext cx="8229600" cy="258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23;p4"/>
          <p:cNvSpPr/>
          <p:nvPr/>
        </p:nvSpPr>
        <p:spPr>
          <a:xfrm>
            <a:off x="8288280" y="66880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E20482D-F2B1-4998-A98B-25B271CC268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1" name="Google Shape;124;p4"/>
          <p:cNvCxnSpPr/>
          <p:nvPr/>
        </p:nvCxnSpPr>
        <p:spPr>
          <a:xfrm>
            <a:off x="449280" y="7286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2" name="Google Shape;125;p4"/>
          <p:cNvCxnSpPr/>
          <p:nvPr/>
        </p:nvCxnSpPr>
        <p:spPr>
          <a:xfrm flipV="1">
            <a:off x="774720" y="73954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3" name="Прямоугольник 11"/>
          <p:cNvSpPr/>
          <p:nvPr/>
        </p:nvSpPr>
        <p:spPr>
          <a:xfrm>
            <a:off x="3427560" y="476280"/>
            <a:ext cx="32648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Сабақты бекіту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13"/>
          <p:cNvSpPr/>
          <p:nvPr/>
        </p:nvSpPr>
        <p:spPr>
          <a:xfrm>
            <a:off x="216000" y="6335640"/>
            <a:ext cx="9435960" cy="99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 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сөйлемдерді толықтыра отырып, липидтердің  қ</a:t>
            </a:r>
            <a:r>
              <a:rPr b="0" lang="kk-KZ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ұрылысы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 мен қызметін сипаттайды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5" name="Прямоугольник 8" descr=""/>
          <p:cNvPicPr/>
          <p:nvPr/>
        </p:nvPicPr>
        <p:blipFill>
          <a:blip r:embed="rId2"/>
          <a:stretch/>
        </p:blipFill>
        <p:spPr>
          <a:xfrm>
            <a:off x="231840" y="1828800"/>
            <a:ext cx="10155240" cy="5516640"/>
          </a:xfrm>
          <a:prstGeom prst="rect">
            <a:avLst/>
          </a:prstGeom>
          <a:ln w="0">
            <a:noFill/>
          </a:ln>
        </p:spPr>
      </p:pic>
      <p:sp>
        <p:nvSpPr>
          <p:cNvPr id="116" name="Прямоугольник 9"/>
          <p:cNvSpPr/>
          <p:nvPr/>
        </p:nvSpPr>
        <p:spPr>
          <a:xfrm>
            <a:off x="490680" y="1098720"/>
            <a:ext cx="92120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b0f0"/>
                </a:solidFill>
                <a:uFillTx/>
                <a:latin typeface="Century Gothic"/>
                <a:ea typeface="Arial"/>
              </a:rPr>
              <a:t>Сөйлемдерді толықтыра отырып, липидтердің  қ</a:t>
            </a:r>
            <a:r>
              <a:rPr b="1" lang="kk-KZ" sz="2400" strike="noStrike" u="none">
                <a:solidFill>
                  <a:srgbClr val="00b0f0"/>
                </a:solidFill>
                <a:uFillTx/>
                <a:latin typeface="Century Gothic"/>
                <a:ea typeface="Arial"/>
              </a:rPr>
              <a:t>ұрылысы</a:t>
            </a:r>
            <a:r>
              <a:rPr b="1" lang="ru-RU" sz="2400" strike="noStrike" u="none">
                <a:solidFill>
                  <a:srgbClr val="00b0f0"/>
                </a:solidFill>
                <a:uFillTx/>
                <a:latin typeface="Century Gothic"/>
                <a:ea typeface="Arial"/>
              </a:rPr>
              <a:t> мен қызметін сипаттаңыз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8" name=""/>
          <p:cNvSpPr txBox="1"/>
          <p:nvPr/>
        </p:nvSpPr>
        <p:spPr>
          <a:xfrm>
            <a:off x="625320" y="1944720"/>
            <a:ext cx="5538960" cy="55022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9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AB3D6AD-2EAE-4106-BE53-81AB5C4E8715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21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5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2A010B-CD59-47E5-BC5A-55FF606891A0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Прямоугольник 11" descr=""/>
          <p:cNvPicPr/>
          <p:nvPr/>
        </p:nvPicPr>
        <p:blipFill>
          <a:blip r:embed="rId2"/>
          <a:stretch/>
        </p:blipFill>
        <p:spPr>
          <a:xfrm>
            <a:off x="96840" y="1542960"/>
            <a:ext cx="10326600" cy="471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8" name=""/>
          <p:cNvGraphicFramePr/>
          <p:nvPr/>
        </p:nvGraphicFramePr>
        <p:xfrm>
          <a:off x="625320" y="1944720"/>
          <a:ext cx="9580680" cy="3778200"/>
        </p:xfrm>
        <a:graphic>
          <a:graphicData uri="http://schemas.openxmlformats.org/drawingml/2006/table">
            <a:tbl>
              <a:tblPr/>
              <a:tblGrid>
                <a:gridCol w="9580680"/>
              </a:tblGrid>
              <a:tr h="420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91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r>
                        <a:rPr b="1" i="1" lang="ru-RU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93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 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Түсінбедім____________________________________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9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FEBB74-270F-4227-B1BC-9A63248E34C2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934640" cy="756144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7"/>
          <p:cNvSpPr/>
          <p:nvPr/>
        </p:nvSpPr>
        <p:spPr>
          <a:xfrm>
            <a:off x="10111680" y="658188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7DBED75-EA18-4674-B790-A15DC7DBC021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2" name=""/>
          <p:cNvGraphicFramePr/>
          <p:nvPr/>
        </p:nvGraphicFramePr>
        <p:xfrm>
          <a:off x="458640" y="1636560"/>
          <a:ext cx="9580680" cy="3778560"/>
        </p:xfrm>
        <a:graphic>
          <a:graphicData uri="http://schemas.openxmlformats.org/drawingml/2006/table">
            <a:tbl>
              <a:tblPr/>
              <a:tblGrid>
                <a:gridCol w="9580680"/>
              </a:tblGrid>
              <a:tr h="4208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876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r>
                        <a:rPr b="1" i="1" lang="ru-RU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96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 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Түсінбедім____________________________________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12C2E7-4110-4082-9F38-65CECA15F42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" name="Прямоугольник 9"/>
          <p:cNvSpPr/>
          <p:nvPr/>
        </p:nvSpPr>
        <p:spPr>
          <a:xfrm>
            <a:off x="4300200" y="466560"/>
            <a:ext cx="2589840" cy="5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Оқу мақсаты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9"/>
          <p:cNvSpPr/>
          <p:nvPr/>
        </p:nvSpPr>
        <p:spPr>
          <a:xfrm>
            <a:off x="760320" y="2104920"/>
            <a:ext cx="899964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10.4.1.4 - майлардың химиялық құрылысы мен қызметтерін сипаттау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8"/>
          <p:cNvSpPr/>
          <p:nvPr/>
        </p:nvSpPr>
        <p:spPr>
          <a:xfrm>
            <a:off x="466560" y="5398920"/>
            <a:ext cx="9972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липидтердің  химиялық қ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ұрылысы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 мен қызметін сипаттайды;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Прямоугольник 9"/>
          <p:cNvSpPr/>
          <p:nvPr/>
        </p:nvSpPr>
        <p:spPr>
          <a:xfrm>
            <a:off x="2940480" y="4549680"/>
            <a:ext cx="46454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Бағалау критерийлері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4400" y="0"/>
            <a:ext cx="10679040" cy="7561440"/>
          </a:xfrm>
          <a:prstGeom prst="rect">
            <a:avLst/>
          </a:prstGeom>
          <a:ln w="0">
            <a:noFill/>
          </a:ln>
        </p:spPr>
      </p:pic>
      <p:sp>
        <p:nvSpPr>
          <p:cNvPr id="19" name="Google Shape;123;p4"/>
          <p:cNvSpPr/>
          <p:nvPr/>
        </p:nvSpPr>
        <p:spPr>
          <a:xfrm>
            <a:off x="8288280" y="6594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5ABB03-D5D2-4809-B075-94B0AB0B5A8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Google Shape;230;p65"/>
          <p:cNvSpPr/>
          <p:nvPr/>
        </p:nvSpPr>
        <p:spPr>
          <a:xfrm>
            <a:off x="287280" y="1589040"/>
            <a:ext cx="10036080" cy="42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Прямоугольник 13"/>
          <p:cNvSpPr/>
          <p:nvPr/>
        </p:nvSpPr>
        <p:spPr>
          <a:xfrm>
            <a:off x="2657520" y="480960"/>
            <a:ext cx="5378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ffffff"/>
                </a:solidFill>
                <a:uFillTx/>
                <a:latin typeface="Arial"/>
              </a:rPr>
              <a:t>ЛИПИДТЕР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Google Shape;124;p4"/>
          <p:cNvCxnSpPr/>
          <p:nvPr/>
        </p:nvCxnSpPr>
        <p:spPr>
          <a:xfrm>
            <a:off x="996840" y="7227360"/>
            <a:ext cx="884016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3" name="Google Shape;125;p4"/>
          <p:cNvCxnSpPr/>
          <p:nvPr/>
        </p:nvCxnSpPr>
        <p:spPr>
          <a:xfrm>
            <a:off x="1191960" y="7391520"/>
            <a:ext cx="854604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4" name="Прямоугольник 8"/>
          <p:cNvSpPr/>
          <p:nvPr/>
        </p:nvSpPr>
        <p:spPr>
          <a:xfrm>
            <a:off x="166680" y="1073160"/>
            <a:ext cx="10318680" cy="79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 </a:t>
            </a:r>
            <a:r>
              <a:rPr b="1" lang="ru-RU" sz="22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Липидтер – барлық тірі жасушалардың құрамына кіретін және тіршілік процестерінде маңызды рөл атқаратын май тәрізді заттар</a:t>
            </a:r>
            <a:r>
              <a:rPr b="1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рямоугольник 10"/>
          <p:cNvSpPr/>
          <p:nvPr/>
        </p:nvSpPr>
        <p:spPr>
          <a:xfrm>
            <a:off x="19080" y="6808680"/>
            <a:ext cx="5205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https://www.youtube.com/watch?v=xzrQm5vF8Fc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" name="Picture 4" descr="Похожее изображение"/>
          <p:cNvPicPr/>
          <p:nvPr/>
        </p:nvPicPr>
        <p:blipFill>
          <a:blip r:embed="rId3"/>
          <a:stretch/>
        </p:blipFill>
        <p:spPr>
          <a:xfrm>
            <a:off x="2263680" y="5365800"/>
            <a:ext cx="2220840" cy="148104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2" descr=""/>
          <p:cNvPicPr/>
          <p:nvPr/>
        </p:nvPicPr>
        <p:blipFill>
          <a:blip r:embed="rId4"/>
          <a:stretch/>
        </p:blipFill>
        <p:spPr>
          <a:xfrm>
            <a:off x="7967520" y="5467320"/>
            <a:ext cx="1597320" cy="148752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3" descr=""/>
          <p:cNvPicPr/>
          <p:nvPr/>
        </p:nvPicPr>
        <p:blipFill>
          <a:blip r:embed="rId5"/>
          <a:stretch/>
        </p:blipFill>
        <p:spPr>
          <a:xfrm>
            <a:off x="5340240" y="5510160"/>
            <a:ext cx="1841760" cy="1513080"/>
          </a:xfrm>
          <a:prstGeom prst="rect">
            <a:avLst/>
          </a:prstGeom>
          <a:ln w="0">
            <a:noFill/>
          </a:ln>
        </p:spPr>
      </p:pic>
      <p:sp>
        <p:nvSpPr>
          <p:cNvPr id="29" name="Прямоугольник 12"/>
          <p:cNvSpPr/>
          <p:nvPr/>
        </p:nvSpPr>
        <p:spPr>
          <a:xfrm>
            <a:off x="154080" y="1973160"/>
            <a:ext cx="10355040" cy="38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Молекуласының құрамына С, О, Н  элемент  атомдары кіреді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Оларға тән белгілер: суда ерімейтіндіктері (гидрофобтылығы) және органикалық еріткіштерде жақсы еруі (бензин, хлороформ, диэтилді эфирде).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Табиғи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және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синтетикалық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алифатты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қышқылдарды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кейбір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жағдайда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«майлы»,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ал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ұзын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тізбектілерді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(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С</a:t>
            </a:r>
            <a:r>
              <a:rPr b="1" lang="ru-RU" sz="2400" strike="noStrike" u="none" baseline="-25000">
                <a:solidFill>
                  <a:srgbClr val="1f497d"/>
                </a:solidFill>
                <a:uFillTx/>
                <a:latin typeface="Century Gothic"/>
                <a:ea typeface="Arial"/>
              </a:rPr>
              <a:t>15 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-т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ен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бастап және одан жоғары) «жоғары» молекулалы қышқылдар деп атайды.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Адам мен жануар ұлпаларында 70-ке жуық май қышқылдары кездеседі, алайда олардың биологиялық маңыздылары 20 дан аспайды.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4400" y="0"/>
            <a:ext cx="10679040" cy="7561440"/>
          </a:xfrm>
          <a:prstGeom prst="rect">
            <a:avLst/>
          </a:prstGeom>
          <a:ln w="0">
            <a:noFill/>
          </a:ln>
        </p:spPr>
      </p:pic>
      <p:sp>
        <p:nvSpPr>
          <p:cNvPr id="31" name="Google Shape;123;p4"/>
          <p:cNvSpPr/>
          <p:nvPr/>
        </p:nvSpPr>
        <p:spPr>
          <a:xfrm>
            <a:off x="8288280" y="6594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21BEE1-A141-4882-AA84-F0C101040A6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Google Shape;230;p65"/>
          <p:cNvSpPr/>
          <p:nvPr/>
        </p:nvSpPr>
        <p:spPr>
          <a:xfrm>
            <a:off x="287280" y="1589040"/>
            <a:ext cx="10036080" cy="42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13"/>
          <p:cNvSpPr/>
          <p:nvPr/>
        </p:nvSpPr>
        <p:spPr>
          <a:xfrm>
            <a:off x="2413080" y="430200"/>
            <a:ext cx="5378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ffffff"/>
                </a:solidFill>
                <a:uFillTx/>
                <a:latin typeface="Arial"/>
              </a:rPr>
              <a:t>ЛИПИДТЕР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4" name="Google Shape;124;p4"/>
          <p:cNvCxnSpPr/>
          <p:nvPr/>
        </p:nvCxnSpPr>
        <p:spPr>
          <a:xfrm>
            <a:off x="996840" y="7227360"/>
            <a:ext cx="884016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5" name="Google Shape;125;p4"/>
          <p:cNvCxnSpPr/>
          <p:nvPr/>
        </p:nvCxnSpPr>
        <p:spPr>
          <a:xfrm>
            <a:off x="1191960" y="7391520"/>
            <a:ext cx="854604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6" name="Прямоугольник 11"/>
          <p:cNvSpPr/>
          <p:nvPr/>
        </p:nvSpPr>
        <p:spPr>
          <a:xfrm>
            <a:off x="154080" y="1112760"/>
            <a:ext cx="105393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Липидтердің</a:t>
            </a:r>
            <a:r>
              <a:rPr b="1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құрамына</a:t>
            </a:r>
            <a:r>
              <a:rPr b="1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карбон</a:t>
            </a:r>
            <a:r>
              <a:rPr b="1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қышқылдарының</a:t>
            </a:r>
            <a:r>
              <a:rPr b="1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қаныққан</a:t>
            </a:r>
            <a:r>
              <a:rPr b="1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және</a:t>
            </a:r>
            <a:r>
              <a:rPr b="1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қанықпаған</a:t>
            </a:r>
            <a:r>
              <a:rPr b="1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қатарлары</a:t>
            </a:r>
            <a:r>
              <a:rPr b="1" lang="en-US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кіре</a:t>
            </a:r>
            <a:r>
              <a:rPr b="1" lang="kk-KZ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37" name=""/>
          <p:cNvGraphicFramePr/>
          <p:nvPr/>
        </p:nvGraphicFramePr>
        <p:xfrm>
          <a:off x="480960" y="2317680"/>
          <a:ext cx="9523440" cy="3078360"/>
        </p:xfrm>
        <a:graphic>
          <a:graphicData uri="http://schemas.openxmlformats.org/drawingml/2006/table">
            <a:tbl>
              <a:tblPr/>
              <a:tblGrid>
                <a:gridCol w="4416480"/>
                <a:gridCol w="5106960"/>
              </a:tblGrid>
              <a:tr h="457560"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Қаныққан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Қанықпаған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131148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Егер карбон қышқылындағы көміртек атомдарының арасында қос байланыс болмаса, онда оны қаныққан байланыс дейді.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Егер карбон қышқылындағы көміртек атомдарының арасында қос байланыс болса, оны қанық</a:t>
                      </a: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па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ған  байланыс дейді.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31148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Бұндай  майлар қатты күйде болады.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Бұларға жануарлар майы (балық майынан басқа) жатады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Бұндай майлар </a:t>
                      </a:r>
                      <a:r>
                        <a:rPr b="0" lang="kk-KZ" sz="2000" strike="noStrike" u="none" baseline="3000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 сұйық күйде болады.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Сұйық майлардан қатты май алуға болады, ол үшін қос байланысы бар карбон қышқылдарына сутегін қосады.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6344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39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7020A0-83E0-4924-B24C-684BDD20566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0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1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2" name="TextBox 9"/>
          <p:cNvSpPr/>
          <p:nvPr/>
        </p:nvSpPr>
        <p:spPr>
          <a:xfrm>
            <a:off x="1233360" y="297000"/>
            <a:ext cx="751680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ЛИПИДТЕРДІҢ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ЖІКТЕЛУІ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3" name="Схема 28" descr=""/>
          <p:cNvPicPr/>
          <p:nvPr/>
        </p:nvPicPr>
        <p:blipFill>
          <a:blip r:embed="rId2"/>
          <a:stretch/>
        </p:blipFill>
        <p:spPr>
          <a:xfrm>
            <a:off x="1176480" y="822240"/>
            <a:ext cx="8126280" cy="386568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30" descr="1(1230).jpg"/>
          <p:cNvPicPr/>
          <p:nvPr/>
        </p:nvPicPr>
        <p:blipFill>
          <a:blip r:embed="rId3"/>
          <a:stretch/>
        </p:blipFill>
        <p:spPr>
          <a:xfrm>
            <a:off x="774720" y="4552920"/>
            <a:ext cx="2816280" cy="172548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3" descr=""/>
          <p:cNvPicPr/>
          <p:nvPr/>
        </p:nvPicPr>
        <p:blipFill>
          <a:blip r:embed="rId4"/>
          <a:stretch/>
        </p:blipFill>
        <p:spPr>
          <a:xfrm>
            <a:off x="3809880" y="4479840"/>
            <a:ext cx="2895840" cy="150660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3" descr=""/>
          <p:cNvPicPr/>
          <p:nvPr/>
        </p:nvPicPr>
        <p:blipFill>
          <a:blip r:embed="rId5"/>
          <a:stretch/>
        </p:blipFill>
        <p:spPr>
          <a:xfrm>
            <a:off x="7034040" y="4432320"/>
            <a:ext cx="2567160" cy="1584360"/>
          </a:xfrm>
          <a:prstGeom prst="rect">
            <a:avLst/>
          </a:prstGeom>
          <a:ln w="0">
            <a:noFill/>
          </a:ln>
        </p:spPr>
      </p:pic>
      <p:sp>
        <p:nvSpPr>
          <p:cNvPr id="47" name="Прямоугольник 12"/>
          <p:cNvSpPr/>
          <p:nvPr/>
        </p:nvSpPr>
        <p:spPr>
          <a:xfrm>
            <a:off x="420840" y="6377040"/>
            <a:ext cx="95551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6"/>
              </a:rPr>
              <a:t>https://bilimland.kz/upload/content/lesson/12800/media/5f48c6f7fa6897ffbf29fa6bd73b8b24/content/script_00002/media/uc_b4_l003_07_01ss.mp4</a:t>
            </a:r>
            <a:r>
              <a:rPr b="0" lang="kk-KZ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rcRect l="31364" t="18674" r="25406" b="22558"/>
          <a:stretch/>
        </p:blipFill>
        <p:spPr>
          <a:xfrm>
            <a:off x="1163520" y="1066680"/>
            <a:ext cx="8656920" cy="5938920"/>
          </a:xfrm>
          <a:prstGeom prst="rect">
            <a:avLst/>
          </a:prstGeom>
          <a:ln w="0">
            <a:noFill/>
          </a:ln>
        </p:spPr>
      </p:pic>
      <p:sp>
        <p:nvSpPr>
          <p:cNvPr id="49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93FE64-827B-4425-8547-80A97C98D093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Picture 2" descr="C:\Users\Типография\Desktop\Безымянный.png"/>
          <p:cNvPicPr/>
          <p:nvPr/>
        </p:nvPicPr>
        <p:blipFill>
          <a:blip r:embed="rId2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51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0FCB9F-4C0D-4471-87BA-A2928B2918D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2" name="Google Shape;124;p4"/>
          <p:cNvCxnSpPr/>
          <p:nvPr/>
        </p:nvCxnSpPr>
        <p:spPr>
          <a:xfrm flipV="1">
            <a:off x="909720" y="702072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3" name="Google Shape;125;p4"/>
          <p:cNvCxnSpPr/>
          <p:nvPr/>
        </p:nvCxnSpPr>
        <p:spPr>
          <a:xfrm flipV="1">
            <a:off x="1211040" y="7233480"/>
            <a:ext cx="7972920" cy="10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4" name="TextBox 9"/>
          <p:cNvSpPr/>
          <p:nvPr/>
        </p:nvSpPr>
        <p:spPr>
          <a:xfrm>
            <a:off x="314640" y="482760"/>
            <a:ext cx="9003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000" strike="noStrike" u="none">
                <a:solidFill>
                  <a:srgbClr val="ffffff"/>
                </a:solidFill>
                <a:uFillTx/>
                <a:latin typeface="Calibri"/>
              </a:rPr>
              <a:t>ЛИПИДТЕРДІҢ ҚҰРАМЫНА КІРЕТІН НЕГІЗГІ ҚАНЫҚПАҒАН МАЙ ҚЫШҚЫЛДАРЫ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" name="Picture 20" descr=""/>
          <p:cNvPicPr/>
          <p:nvPr/>
        </p:nvPicPr>
        <p:blipFill>
          <a:blip r:embed="rId3"/>
          <a:stretch/>
        </p:blipFill>
        <p:spPr>
          <a:xfrm>
            <a:off x="542880" y="1871640"/>
            <a:ext cx="9648720" cy="5114880"/>
          </a:xfrm>
          <a:prstGeom prst="rect">
            <a:avLst/>
          </a:prstGeom>
          <a:ln w="0">
            <a:noFill/>
          </a:ln>
        </p:spPr>
      </p:pic>
      <p:pic>
        <p:nvPicPr>
          <p:cNvPr id="56" name="Прямоугольник 30" descr=""/>
          <p:cNvPicPr/>
          <p:nvPr/>
        </p:nvPicPr>
        <p:blipFill>
          <a:blip r:embed="rId4"/>
          <a:stretch/>
        </p:blipFill>
        <p:spPr>
          <a:xfrm>
            <a:off x="560520" y="1109520"/>
            <a:ext cx="9686880" cy="92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rcRect l="31364" t="18674" r="25406" b="22558"/>
          <a:stretch/>
        </p:blipFill>
        <p:spPr>
          <a:xfrm>
            <a:off x="1163520" y="1066680"/>
            <a:ext cx="8656920" cy="5938920"/>
          </a:xfrm>
          <a:prstGeom prst="rect">
            <a:avLst/>
          </a:prstGeom>
          <a:ln w="0">
            <a:noFill/>
          </a:ln>
        </p:spPr>
      </p:pic>
      <p:sp>
        <p:nvSpPr>
          <p:cNvPr id="58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FC8FD0-C1E3-46E1-A2D1-13353D561154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Picture 2" descr="C:\Users\Типография\Desktop\Безымянный.png"/>
          <p:cNvPicPr/>
          <p:nvPr/>
        </p:nvPicPr>
        <p:blipFill>
          <a:blip r:embed="rId2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60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51F895-EFDC-49D4-8C9E-053C99A1E9B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1" name="Google Shape;124;p4"/>
          <p:cNvCxnSpPr/>
          <p:nvPr/>
        </p:nvCxnSpPr>
        <p:spPr>
          <a:xfrm flipV="1">
            <a:off x="909720" y="702072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2" name="Google Shape;125;p4"/>
          <p:cNvCxnSpPr/>
          <p:nvPr/>
        </p:nvCxnSpPr>
        <p:spPr>
          <a:xfrm flipV="1">
            <a:off x="1211040" y="7233480"/>
            <a:ext cx="7972920" cy="10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3" name="Прямоугольник 8"/>
          <p:cNvSpPr/>
          <p:nvPr/>
        </p:nvSpPr>
        <p:spPr>
          <a:xfrm>
            <a:off x="307800" y="1235160"/>
            <a:ext cx="967608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липидтердің құрамына бір-,екі-және көп атомды спирттер кіреді;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олардың құрылысы, негізінен, тармақталмаған көмірсутек фрагментінен және жұп атомды көміртектен тұрады;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гидролиздеу арқылы липидтерден бөлініп алынған бір атомды спирттер қаныққан тізбектелген ұзын радикалдардан және гидроксилді топтан құралады;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" name="Picture 1" descr=""/>
          <p:cNvPicPr/>
          <p:nvPr/>
        </p:nvPicPr>
        <p:blipFill>
          <a:blip r:embed="rId3"/>
          <a:stretch/>
        </p:blipFill>
        <p:spPr>
          <a:xfrm>
            <a:off x="176040" y="3024360"/>
            <a:ext cx="10015560" cy="3651120"/>
          </a:xfrm>
          <a:prstGeom prst="rect">
            <a:avLst/>
          </a:prstGeom>
          <a:ln w="0">
            <a:noFill/>
          </a:ln>
        </p:spPr>
      </p:pic>
      <p:sp>
        <p:nvSpPr>
          <p:cNvPr id="65" name="TextBox 10"/>
          <p:cNvSpPr/>
          <p:nvPr/>
        </p:nvSpPr>
        <p:spPr>
          <a:xfrm>
            <a:off x="1595160" y="552600"/>
            <a:ext cx="731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ЛИПИДТЕРДІҢ ҚҰРАМЫНА КІРЕТІН СПИРТТЕР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"/>
          <p:cNvPicPr/>
          <p:nvPr/>
        </p:nvPicPr>
        <p:blipFill>
          <a:blip r:embed="rId1"/>
          <a:srcRect l="31364" t="18674" r="25406" b="22558"/>
          <a:stretch/>
        </p:blipFill>
        <p:spPr>
          <a:xfrm>
            <a:off x="1163520" y="1066680"/>
            <a:ext cx="8656920" cy="5938920"/>
          </a:xfrm>
          <a:prstGeom prst="rect">
            <a:avLst/>
          </a:prstGeom>
          <a:ln w="0">
            <a:noFill/>
          </a:ln>
        </p:spPr>
      </p:pic>
      <p:sp>
        <p:nvSpPr>
          <p:cNvPr id="67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EC4F1A9-7D33-4081-8057-F18D282F255C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" name="Picture 2" descr="C:\Users\Типография\Desktop\Безымянный.png"/>
          <p:cNvPicPr/>
          <p:nvPr/>
        </p:nvPicPr>
        <p:blipFill>
          <a:blip r:embed="rId2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69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35AAAF-A225-4956-A774-0907705E846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0" name="Google Shape;124;p4"/>
          <p:cNvCxnSpPr/>
          <p:nvPr/>
        </p:nvCxnSpPr>
        <p:spPr>
          <a:xfrm flipV="1">
            <a:off x="909720" y="702072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1" name="Google Shape;125;p4"/>
          <p:cNvCxnSpPr/>
          <p:nvPr/>
        </p:nvCxnSpPr>
        <p:spPr>
          <a:xfrm flipV="1">
            <a:off x="1211040" y="7233480"/>
            <a:ext cx="7972920" cy="10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2" name="Прямоугольник 11"/>
          <p:cNvSpPr/>
          <p:nvPr/>
        </p:nvSpPr>
        <p:spPr>
          <a:xfrm>
            <a:off x="3254400" y="39384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Calibri"/>
              </a:rPr>
              <a:t>№ 1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Прямоугольник 13"/>
          <p:cNvSpPr/>
          <p:nvPr/>
        </p:nvSpPr>
        <p:spPr>
          <a:xfrm>
            <a:off x="534960" y="5522760"/>
            <a:ext cx="725796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липидтердің түрлерін сипаттайды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липидтердің құрылымын сипаттайды;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Rectangle 11"/>
          <p:cNvSpPr/>
          <p:nvPr/>
        </p:nvSpPr>
        <p:spPr>
          <a:xfrm>
            <a:off x="237960" y="1071360"/>
            <a:ext cx="9653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lvl="1" marL="495360" indent="-38160">
              <a:lnSpc>
                <a:spcPct val="100000"/>
              </a:lnSpc>
              <a:tabLst>
                <a:tab algn="l" pos="0"/>
                <a:tab algn="l" pos="4064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Липидтердің түрлері, компоненттері мен мысалдары берілген кестедегі бос орындарды толықтырыңыздар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5" name=""/>
          <p:cNvGraphicFramePr/>
          <p:nvPr/>
        </p:nvGraphicFramePr>
        <p:xfrm>
          <a:off x="331920" y="1998720"/>
          <a:ext cx="9761400" cy="3470040"/>
        </p:xfrm>
        <a:graphic>
          <a:graphicData uri="http://schemas.openxmlformats.org/drawingml/2006/table">
            <a:tbl>
              <a:tblPr/>
              <a:tblGrid>
                <a:gridCol w="1876320"/>
                <a:gridCol w="4606920"/>
                <a:gridCol w="3278160"/>
              </a:tblGrid>
              <a:tr h="8154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Липидтердің түрлері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marL="355680"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Липидтерді құрайтын негізгі компоненттер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Липидтер түрлеріне мысал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</a:tr>
              <a:tr h="1191600">
                <a:tc>
                  <a:txBody>
                    <a:bodyPr lIns="90000" rIns="90000" anchor="t">
                      <a:noAutofit/>
                    </a:bodyPr>
                    <a:p>
                      <a:pPr marL="63360">
                        <a:lnSpc>
                          <a:spcPts val="1298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63360">
                        <a:lnSpc>
                          <a:spcPts val="1298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Жай  (қарапайым)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63360">
                        <a:lnSpc>
                          <a:spcPts val="1298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                             </a:t>
                      </a: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липидтер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63360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Бейтарап майлар, стероидтар және балауыздар /воскілер/ жатады.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</a:tr>
              <a:tr h="146340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Күрделі липид спирт қалдығынан, жоғары май қышқылдарынан және басқа да заттардан /азоттық негіздер, фосфор қышқылы, көмірсулар, және басқалары/ тұрады.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6968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77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B6F2814-E3DB-47BA-BD39-641BB2298D2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8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9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0" name="Прямоугольник 8"/>
          <p:cNvSpPr/>
          <p:nvPr/>
        </p:nvSpPr>
        <p:spPr>
          <a:xfrm>
            <a:off x="3463920" y="409680"/>
            <a:ext cx="33177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1" name=""/>
          <p:cNvGraphicFramePr/>
          <p:nvPr/>
        </p:nvGraphicFramePr>
        <p:xfrm>
          <a:off x="331920" y="1998720"/>
          <a:ext cx="9761400" cy="4046400"/>
        </p:xfrm>
        <a:graphic>
          <a:graphicData uri="http://schemas.openxmlformats.org/drawingml/2006/table">
            <a:tbl>
              <a:tblPr/>
              <a:tblGrid>
                <a:gridCol w="1876320"/>
                <a:gridCol w="4606920"/>
                <a:gridCol w="3278160"/>
              </a:tblGrid>
              <a:tr h="8136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Липидтердің түрлері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marL="355680" algn="ctr"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Липидтерді құрайтын негізгі компоненттер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Липидтер түрлеріне мысал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</a:tr>
              <a:tr h="1311480">
                <a:tc>
                  <a:txBody>
                    <a:bodyPr lIns="90000" rIns="90000" anchor="t">
                      <a:noAutofit/>
                    </a:bodyPr>
                    <a:p>
                      <a:pPr marL="63360">
                        <a:lnSpc>
                          <a:spcPts val="1298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63360">
                        <a:lnSpc>
                          <a:spcPts val="1298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Жай  (қарапайым)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63360">
                        <a:lnSpc>
                          <a:spcPts val="1298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                              </a:t>
                      </a: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липидтер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63360"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глицерин мен жоғары молекулалы май қышқылдарынан тұрады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Бейтарап майлар, стероидтар және балауыздар /воскілер/ жатады.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cddcf"/>
                    </a:solidFill>
                  </a:tcPr>
                </a:tc>
              </a:tr>
              <a:tr h="192132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күрделі липидтер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Күрделі липид спирт қалдығынан, жоғары май қышқылдарынан және басқа да заттардан /азоттық негіздер, фосфор қышқылы, көмірсулар, және басқалары/ тұрады.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-фосфолипидтер,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-гликолипидтер,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0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-липопротеидтер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79646"/>
                      </a:solidFill>
                      <a:prstDash val="solid"/>
                    </a:lnL>
                    <a:lnR w="5760">
                      <a:solidFill>
                        <a:srgbClr val="f79646"/>
                      </a:solidFill>
                      <a:prstDash val="solid"/>
                    </a:lnR>
                    <a:lnT w="5760">
                      <a:solidFill>
                        <a:srgbClr val="f79646"/>
                      </a:solidFill>
                      <a:prstDash val="solid"/>
                    </a:lnT>
                    <a:lnB w="576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5671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2024-11-02T21:41:40Z</dcterms:modified>
  <cp:revision>448</cp:revision>
  <dc:subject/>
  <dc:title>Презентация PowerPoint</dc:title>
</cp:coreProperties>
</file>