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15.png" ContentType="image/png"/>
  <Override PartName="/ppt/media/image7.png" ContentType="image/png"/>
  <Override PartName="/ppt/media/image16.png" ContentType="image/png"/>
  <Override PartName="/ppt/media/image8.png" ContentType="image/png"/>
  <Override PartName="/ppt/media/image2.png" ContentType="image/png"/>
  <Override PartName="/ppt/media/image10.png" ContentType="image/png"/>
  <Override PartName="/ppt/media/image3.png" ContentType="image/png"/>
  <Override PartName="/ppt/media/image11.png" ContentType="image/png"/>
  <Override PartName="/ppt/media/image9.png" ContentType="image/png"/>
  <Override PartName="/ppt/media/image17.png" ContentType="image/png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898660D-239F-4D77-97BB-56A901508B7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50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46000" indent="-325440">
              <a:spcBef>
                <a:spcPts val="924"/>
              </a:spcBef>
              <a:buClr>
                <a:srgbClr val="000000"/>
              </a:buClr>
              <a:buFont typeface="Arial"/>
              <a:buChar char="–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303200" indent="-26028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824120" indent="-260280">
              <a:spcBef>
                <a:spcPts val="924"/>
              </a:spcBef>
              <a:buClr>
                <a:srgbClr val="000000"/>
              </a:buClr>
              <a:buFont typeface="Arial"/>
              <a:buChar char="–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346480" indent="-26064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346480" indent="-26064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346480" indent="-26064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34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652920" y="7008840"/>
            <a:ext cx="338760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CBD6480-BFF5-42B5-91CB-079D37E6E808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8.png"/><Relationship Id="rId10" Type="http://schemas.openxmlformats.org/officeDocument/2006/relationships/hyperlink" Target="https://youtu.be/X4PIIy999Zg" TargetMode="External"/><Relationship Id="rId1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6" name="Google Shape;76;p1"/>
          <p:cNvSpPr/>
          <p:nvPr/>
        </p:nvSpPr>
        <p:spPr>
          <a:xfrm>
            <a:off x="281160" y="2882880"/>
            <a:ext cx="9943920" cy="205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6520" rIns="56520" tIns="28440" bIns="28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Тақырыбы: </a:t>
            </a:r>
            <a:r>
              <a:rPr b="1" lang="kk-KZ" sz="32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                                                                </a:t>
            </a:r>
            <a:r>
              <a:rPr b="1" lang="ru-RU" sz="3200" strike="noStrike" u="none">
                <a:solidFill>
                  <a:srgbClr val="00b0f0"/>
                </a:solidFill>
                <a:uFillTx/>
                <a:latin typeface="Arial"/>
              </a:rPr>
              <a:t>МАЙЛАРДЫҢ ҚАСИЕТТЕРІ МЕН ҚЫЗМЕТТЕРІ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10 сынып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32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жаратылыстану математикалы</a:t>
            </a:r>
            <a:r>
              <a:rPr b="1" i="1" lang="kk-KZ" sz="32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қ бағыт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" name="Google Shape;77;p1"/>
          <p:cNvCxnSpPr/>
          <p:nvPr/>
        </p:nvCxnSpPr>
        <p:spPr>
          <a:xfrm>
            <a:off x="1510920" y="6638400"/>
            <a:ext cx="811620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8" name="Google Shape;78;p1"/>
          <p:cNvCxnSpPr/>
          <p:nvPr/>
        </p:nvCxnSpPr>
        <p:spPr>
          <a:xfrm>
            <a:off x="1684440" y="6897240"/>
            <a:ext cx="785088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12" name="Google Shape;123;p4"/>
          <p:cNvSpPr/>
          <p:nvPr/>
        </p:nvSpPr>
        <p:spPr>
          <a:xfrm>
            <a:off x="8288280" y="668808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D707EF3-A8DA-4204-93B0-322F5C25C2DC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3" name="Google Shape;124;p4"/>
          <p:cNvCxnSpPr/>
          <p:nvPr/>
        </p:nvCxnSpPr>
        <p:spPr>
          <a:xfrm>
            <a:off x="449280" y="7286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4" name="Google Shape;125;p4"/>
          <p:cNvCxnSpPr/>
          <p:nvPr/>
        </p:nvCxnSpPr>
        <p:spPr>
          <a:xfrm flipV="1">
            <a:off x="774720" y="739548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5" name="Прямоугольник 11"/>
          <p:cNvSpPr/>
          <p:nvPr/>
        </p:nvSpPr>
        <p:spPr>
          <a:xfrm>
            <a:off x="0" y="1060560"/>
            <a:ext cx="1069344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c00000"/>
                </a:solidFill>
                <a:uFillTx/>
                <a:latin typeface="Century Gothic"/>
                <a:ea typeface="Arial"/>
              </a:rPr>
              <a:t>     </a:t>
            </a:r>
            <a:r>
              <a:rPr b="1" lang="kk-KZ" sz="2800" strike="noStrike" u="none">
                <a:solidFill>
                  <a:srgbClr val="c00000"/>
                </a:solidFill>
                <a:uFillTx/>
                <a:latin typeface="Century Gothic"/>
                <a:ea typeface="Arial"/>
              </a:rPr>
              <a:t>Майдың қызметтерінің  атауын мысалдарымен  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c00000"/>
                </a:solidFill>
                <a:uFillTx/>
                <a:latin typeface="Century Gothic"/>
                <a:ea typeface="Arial"/>
              </a:rPr>
              <a:t>    </a:t>
            </a:r>
            <a:r>
              <a:rPr b="1" lang="kk-KZ" sz="2800" strike="noStrike" u="none">
                <a:solidFill>
                  <a:srgbClr val="c00000"/>
                </a:solidFill>
                <a:uFillTx/>
                <a:latin typeface="Century Gothic"/>
                <a:ea typeface="Arial"/>
              </a:rPr>
              <a:t>сәйкестендіріңіз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Прямоугольник 11"/>
          <p:cNvSpPr/>
          <p:nvPr/>
        </p:nvSpPr>
        <p:spPr>
          <a:xfrm>
            <a:off x="4376880" y="441360"/>
            <a:ext cx="326484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Сабақты бекіту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Прямоугольник 13"/>
          <p:cNvSpPr/>
          <p:nvPr/>
        </p:nvSpPr>
        <p:spPr>
          <a:xfrm>
            <a:off x="414360" y="6297480"/>
            <a:ext cx="9435960" cy="99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0070c0"/>
                </a:solidFill>
                <a:uFillTx/>
                <a:latin typeface="Century Gothic"/>
                <a:ea typeface="Arial"/>
              </a:rPr>
              <a:t>Дескриптор: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70c0"/>
                </a:solidFill>
                <a:uFillTx/>
                <a:latin typeface="Arial"/>
                <a:ea typeface="Arial"/>
              </a:rPr>
              <a:t>майлардың қызметтерінің атауын және олардың мысалдары мен түсіндірмелерімен салыстып сипаттайды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18" name=""/>
          <p:cNvGraphicFramePr/>
          <p:nvPr/>
        </p:nvGraphicFramePr>
        <p:xfrm>
          <a:off x="1185840" y="1955880"/>
          <a:ext cx="8745480" cy="4149720"/>
        </p:xfrm>
        <a:graphic>
          <a:graphicData uri="http://schemas.openxmlformats.org/drawingml/2006/table">
            <a:tbl>
              <a:tblPr/>
              <a:tblGrid>
                <a:gridCol w="482760"/>
                <a:gridCol w="2660400"/>
                <a:gridCol w="669960"/>
                <a:gridCol w="4932360"/>
              </a:tblGrid>
              <a:tr h="452520">
                <a:tc>
                  <a:txBody>
                    <a:bodyPr lIns="68760" rIns="16560" tIns="3168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kk-KZ" sz="24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     </a:t>
                      </a:r>
                      <a:r>
                        <a:rPr b="1" lang="kk-KZ" sz="24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Қызметтері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kk-KZ" sz="24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                 </a:t>
                      </a:r>
                      <a:r>
                        <a:rPr b="1" lang="kk-KZ" sz="24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Мысал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</a:tr>
              <a:tr h="5806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қорғаныш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A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суық мезгілде ұйықтауға кететін жануарларда кездеседі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  <a:tr h="37080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2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гормон түзу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B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түйе өркешіне толысқан май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  <a:tr h="66276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3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құрылыс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C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 </a:t>
                      </a:r>
                      <a:r>
                        <a:rPr b="0" lang="ru-RU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1 г майдың бөлінуі кезінде 38,9 кДж босатылады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  <a:tr h="40932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4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Энергетикалық</a:t>
                      </a:r>
                      <a:r>
                        <a:rPr b="0" lang="en-US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D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киттердегі тері астындағы майлы қабат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  <a:tr h="66276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қор жинақтаушы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E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тері астындағы қабатта жинақталған майлар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  <a:tr h="66276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6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метаболитикалық (эндогендік) су көзі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F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гормонның түзілуі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  <a:tr h="34740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en-US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7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жылу оқшаулағыш</a:t>
                      </a:r>
                      <a:r>
                        <a:rPr b="0" lang="en-US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H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жасуша мембранасының түзілуі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ru-RU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20" name=""/>
          <p:cNvGraphicFramePr/>
          <p:nvPr/>
        </p:nvGraphicFramePr>
        <p:xfrm>
          <a:off x="1652760" y="3395520"/>
          <a:ext cx="3485880" cy="2598840"/>
        </p:xfrm>
        <a:graphic>
          <a:graphicData uri="http://schemas.openxmlformats.org/drawingml/2006/table">
            <a:tbl>
              <a:tblPr/>
              <a:tblGrid>
                <a:gridCol w="334800"/>
                <a:gridCol w="1370160"/>
                <a:gridCol w="250560"/>
                <a:gridCol w="1530360"/>
              </a:tblGrid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қызметтері 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мысал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қоржинақтаушы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A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252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2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Метаболитикалық су көзі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B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3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энергетикалық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C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4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Жылуоқшаулағыш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D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5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Қорғаныш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E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6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каталитикалық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F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252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7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Құрылыстық құрылымыдық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G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8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Реттегіштер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H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1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AA57F02-3AC7-4FE1-931C-7AC858B195C0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23" name="Прямоугольник 7"/>
          <p:cNvSpPr/>
          <p:nvPr/>
        </p:nvSpPr>
        <p:spPr>
          <a:xfrm>
            <a:off x="4461120" y="3610080"/>
            <a:ext cx="176976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Үй тапсырмасы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Прямоугольник 8"/>
          <p:cNvSpPr/>
          <p:nvPr/>
        </p:nvSpPr>
        <p:spPr>
          <a:xfrm>
            <a:off x="4111560" y="409680"/>
            <a:ext cx="33181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5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6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7" name="Прямоугольник 13"/>
          <p:cNvSpPr/>
          <p:nvPr/>
        </p:nvSpPr>
        <p:spPr>
          <a:xfrm>
            <a:off x="9905400" y="6670800"/>
            <a:ext cx="116352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D1318CF-2B98-49BE-9925-FE80F02B810F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28" name=""/>
          <p:cNvGraphicFramePr/>
          <p:nvPr/>
        </p:nvGraphicFramePr>
        <p:xfrm>
          <a:off x="1193760" y="1359000"/>
          <a:ext cx="8244000" cy="4254480"/>
        </p:xfrm>
        <a:graphic>
          <a:graphicData uri="http://schemas.openxmlformats.org/drawingml/2006/table">
            <a:tbl>
              <a:tblPr/>
              <a:tblGrid>
                <a:gridCol w="455760"/>
                <a:gridCol w="2508120"/>
                <a:gridCol w="630360"/>
                <a:gridCol w="4649760"/>
              </a:tblGrid>
              <a:tr h="504720">
                <a:tc>
                  <a:txBody>
                    <a:bodyPr lIns="68760" rIns="16560" tIns="3168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kk-KZ" sz="24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     </a:t>
                      </a:r>
                      <a:r>
                        <a:rPr b="1" lang="kk-KZ" sz="24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Қызметтері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kk-KZ" sz="24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                 </a:t>
                      </a:r>
                      <a:r>
                        <a:rPr b="1" lang="kk-KZ" sz="24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Мысал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c6d9f1"/>
                    </a:solidFill>
                  </a:tcPr>
                </a:tc>
              </a:tr>
              <a:tr h="64764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қорғаныш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E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тері астындағы қабатта жинақталған майлар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  <a:tr h="37152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2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гормон түзу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F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гормонның түзілуі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  <a:tr h="37152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3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құрылыс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H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 </a:t>
                      </a:r>
                      <a:r>
                        <a:rPr b="0" lang="ru-RU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жасуша мембранасының түзілуі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  <a:tr h="66276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4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Энергетикалық</a:t>
                      </a:r>
                      <a:r>
                        <a:rPr b="0" lang="en-US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C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1 г майдың бөлінуі кезінде 38,9 кДж босатылады</a:t>
                      </a:r>
                      <a:r>
                        <a:rPr b="0" lang="en-US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  <a:tr h="6634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қор жинақтаушы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A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суық мезгілде ұйықтауға кететін жануарларда кездеседі</a:t>
                      </a:r>
                      <a:r>
                        <a:rPr b="0" lang="en-US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  <a:tr h="66276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6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метаболитикалық (эндогендік) су көзі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B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түйе өркешіне толысқан май</a:t>
                      </a:r>
                      <a:r>
                        <a:rPr b="0" lang="en-US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  <a:tr h="3700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en-US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7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жылу оқшаулағыш</a:t>
                      </a:r>
                      <a:r>
                        <a:rPr b="0" lang="en-US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D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18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</a:rPr>
                        <a:t>киттердегі тері астындағы майлы қабат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9" name=""/>
          <p:cNvGraphicFramePr/>
          <p:nvPr/>
        </p:nvGraphicFramePr>
        <p:xfrm>
          <a:off x="1862280" y="5897520"/>
          <a:ext cx="6237000" cy="822240"/>
        </p:xfrm>
        <a:graphic>
          <a:graphicData uri="http://schemas.openxmlformats.org/drawingml/2006/table">
            <a:tbl>
              <a:tblPr/>
              <a:tblGrid>
                <a:gridCol w="890280"/>
                <a:gridCol w="892440"/>
                <a:gridCol w="890640"/>
                <a:gridCol w="890280"/>
                <a:gridCol w="890640"/>
                <a:gridCol w="892440"/>
                <a:gridCol w="890280"/>
              </a:tblGrid>
              <a:tr h="4118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kk-KZ" sz="21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1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kk-KZ" sz="21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2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kk-KZ" sz="21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3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kk-KZ" sz="21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4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kk-KZ" sz="21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5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kk-KZ" sz="21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6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kk-KZ" sz="21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7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411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Е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en-US" sz="2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F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en-US" sz="2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H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en-US" sz="2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C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А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en-US" sz="2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B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en-US" sz="2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D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ru-RU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31" name=""/>
          <p:cNvGraphicFramePr/>
          <p:nvPr/>
        </p:nvGraphicFramePr>
        <p:xfrm>
          <a:off x="625320" y="1944720"/>
          <a:ext cx="9580680" cy="3778200"/>
        </p:xfrm>
        <a:graphic>
          <a:graphicData uri="http://schemas.openxmlformats.org/drawingml/2006/table">
            <a:tbl>
              <a:tblPr/>
              <a:tblGrid>
                <a:gridCol w="9580680"/>
              </a:tblGrid>
              <a:tr h="4204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591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Түсіндім</a:t>
                      </a:r>
                      <a:r>
                        <a:rPr b="1" i="1" lang="ru-RU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______________________________________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93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Түсінуді қажет етеді 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_____________________________________________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1928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Түсінбедім____________________________________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2" name=""/>
          <p:cNvGraphicFramePr/>
          <p:nvPr/>
        </p:nvGraphicFramePr>
        <p:xfrm>
          <a:off x="777960" y="2097000"/>
          <a:ext cx="9580320" cy="3778200"/>
        </p:xfrm>
        <a:graphic>
          <a:graphicData uri="http://schemas.openxmlformats.org/drawingml/2006/table">
            <a:tbl>
              <a:tblPr/>
              <a:tblGrid>
                <a:gridCol w="9580320"/>
              </a:tblGrid>
              <a:tr h="42084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5876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Түсіндім</a:t>
                      </a:r>
                      <a:r>
                        <a:rPr b="1" i="1" lang="ru-RU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______________________________________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968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Түсінуді қажет етеді 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_____________________________________________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189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Түсінбедім____________________________________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3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EAA38D0-BD7A-4D67-90ED-8B886938D583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934640" cy="7561440"/>
          </a:xfrm>
          <a:prstGeom prst="rect">
            <a:avLst/>
          </a:prstGeom>
          <a:ln w="0">
            <a:noFill/>
          </a:ln>
        </p:spPr>
      </p:pic>
      <p:sp>
        <p:nvSpPr>
          <p:cNvPr id="135" name="Прямоугольник 7"/>
          <p:cNvSpPr/>
          <p:nvPr/>
        </p:nvSpPr>
        <p:spPr>
          <a:xfrm>
            <a:off x="10111680" y="6581880"/>
            <a:ext cx="116352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D8261A9-E682-424F-BDFE-FBE8ABF93FD4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36" name=""/>
          <p:cNvGraphicFramePr/>
          <p:nvPr/>
        </p:nvGraphicFramePr>
        <p:xfrm>
          <a:off x="595440" y="1527120"/>
          <a:ext cx="9580320" cy="3778200"/>
        </p:xfrm>
        <a:graphic>
          <a:graphicData uri="http://schemas.openxmlformats.org/drawingml/2006/table">
            <a:tbl>
              <a:tblPr/>
              <a:tblGrid>
                <a:gridCol w="9580320"/>
              </a:tblGrid>
              <a:tr h="42084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5876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Түсіндім</a:t>
                      </a:r>
                      <a:r>
                        <a:rPr b="1" i="1" lang="ru-RU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______________________________________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968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Түсінуді қажет етеді 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_____________________________________________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189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Түсінбедім____________________________________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37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0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8BC32FB-4392-4EC7-8743-5A029C26E8D6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" name="Google Shape;124;p4"/>
          <p:cNvCxnSpPr/>
          <p:nvPr/>
        </p:nvCxnSpPr>
        <p:spPr>
          <a:xfrm flipV="1">
            <a:off x="894960" y="7025400"/>
            <a:ext cx="9092520" cy="396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" name="Google Shape;125;p4"/>
          <p:cNvCxnSpPr/>
          <p:nvPr/>
        </p:nvCxnSpPr>
        <p:spPr>
          <a:xfrm>
            <a:off x="1428480" y="7257600"/>
            <a:ext cx="8242920" cy="64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" name="Прямоугольник 9"/>
          <p:cNvSpPr/>
          <p:nvPr/>
        </p:nvSpPr>
        <p:spPr>
          <a:xfrm>
            <a:off x="3902760" y="355680"/>
            <a:ext cx="277344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Оқу мақсаты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919080" y="1797120"/>
            <a:ext cx="8999640" cy="10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10.4.1.4 - майлардың химиялық құрылысы мен қызметтерін сипаттау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Прямоугольник 8"/>
          <p:cNvSpPr/>
          <p:nvPr/>
        </p:nvSpPr>
        <p:spPr>
          <a:xfrm>
            <a:off x="674640" y="5006880"/>
            <a:ext cx="950616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майлардың химиялық құрылысы мен қызметін сипаттайды;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Прямоугольник 9"/>
          <p:cNvSpPr/>
          <p:nvPr/>
        </p:nvSpPr>
        <p:spPr>
          <a:xfrm>
            <a:off x="3030840" y="4183200"/>
            <a:ext cx="464544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Бағалау критерийлері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79040" cy="7561440"/>
          </a:xfrm>
          <a:prstGeom prst="rect">
            <a:avLst/>
          </a:prstGeom>
          <a:ln w="0">
            <a:noFill/>
          </a:ln>
        </p:spPr>
      </p:pic>
      <p:sp>
        <p:nvSpPr>
          <p:cNvPr id="18" name="Google Shape;123;p4"/>
          <p:cNvSpPr/>
          <p:nvPr/>
        </p:nvSpPr>
        <p:spPr>
          <a:xfrm>
            <a:off x="8288280" y="659448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C6CAC14-CC51-436E-8233-0D4E6276F4C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Google Shape;230;p65"/>
          <p:cNvSpPr/>
          <p:nvPr/>
        </p:nvSpPr>
        <p:spPr>
          <a:xfrm>
            <a:off x="287280" y="1589040"/>
            <a:ext cx="10036080" cy="427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920" rIns="106920" tIns="106920" bIns="106920" anchor="t">
            <a:normAutofit/>
          </a:bodyPr>
          <a:p>
            <a:pPr marL="13320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  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0" name="Google Shape;124;p4"/>
          <p:cNvCxnSpPr/>
          <p:nvPr/>
        </p:nvCxnSpPr>
        <p:spPr>
          <a:xfrm>
            <a:off x="882360" y="7236000"/>
            <a:ext cx="8839800" cy="10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1" name="Google Shape;125;p4"/>
          <p:cNvCxnSpPr/>
          <p:nvPr/>
        </p:nvCxnSpPr>
        <p:spPr>
          <a:xfrm>
            <a:off x="1049040" y="7378200"/>
            <a:ext cx="8546040" cy="252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2" name="Прямоугольник 9"/>
          <p:cNvSpPr/>
          <p:nvPr/>
        </p:nvSpPr>
        <p:spPr>
          <a:xfrm>
            <a:off x="2857680" y="455760"/>
            <a:ext cx="4321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МАЙЛАРДЫҢ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ТҮРЛЕРІ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3" name="Скругленный прямоугольник 10"/>
          <p:cNvGrpSpPr/>
          <p:nvPr/>
        </p:nvGrpSpPr>
        <p:grpSpPr>
          <a:xfrm>
            <a:off x="255600" y="1079640"/>
            <a:ext cx="3438360" cy="1261800"/>
            <a:chOff x="255600" y="1079640"/>
            <a:chExt cx="3438360" cy="1261800"/>
          </a:xfrm>
        </p:grpSpPr>
        <p:pic>
          <p:nvPicPr>
            <p:cNvPr id="24" name="Скругленный прямоугольник 10" descr=""/>
            <p:cNvPicPr/>
            <p:nvPr/>
          </p:nvPicPr>
          <p:blipFill>
            <a:blip r:embed="rId2"/>
            <a:stretch/>
          </p:blipFill>
          <p:spPr>
            <a:xfrm>
              <a:off x="255600" y="1079640"/>
              <a:ext cx="3438360" cy="1261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5" name=""/>
            <p:cNvSpPr/>
            <p:nvPr/>
          </p:nvSpPr>
          <p:spPr>
            <a:xfrm>
              <a:off x="490680" y="1290600"/>
              <a:ext cx="2971800" cy="800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3200" strike="noStrike" u="none">
                  <a:solidFill>
                    <a:srgbClr val="403152"/>
                  </a:solidFill>
                  <a:uFillTx/>
                  <a:latin typeface="Calibri"/>
                </a:rPr>
                <a:t>қаныққан</a:t>
              </a:r>
              <a:r>
                <a:rPr b="0" lang="kk-KZ" sz="3200" strike="noStrike" u="none">
                  <a:solidFill>
                    <a:srgbClr val="403152"/>
                  </a:solidFill>
                  <a:uFillTx/>
                  <a:latin typeface="Calibri"/>
                </a:rPr>
                <a:t> </a:t>
              </a:r>
              <a:endParaRPr b="0" lang="ru-RU" sz="3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26" name="Прямоугольник 11" descr=""/>
          <p:cNvPicPr/>
          <p:nvPr/>
        </p:nvPicPr>
        <p:blipFill>
          <a:blip r:embed="rId3"/>
          <a:stretch/>
        </p:blipFill>
        <p:spPr>
          <a:xfrm>
            <a:off x="-109440" y="2219400"/>
            <a:ext cx="3876480" cy="4735440"/>
          </a:xfrm>
          <a:prstGeom prst="rect">
            <a:avLst/>
          </a:prstGeom>
          <a:ln w="0">
            <a:noFill/>
          </a:ln>
        </p:spPr>
      </p:pic>
      <p:grpSp>
        <p:nvGrpSpPr>
          <p:cNvPr id="27" name="Скругленный прямоугольник 12"/>
          <p:cNvGrpSpPr/>
          <p:nvPr/>
        </p:nvGrpSpPr>
        <p:grpSpPr>
          <a:xfrm>
            <a:off x="3657600" y="1116000"/>
            <a:ext cx="3402000" cy="1212840"/>
            <a:chOff x="3657600" y="1116000"/>
            <a:chExt cx="3402000" cy="1212840"/>
          </a:xfrm>
        </p:grpSpPr>
        <p:pic>
          <p:nvPicPr>
            <p:cNvPr id="28" name="Скругленный прямоугольник 12" descr=""/>
            <p:cNvPicPr/>
            <p:nvPr/>
          </p:nvPicPr>
          <p:blipFill>
            <a:blip r:embed="rId4"/>
            <a:stretch/>
          </p:blipFill>
          <p:spPr>
            <a:xfrm>
              <a:off x="3657600" y="1116000"/>
              <a:ext cx="3402000" cy="1212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" name=""/>
            <p:cNvSpPr/>
            <p:nvPr/>
          </p:nvSpPr>
          <p:spPr>
            <a:xfrm>
              <a:off x="3889440" y="1325520"/>
              <a:ext cx="2938320" cy="75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3200" strike="noStrike" u="none">
                  <a:solidFill>
                    <a:srgbClr val="403152"/>
                  </a:solidFill>
                  <a:uFillTx/>
                  <a:latin typeface="Calibri"/>
                </a:rPr>
                <a:t>қанықпаған</a:t>
              </a:r>
              <a:r>
                <a:rPr b="0" lang="kk-KZ" sz="3200" strike="noStrike" u="none">
                  <a:solidFill>
                    <a:srgbClr val="403152"/>
                  </a:solidFill>
                  <a:uFillTx/>
                  <a:latin typeface="Calibri"/>
                </a:rPr>
                <a:t> </a:t>
              </a:r>
              <a:endParaRPr b="0" lang="ru-RU" sz="3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30" name="Скругленный прямоугольник 13"/>
          <p:cNvGrpSpPr/>
          <p:nvPr/>
        </p:nvGrpSpPr>
        <p:grpSpPr>
          <a:xfrm>
            <a:off x="7029360" y="1103400"/>
            <a:ext cx="3419640" cy="1206360"/>
            <a:chOff x="7029360" y="1103400"/>
            <a:chExt cx="3419640" cy="1206360"/>
          </a:xfrm>
        </p:grpSpPr>
        <p:pic>
          <p:nvPicPr>
            <p:cNvPr id="31" name="Скругленный прямоугольник 13" descr=""/>
            <p:cNvPicPr/>
            <p:nvPr/>
          </p:nvPicPr>
          <p:blipFill>
            <a:blip r:embed="rId5"/>
            <a:stretch/>
          </p:blipFill>
          <p:spPr>
            <a:xfrm>
              <a:off x="7029360" y="1103400"/>
              <a:ext cx="3419640" cy="1206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" name=""/>
            <p:cNvSpPr/>
            <p:nvPr/>
          </p:nvSpPr>
          <p:spPr>
            <a:xfrm>
              <a:off x="7259760" y="1314360"/>
              <a:ext cx="2957400" cy="750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800" strike="noStrike" u="none">
                  <a:solidFill>
                    <a:srgbClr val="403152"/>
                  </a:solidFill>
                  <a:uFillTx/>
                  <a:latin typeface="Century Gothic"/>
                </a:rPr>
                <a:t>транс-майлар</a:t>
              </a:r>
              <a:r>
                <a:rPr b="0" lang="kk-KZ" sz="1500" strike="noStrike" u="none">
                  <a:solidFill>
                    <a:srgbClr val="403152"/>
                  </a:solidFill>
                  <a:uFillTx/>
                  <a:latin typeface="Calibri"/>
                </a:rPr>
                <a:t> </a:t>
              </a:r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33" name="Прямоугольник 14"/>
          <p:cNvGrpSpPr/>
          <p:nvPr/>
        </p:nvGrpSpPr>
        <p:grpSpPr>
          <a:xfrm>
            <a:off x="3511440" y="2219400"/>
            <a:ext cx="3595680" cy="2816280"/>
            <a:chOff x="3511440" y="2219400"/>
            <a:chExt cx="3595680" cy="2816280"/>
          </a:xfrm>
        </p:grpSpPr>
        <p:pic>
          <p:nvPicPr>
            <p:cNvPr id="34" name="Прямоугольник 14" descr=""/>
            <p:cNvPicPr/>
            <p:nvPr/>
          </p:nvPicPr>
          <p:blipFill>
            <a:blip r:embed="rId6"/>
            <a:stretch/>
          </p:blipFill>
          <p:spPr>
            <a:xfrm>
              <a:off x="3511440" y="2219400"/>
              <a:ext cx="3595680" cy="2816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" name=""/>
            <p:cNvSpPr/>
            <p:nvPr/>
          </p:nvSpPr>
          <p:spPr>
            <a:xfrm>
              <a:off x="3619440" y="2295360"/>
              <a:ext cx="3429000" cy="2288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800" strike="noStrike" u="none">
                  <a:solidFill>
                    <a:srgbClr val="000000"/>
                  </a:solidFill>
                  <a:uFillTx/>
                  <a:latin typeface="Century Gothic"/>
                </a:rPr>
                <a:t>сутекпен толық қанықпаған;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800" strike="noStrike" u="none">
                  <a:solidFill>
                    <a:srgbClr val="000000"/>
                  </a:solidFill>
                  <a:uFillTx/>
                  <a:latin typeface="Century Gothic"/>
                </a:rPr>
                <a:t>«Пайдалы» майлардан тұрады</a:t>
              </a:r>
              <a:r>
                <a:rPr b="0" lang="kk-KZ" sz="1800" strike="noStrike" u="none">
                  <a:solidFill>
                    <a:srgbClr val="000000"/>
                  </a:solidFill>
                  <a:uFillTx/>
                  <a:latin typeface="Century Gothic"/>
                </a:rPr>
                <a:t>;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800" strike="noStrike" u="none">
                  <a:solidFill>
                    <a:srgbClr val="000000"/>
                  </a:solidFill>
                  <a:uFillTx/>
                  <a:latin typeface="Century Gothic"/>
                </a:rPr>
                <a:t>жүрек-қан-тамырлар жүйесі үшін пайдалы;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800" strike="noStrike" u="none">
                  <a:solidFill>
                    <a:srgbClr val="000000"/>
                  </a:solidFill>
                  <a:uFillTx/>
                  <a:latin typeface="Century Gothic"/>
                </a:rPr>
                <a:t>балық, жаңғақ және өсімдік майлары құрамы қанықпаған майларға бай.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36" name="Прямоугольник 15"/>
          <p:cNvGrpSpPr/>
          <p:nvPr/>
        </p:nvGrpSpPr>
        <p:grpSpPr>
          <a:xfrm>
            <a:off x="6991200" y="2249640"/>
            <a:ext cx="3810240" cy="4724280"/>
            <a:chOff x="6991200" y="2249640"/>
            <a:chExt cx="3810240" cy="4724280"/>
          </a:xfrm>
        </p:grpSpPr>
        <p:pic>
          <p:nvPicPr>
            <p:cNvPr id="37" name="Прямоугольник 15" descr=""/>
            <p:cNvPicPr/>
            <p:nvPr/>
          </p:nvPicPr>
          <p:blipFill>
            <a:blip r:embed="rId7"/>
            <a:stretch/>
          </p:blipFill>
          <p:spPr>
            <a:xfrm>
              <a:off x="6991200" y="2249640"/>
              <a:ext cx="3810240" cy="4724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8" name=""/>
            <p:cNvSpPr/>
            <p:nvPr/>
          </p:nvSpPr>
          <p:spPr>
            <a:xfrm>
              <a:off x="7099200" y="2311560"/>
              <a:ext cx="3594240" cy="3934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1800" strike="noStrike" u="none">
                  <a:solidFill>
                    <a:srgbClr val="000000"/>
                  </a:solidFill>
                  <a:uFillTx/>
                  <a:latin typeface="Century Gothic"/>
                </a:rPr>
                <a:t>транс-майлар- </a:t>
              </a:r>
              <a:r>
                <a:rPr b="0" lang="ru-RU" sz="1800" strike="noStrike" u="none">
                  <a:solidFill>
                    <a:srgbClr val="000000"/>
                  </a:solidFill>
                  <a:uFillTx/>
                  <a:latin typeface="Century Gothic"/>
                </a:rPr>
                <a:t> жарамдылық мерзімін ұлғайту үшін, өсімдік майларын жоғары температураларға дейін қыздыру арқылы алынатын майлар;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800" strike="noStrike" u="none">
                  <a:solidFill>
                    <a:srgbClr val="000000"/>
                  </a:solidFill>
                  <a:uFillTx/>
                  <a:latin typeface="Century Gothic"/>
                </a:rPr>
                <a:t> </a:t>
              </a:r>
              <a:r>
                <a:rPr b="0" lang="ru-RU" sz="1800" strike="noStrike" u="none">
                  <a:solidFill>
                    <a:srgbClr val="000000"/>
                  </a:solidFill>
                  <a:uFillTx/>
                  <a:latin typeface="Century Gothic"/>
                </a:rPr>
                <a:t>негізінде тағам өндірісінде пайдаланылады;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800" strike="noStrike" u="none">
                  <a:solidFill>
                    <a:srgbClr val="000000"/>
                  </a:solidFill>
                  <a:uFillTx/>
                  <a:latin typeface="Century Gothic"/>
                </a:rPr>
                <a:t>мысалы, шоколадты батончик. Транс-майлар көп мөлшерде түрлі тұздықтарда, маргаринде, майлы тәттілерде (мысалы, тәтті бәліш), печенье құрамында кездеседі. 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39" name="Picture 19" descr=""/>
          <p:cNvPicPr/>
          <p:nvPr/>
        </p:nvPicPr>
        <p:blipFill>
          <a:blip r:embed="rId8"/>
          <a:srcRect l="12500" t="38891" r="47809" b="17312"/>
          <a:stretch/>
        </p:blipFill>
        <p:spPr>
          <a:xfrm>
            <a:off x="3564000" y="4800600"/>
            <a:ext cx="3397320" cy="2108160"/>
          </a:xfrm>
          <a:prstGeom prst="rect">
            <a:avLst/>
          </a:prstGeom>
          <a:ln w="0">
            <a:noFill/>
          </a:ln>
        </p:spPr>
      </p:pic>
      <p:pic>
        <p:nvPicPr>
          <p:cNvPr id="40" name="Picture 19" descr=""/>
          <p:cNvPicPr/>
          <p:nvPr/>
        </p:nvPicPr>
        <p:blipFill>
          <a:blip r:embed="rId9"/>
          <a:srcRect l="35437" t="38891" r="48854" b="55108"/>
          <a:stretch/>
        </p:blipFill>
        <p:spPr>
          <a:xfrm>
            <a:off x="3506760" y="6599160"/>
            <a:ext cx="1344600" cy="289080"/>
          </a:xfrm>
          <a:prstGeom prst="rect">
            <a:avLst/>
          </a:prstGeom>
          <a:ln w="0">
            <a:noFill/>
          </a:ln>
        </p:spPr>
      </p:pic>
      <p:sp>
        <p:nvSpPr>
          <p:cNvPr id="41" name="Прямоугольник 17"/>
          <p:cNvSpPr/>
          <p:nvPr/>
        </p:nvSpPr>
        <p:spPr>
          <a:xfrm>
            <a:off x="0" y="6902280"/>
            <a:ext cx="8326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10"/>
              </a:rPr>
              <a:t>https://youtu.be/X4PIIy999Zg</a:t>
            </a:r>
            <a:r>
              <a:rPr b="0" lang="kk-KZ" sz="1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79040" cy="7561440"/>
          </a:xfrm>
          <a:prstGeom prst="rect">
            <a:avLst/>
          </a:prstGeom>
          <a:ln w="0">
            <a:noFill/>
          </a:ln>
        </p:spPr>
      </p:pic>
      <p:sp>
        <p:nvSpPr>
          <p:cNvPr id="43" name="Google Shape;123;p4"/>
          <p:cNvSpPr/>
          <p:nvPr/>
        </p:nvSpPr>
        <p:spPr>
          <a:xfrm>
            <a:off x="8288280" y="659448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65AAB48-8BFE-46F4-BDD6-8205030D9135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Google Shape;230;p65"/>
          <p:cNvSpPr/>
          <p:nvPr/>
        </p:nvSpPr>
        <p:spPr>
          <a:xfrm>
            <a:off x="287280" y="1589040"/>
            <a:ext cx="10036080" cy="427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920" rIns="106920" tIns="106920" bIns="106920" anchor="t">
            <a:normAutofit/>
          </a:bodyPr>
          <a:p>
            <a:pPr marL="13320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  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5" name="Google Shape;124;p4"/>
          <p:cNvCxnSpPr/>
          <p:nvPr/>
        </p:nvCxnSpPr>
        <p:spPr>
          <a:xfrm>
            <a:off x="996840" y="7227360"/>
            <a:ext cx="8840160" cy="10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6" name="Google Shape;125;p4"/>
          <p:cNvCxnSpPr/>
          <p:nvPr/>
        </p:nvCxnSpPr>
        <p:spPr>
          <a:xfrm>
            <a:off x="1191960" y="7391520"/>
            <a:ext cx="8546040" cy="216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7" name="Прямоугольник 10"/>
          <p:cNvSpPr/>
          <p:nvPr/>
        </p:nvSpPr>
        <p:spPr>
          <a:xfrm>
            <a:off x="340560" y="495360"/>
            <a:ext cx="891576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МАЙЛАРДЫҢ  АДАМ  ОРГАНИЗМІНДЕГІ  ТӘУЛІКТІК  НОРМАСЫ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Прямоугольник 11"/>
          <p:cNvSpPr/>
          <p:nvPr/>
        </p:nvSpPr>
        <p:spPr>
          <a:xfrm>
            <a:off x="898560" y="1206360"/>
            <a:ext cx="9207360" cy="277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Адам тәулігіне шамамен </a:t>
            </a:r>
            <a:r>
              <a:rPr b="1" lang="ru-RU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3600</a:t>
            </a:r>
            <a:r>
              <a:rPr b="0" lang="ru-RU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 калория қабылдайды десек, ал майлар тәулігіне қабылданатын калорияның шамамен </a:t>
            </a:r>
            <a:r>
              <a:rPr b="1" lang="ru-RU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10% -ын </a:t>
            </a:r>
            <a:r>
              <a:rPr b="0" lang="ru-RU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құрауы қажет.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1. Жалпы көрсеткіштің </a:t>
            </a:r>
            <a:r>
              <a:rPr b="1" lang="ru-RU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10% -ы </a:t>
            </a:r>
            <a:r>
              <a:rPr b="0" lang="ru-RU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қанша калория құрайтындығын анықтайтын болсақ,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3600</a:t>
            </a:r>
            <a:r>
              <a:rPr b="1" lang="en-US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 </a:t>
            </a:r>
            <a:r>
              <a:rPr b="1" lang="ru-RU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х</a:t>
            </a:r>
            <a:r>
              <a:rPr b="1" lang="en-US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 </a:t>
            </a:r>
            <a:r>
              <a:rPr b="1" lang="ru-RU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0,1</a:t>
            </a:r>
            <a:r>
              <a:rPr b="1" lang="en-US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= </a:t>
            </a:r>
            <a:r>
              <a:rPr b="1" lang="ru-RU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360.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2. 1гр май </a:t>
            </a:r>
            <a:r>
              <a:rPr b="0" lang="en-US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= </a:t>
            </a:r>
            <a:r>
              <a:rPr b="0" lang="ru-RU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9 калория болғандықтан, </a:t>
            </a:r>
            <a:r>
              <a:rPr b="0" lang="en-US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 </a:t>
            </a:r>
            <a:r>
              <a:rPr b="0" lang="ru-RU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нәтижесі: </a:t>
            </a:r>
            <a:r>
              <a:rPr b="1" lang="ru-RU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360: 9 = 40</a:t>
            </a:r>
            <a:r>
              <a:rPr b="0" lang="ru-RU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.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Яғни, адам ағзасының </a:t>
            </a:r>
            <a:r>
              <a:rPr b="0" lang="ru-RU" sz="2200" strike="noStrike" u="none">
                <a:solidFill>
                  <a:srgbClr val="00b0f0"/>
                </a:solidFill>
                <a:uFillTx/>
                <a:latin typeface="Arial"/>
                <a:ea typeface="Arial"/>
              </a:rPr>
              <a:t>рационда бір тәулікте 40г май болуы қажет.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9" name="Picture 4" descr=""/>
          <p:cNvPicPr/>
          <p:nvPr/>
        </p:nvPicPr>
        <p:blipFill>
          <a:blip r:embed="rId2"/>
          <a:stretch/>
        </p:blipFill>
        <p:spPr>
          <a:xfrm>
            <a:off x="1352520" y="4340160"/>
            <a:ext cx="3603600" cy="270684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3" descr="G:\10 класс\урок-липиды\652x450_06f73aef0bb7fe3122001067062426.jpeg"/>
          <p:cNvPicPr/>
          <p:nvPr/>
        </p:nvPicPr>
        <p:blipFill>
          <a:blip r:embed="rId3"/>
          <a:stretch/>
        </p:blipFill>
        <p:spPr>
          <a:xfrm>
            <a:off x="5851440" y="4303800"/>
            <a:ext cx="3475080" cy="276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sp>
        <p:nvSpPr>
          <p:cNvPr id="52" name="Google Shape;123;p4"/>
          <p:cNvSpPr/>
          <p:nvPr/>
        </p:nvSpPr>
        <p:spPr>
          <a:xfrm>
            <a:off x="8059680" y="665784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DA58865-176A-45E3-99D7-196641745BA4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3" name="Google Shape;124;p4"/>
          <p:cNvCxnSpPr/>
          <p:nvPr/>
        </p:nvCxnSpPr>
        <p:spPr>
          <a:xfrm flipV="1">
            <a:off x="716040" y="7104960"/>
            <a:ext cx="8687520" cy="1980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4" name="Google Shape;125;p4"/>
          <p:cNvCxnSpPr/>
          <p:nvPr/>
        </p:nvCxnSpPr>
        <p:spPr>
          <a:xfrm>
            <a:off x="1133640" y="7329240"/>
            <a:ext cx="8006400" cy="514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5" name="Прямоугольник 9"/>
          <p:cNvSpPr/>
          <p:nvPr/>
        </p:nvSpPr>
        <p:spPr>
          <a:xfrm>
            <a:off x="298080" y="463680"/>
            <a:ext cx="915552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АДАМ ОРГАНИЗМІНДЕГІ МАЙ ҚОСЫЛЫСТАРЫНЫҢ ҚЫЗМЕТІ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6" name="Скругленный прямоугольник 22"/>
          <p:cNvGrpSpPr/>
          <p:nvPr/>
        </p:nvGrpSpPr>
        <p:grpSpPr>
          <a:xfrm>
            <a:off x="3645000" y="1036800"/>
            <a:ext cx="3322440" cy="2292120"/>
            <a:chOff x="3645000" y="1036800"/>
            <a:chExt cx="3322440" cy="2292120"/>
          </a:xfrm>
        </p:grpSpPr>
        <p:pic>
          <p:nvPicPr>
            <p:cNvPr id="57" name="Скругленный прямоугольник 22" descr=""/>
            <p:cNvPicPr/>
            <p:nvPr/>
          </p:nvPicPr>
          <p:blipFill>
            <a:blip r:embed="rId2"/>
            <a:stretch/>
          </p:blipFill>
          <p:spPr>
            <a:xfrm>
              <a:off x="3645000" y="1036800"/>
              <a:ext cx="3322440" cy="2292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8" name=""/>
            <p:cNvSpPr/>
            <p:nvPr/>
          </p:nvSpPr>
          <p:spPr>
            <a:xfrm>
              <a:off x="3976560" y="1368360"/>
              <a:ext cx="2662200" cy="162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200" strike="noStrike" u="none">
                  <a:solidFill>
                    <a:srgbClr val="1f497d"/>
                  </a:solidFill>
                  <a:uFillTx/>
                  <a:latin typeface="Century Gothic"/>
                </a:rPr>
                <a:t>энергетикалық  </a:t>
              </a:r>
              <a:endParaRPr b="0" lang="ru-RU" sz="22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1800" strike="noStrike" u="none">
                  <a:solidFill>
                    <a:srgbClr val="1f497d"/>
                  </a:solidFill>
                  <a:uFillTx/>
                  <a:latin typeface="Century Gothic"/>
                </a:rPr>
                <a:t>1 г май ыдырағанда 39,7 кДж энергия бөлінеді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59" name="Скругленный прямоугольник 23"/>
          <p:cNvGrpSpPr/>
          <p:nvPr/>
        </p:nvGrpSpPr>
        <p:grpSpPr>
          <a:xfrm>
            <a:off x="158760" y="1079640"/>
            <a:ext cx="3571920" cy="2766960"/>
            <a:chOff x="158760" y="1079640"/>
            <a:chExt cx="3571920" cy="2766960"/>
          </a:xfrm>
        </p:grpSpPr>
        <p:pic>
          <p:nvPicPr>
            <p:cNvPr id="60" name="Скругленный прямоугольник 23" descr=""/>
            <p:cNvPicPr/>
            <p:nvPr/>
          </p:nvPicPr>
          <p:blipFill>
            <a:blip r:embed="rId3"/>
            <a:stretch/>
          </p:blipFill>
          <p:spPr>
            <a:xfrm>
              <a:off x="158760" y="1079640"/>
              <a:ext cx="3571920" cy="2766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1" name=""/>
            <p:cNvSpPr/>
            <p:nvPr/>
          </p:nvSpPr>
          <p:spPr>
            <a:xfrm>
              <a:off x="511200" y="1432080"/>
              <a:ext cx="2863800" cy="205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200" strike="noStrike" u="none">
                  <a:solidFill>
                    <a:srgbClr val="1f497d"/>
                  </a:solidFill>
                  <a:uFillTx/>
                  <a:latin typeface="Century Gothic"/>
                </a:rPr>
                <a:t>қорғаныш  </a:t>
              </a:r>
              <a:endParaRPr b="0" lang="ru-RU" sz="22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9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тері асты қабатында жинақталған  майлар  денені механикалық әсерден қорғайды</a:t>
              </a:r>
              <a:endParaRPr b="0" lang="ru-RU" sz="19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62" name="Скругленный прямоугольник 24"/>
          <p:cNvGrpSpPr/>
          <p:nvPr/>
        </p:nvGrpSpPr>
        <p:grpSpPr>
          <a:xfrm>
            <a:off x="6870600" y="1011240"/>
            <a:ext cx="3565800" cy="2738520"/>
            <a:chOff x="6870600" y="1011240"/>
            <a:chExt cx="3565800" cy="2738520"/>
          </a:xfrm>
        </p:grpSpPr>
        <p:pic>
          <p:nvPicPr>
            <p:cNvPr id="63" name="Скругленный прямоугольник 24" descr=""/>
            <p:cNvPicPr/>
            <p:nvPr/>
          </p:nvPicPr>
          <p:blipFill>
            <a:blip r:embed="rId4"/>
            <a:stretch/>
          </p:blipFill>
          <p:spPr>
            <a:xfrm>
              <a:off x="6870600" y="1011240"/>
              <a:ext cx="3565800" cy="2738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4" name=""/>
            <p:cNvSpPr/>
            <p:nvPr/>
          </p:nvSpPr>
          <p:spPr>
            <a:xfrm>
              <a:off x="7224840" y="1365120"/>
              <a:ext cx="2857320" cy="2030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22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200" strike="noStrike" u="none">
                  <a:solidFill>
                    <a:srgbClr val="1f497d"/>
                  </a:solidFill>
                  <a:uFillTx/>
                  <a:latin typeface="Century Gothic"/>
                </a:rPr>
                <a:t>тасмалдаушы </a:t>
              </a:r>
              <a:endParaRPr b="0" lang="ru-RU" sz="22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800" strike="noStrike" u="none">
                  <a:solidFill>
                    <a:srgbClr val="1f497d"/>
                  </a:solidFill>
                  <a:uFillTx/>
                  <a:latin typeface="Century Gothic"/>
                </a:rPr>
                <a:t>витаминдердің, басқа да заттардың  қажетті мүшелерге тасымалдануына қатысады   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65" name="Скругленный прямоугольник 26"/>
          <p:cNvGrpSpPr/>
          <p:nvPr/>
        </p:nvGrpSpPr>
        <p:grpSpPr>
          <a:xfrm>
            <a:off x="3608280" y="3035160"/>
            <a:ext cx="3359160" cy="2256120"/>
            <a:chOff x="3608280" y="3035160"/>
            <a:chExt cx="3359160" cy="2256120"/>
          </a:xfrm>
        </p:grpSpPr>
        <p:pic>
          <p:nvPicPr>
            <p:cNvPr id="66" name="Скругленный прямоугольник 26" descr=""/>
            <p:cNvPicPr/>
            <p:nvPr/>
          </p:nvPicPr>
          <p:blipFill>
            <a:blip r:embed="rId5"/>
            <a:stretch/>
          </p:blipFill>
          <p:spPr>
            <a:xfrm>
              <a:off x="3608280" y="3035160"/>
              <a:ext cx="3359160" cy="2256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"/>
            <p:cNvSpPr/>
            <p:nvPr/>
          </p:nvSpPr>
          <p:spPr>
            <a:xfrm>
              <a:off x="3940200" y="3367080"/>
              <a:ext cx="2700360" cy="159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200" strike="noStrike" u="none">
                  <a:solidFill>
                    <a:srgbClr val="1f497d"/>
                  </a:solidFill>
                  <a:uFillTx/>
                  <a:latin typeface="Century Gothic"/>
                </a:rPr>
                <a:t>гормон түзу  </a:t>
              </a:r>
              <a:endParaRPr b="0" lang="ru-RU" sz="22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800" strike="noStrike" u="none">
                  <a:solidFill>
                    <a:srgbClr val="1f497d"/>
                  </a:solidFill>
                  <a:uFillTx/>
                  <a:latin typeface="Century Gothic"/>
                </a:rPr>
                <a:t>кез келген гормонның түзілуіне  қатысады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68" name="Скругленный прямоугольник 27"/>
          <p:cNvGrpSpPr/>
          <p:nvPr/>
        </p:nvGrpSpPr>
        <p:grpSpPr>
          <a:xfrm>
            <a:off x="3627360" y="4973760"/>
            <a:ext cx="3322800" cy="2208240"/>
            <a:chOff x="3627360" y="4973760"/>
            <a:chExt cx="3322800" cy="2208240"/>
          </a:xfrm>
        </p:grpSpPr>
        <p:pic>
          <p:nvPicPr>
            <p:cNvPr id="69" name="Скругленный прямоугольник 27" descr=""/>
            <p:cNvPicPr/>
            <p:nvPr/>
          </p:nvPicPr>
          <p:blipFill>
            <a:blip r:embed="rId6"/>
            <a:stretch/>
          </p:blipFill>
          <p:spPr>
            <a:xfrm>
              <a:off x="3627360" y="4973760"/>
              <a:ext cx="3322800" cy="2208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0" name=""/>
            <p:cNvSpPr/>
            <p:nvPr/>
          </p:nvSpPr>
          <p:spPr>
            <a:xfrm>
              <a:off x="3954600" y="5300640"/>
              <a:ext cx="2670120" cy="154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200" strike="noStrike" u="none">
                  <a:solidFill>
                    <a:srgbClr val="1f497d"/>
                  </a:solidFill>
                  <a:uFillTx/>
                  <a:latin typeface="Century Gothic"/>
                </a:rPr>
                <a:t>иммундық  </a:t>
              </a:r>
              <a:endParaRPr b="0" lang="ru-RU" sz="22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1800" strike="noStrike" u="none">
                  <a:solidFill>
                    <a:srgbClr val="1f497d"/>
                  </a:solidFill>
                  <a:uFillTx/>
                  <a:latin typeface="Century Gothic"/>
                </a:rPr>
                <a:t>иммундық жүйенің белсенділігіне қатысады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71" name="Скругленный прямоугольник 28"/>
          <p:cNvGrpSpPr/>
          <p:nvPr/>
        </p:nvGrpSpPr>
        <p:grpSpPr>
          <a:xfrm>
            <a:off x="6913440" y="3657600"/>
            <a:ext cx="3522960" cy="2719440"/>
            <a:chOff x="6913440" y="3657600"/>
            <a:chExt cx="3522960" cy="2719440"/>
          </a:xfrm>
        </p:grpSpPr>
        <p:pic>
          <p:nvPicPr>
            <p:cNvPr id="72" name="Скругленный прямоугольник 28" descr=""/>
            <p:cNvPicPr/>
            <p:nvPr/>
          </p:nvPicPr>
          <p:blipFill>
            <a:blip r:embed="rId7"/>
            <a:stretch/>
          </p:blipFill>
          <p:spPr>
            <a:xfrm>
              <a:off x="6913440" y="3657600"/>
              <a:ext cx="3522960" cy="2719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3" name=""/>
            <p:cNvSpPr/>
            <p:nvPr/>
          </p:nvSpPr>
          <p:spPr>
            <a:xfrm>
              <a:off x="7264440" y="4008600"/>
              <a:ext cx="2817720" cy="2016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200" strike="noStrike" u="none">
                  <a:solidFill>
                    <a:srgbClr val="1f497d"/>
                  </a:solidFill>
                  <a:uFillTx/>
                  <a:latin typeface="Century Gothic"/>
                </a:rPr>
                <a:t>эндогенді  </a:t>
              </a:r>
              <a:endParaRPr b="0" lang="ru-RU" sz="22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800" strike="noStrike" u="none">
                  <a:solidFill>
                    <a:srgbClr val="1f497d"/>
                  </a:solidFill>
                  <a:uFillTx/>
                  <a:latin typeface="Century Gothic"/>
                  <a:ea typeface="Times New Roman"/>
                </a:rPr>
                <a:t>майдың тотығу өнімдерінің бірі су болып табылады. </a:t>
              </a:r>
              <a:r>
                <a:rPr b="0" lang="kk-KZ" sz="1800" strike="noStrike" u="none">
                  <a:solidFill>
                    <a:srgbClr val="1f497d"/>
                  </a:solidFill>
                  <a:uFillTx/>
                  <a:latin typeface="Century Gothic"/>
                </a:rPr>
                <a:t>1 г май тотыққанда 1 л-дей су бөлініп шығады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74" name="Скругленный прямоугольник 29"/>
          <p:cNvGrpSpPr/>
          <p:nvPr/>
        </p:nvGrpSpPr>
        <p:grpSpPr>
          <a:xfrm>
            <a:off x="115920" y="3681360"/>
            <a:ext cx="3597120" cy="2755800"/>
            <a:chOff x="115920" y="3681360"/>
            <a:chExt cx="3597120" cy="2755800"/>
          </a:xfrm>
        </p:grpSpPr>
        <p:pic>
          <p:nvPicPr>
            <p:cNvPr id="75" name="Скругленный прямоугольник 29" descr=""/>
            <p:cNvPicPr/>
            <p:nvPr/>
          </p:nvPicPr>
          <p:blipFill>
            <a:blip r:embed="rId8"/>
            <a:stretch/>
          </p:blipFill>
          <p:spPr>
            <a:xfrm>
              <a:off x="115920" y="3681360"/>
              <a:ext cx="3597120" cy="2755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6" name=""/>
            <p:cNvSpPr/>
            <p:nvPr/>
          </p:nvSpPr>
          <p:spPr>
            <a:xfrm>
              <a:off x="473040" y="4033800"/>
              <a:ext cx="2882880" cy="204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kk-KZ" sz="2200" strike="noStrike" u="none">
                  <a:solidFill>
                    <a:srgbClr val="1f497d"/>
                  </a:solidFill>
                  <a:uFillTx/>
                  <a:latin typeface="Century Gothic"/>
                </a:rPr>
                <a:t>қор жинаушы  </a:t>
              </a:r>
              <a:endParaRPr b="0" lang="ru-RU" sz="22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800" strike="noStrike" u="none">
                  <a:solidFill>
                    <a:srgbClr val="1f497d"/>
                  </a:solidFill>
                  <a:uFillTx/>
                  <a:latin typeface="Century Gothic"/>
                </a:rPr>
                <a:t>суық мезгілде ұйықтауға кететін жануарларда немесе қорек көзі жоқ ұзақ уақытқа жол жүретін жануарларда кездеседі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23760" y="0"/>
            <a:ext cx="10669680" cy="7561440"/>
          </a:xfrm>
          <a:prstGeom prst="rect">
            <a:avLst/>
          </a:prstGeom>
          <a:ln w="0">
            <a:noFill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</p:pic>
      <p:sp>
        <p:nvSpPr>
          <p:cNvPr id="78" name="Google Shape;123;p4"/>
          <p:cNvSpPr/>
          <p:nvPr/>
        </p:nvSpPr>
        <p:spPr>
          <a:xfrm>
            <a:off x="10110960" y="6656400"/>
            <a:ext cx="58248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CBD71CB-9E6B-4A65-AC5E-4F23668059C7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9" name="Google Shape;124;p4"/>
          <p:cNvCxnSpPr/>
          <p:nvPr/>
        </p:nvCxnSpPr>
        <p:spPr>
          <a:xfrm>
            <a:off x="619200" y="706392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0" name="Google Shape;125;p4"/>
          <p:cNvCxnSpPr/>
          <p:nvPr/>
        </p:nvCxnSpPr>
        <p:spPr>
          <a:xfrm flipV="1">
            <a:off x="797040" y="724608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1" name="Прямоугольник 11"/>
          <p:cNvSpPr/>
          <p:nvPr/>
        </p:nvSpPr>
        <p:spPr>
          <a:xfrm>
            <a:off x="3254400" y="393840"/>
            <a:ext cx="32731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r>
              <a:rPr b="0" lang="kk-KZ" sz="3200" strike="noStrike" u="none">
                <a:solidFill>
                  <a:srgbClr val="c00000"/>
                </a:solidFill>
                <a:uFillTx/>
                <a:latin typeface="Century Gothic"/>
                <a:ea typeface="Calibri"/>
              </a:rPr>
              <a:t> </a:t>
            </a: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Calibri"/>
              </a:rPr>
              <a:t>№ 1</a:t>
            </a:r>
            <a:r>
              <a:rPr b="0" lang="kk-KZ" sz="3200" strike="noStrike" u="none">
                <a:solidFill>
                  <a:srgbClr val="c00000"/>
                </a:solidFill>
                <a:uFillTx/>
                <a:latin typeface="Century Gothic"/>
                <a:ea typeface="Calibri"/>
              </a:rPr>
              <a:t>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Прямоугольник 13"/>
          <p:cNvSpPr/>
          <p:nvPr/>
        </p:nvSpPr>
        <p:spPr>
          <a:xfrm>
            <a:off x="750960" y="5402160"/>
            <a:ext cx="8818560" cy="8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70c0"/>
                </a:solidFill>
                <a:uFillTx/>
                <a:latin typeface="Century Gothic"/>
                <a:ea typeface="Arial"/>
              </a:rPr>
              <a:t>Дескриптор: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c00000"/>
                </a:solidFill>
                <a:uFillTx/>
                <a:latin typeface="Century Gothic"/>
                <a:ea typeface="Arial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Rectangle 1"/>
          <p:cNvSpPr/>
          <p:nvPr/>
        </p:nvSpPr>
        <p:spPr>
          <a:xfrm>
            <a:off x="1214280" y="1667880"/>
            <a:ext cx="8529840" cy="30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514440" indent="-514440">
              <a:lnSpc>
                <a:spcPct val="100000"/>
              </a:lnSpc>
              <a:buClr>
                <a:srgbClr val="1f497d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1f497d"/>
                </a:solidFill>
                <a:uFillTx/>
                <a:latin typeface="Arial"/>
                <a:ea typeface="Calibri"/>
              </a:rPr>
              <a:t>Қаныққан май қышқылдары қандай майдың                                                               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14440" indent="-5144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1f497d"/>
                </a:solidFill>
                <a:uFillTx/>
                <a:latin typeface="Arial"/>
                <a:ea typeface="Calibri"/>
              </a:rPr>
              <a:t>    </a:t>
            </a:r>
            <a:r>
              <a:rPr b="0" lang="kk-KZ" sz="2800" strike="noStrike" u="none">
                <a:solidFill>
                  <a:srgbClr val="1f497d"/>
                </a:solidFill>
                <a:uFillTx/>
                <a:latin typeface="Arial"/>
                <a:ea typeface="Calibri"/>
              </a:rPr>
              <a:t>құрамында болады? Екі мысал келтіріңіз.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14440" indent="-5144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1f497d"/>
                </a:solidFill>
                <a:uFillTx/>
                <a:latin typeface="Arial"/>
                <a:ea typeface="Calibri"/>
              </a:rPr>
              <a:t>________________________________________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14440" indent="-5144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1f497d"/>
                </a:solidFill>
                <a:uFillTx/>
                <a:latin typeface="Arial"/>
                <a:ea typeface="Calibri"/>
              </a:rPr>
              <a:t>2.  Қанықпаған май қышқылдары қандай майдың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14440" indent="-5144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1f497d"/>
                </a:solidFill>
                <a:uFillTx/>
                <a:latin typeface="Arial"/>
                <a:ea typeface="Calibri"/>
              </a:rPr>
              <a:t>   </a:t>
            </a:r>
            <a:r>
              <a:rPr b="0" lang="kk-KZ" sz="2800" strike="noStrike" u="none">
                <a:solidFill>
                  <a:srgbClr val="1f497d"/>
                </a:solidFill>
                <a:uFillTx/>
                <a:latin typeface="Arial"/>
                <a:ea typeface="Calibri"/>
              </a:rPr>
              <a:t>құрамында болады?  Екі мысал келтріңіз.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14440" indent="-5144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1f497d"/>
                </a:solidFill>
                <a:uFillTx/>
                <a:latin typeface="Arial"/>
                <a:ea typeface="Calibri"/>
              </a:rPr>
              <a:t>__________________________________________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Прямоугольник 21"/>
          <p:cNvSpPr/>
          <p:nvPr/>
        </p:nvSpPr>
        <p:spPr>
          <a:xfrm>
            <a:off x="2552760" y="1154160"/>
            <a:ext cx="54018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c00000"/>
                </a:solidFill>
                <a:uFillTx/>
                <a:latin typeface="Century Gothic"/>
                <a:ea typeface="Calibri"/>
              </a:rPr>
              <a:t>Сұрақтарға жауап беріңіз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Прямоугольник 22"/>
          <p:cNvSpPr/>
          <p:nvPr/>
        </p:nvSpPr>
        <p:spPr>
          <a:xfrm>
            <a:off x="2028960" y="5776920"/>
            <a:ext cx="70833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514440" indent="-514440"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f497d"/>
                </a:solidFill>
                <a:uFillTx/>
                <a:latin typeface="Arial"/>
                <a:ea typeface="Calibri"/>
              </a:rPr>
              <a:t>Құрамында қаныққан жене қанықпаған май қышқылдары кездесетін майларды сипаттайды;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69680" cy="7561440"/>
          </a:xfrm>
          <a:prstGeom prst="rect">
            <a:avLst/>
          </a:prstGeom>
          <a:ln w="0">
            <a:noFill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</p:pic>
      <p:sp>
        <p:nvSpPr>
          <p:cNvPr id="87" name="Google Shape;123;p4"/>
          <p:cNvSpPr/>
          <p:nvPr/>
        </p:nvSpPr>
        <p:spPr>
          <a:xfrm>
            <a:off x="10110960" y="6656400"/>
            <a:ext cx="58248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75EB505-EB7E-48C7-95C8-C94B37842ACC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8" name="Google Shape;124;p4"/>
          <p:cNvCxnSpPr/>
          <p:nvPr/>
        </p:nvCxnSpPr>
        <p:spPr>
          <a:xfrm>
            <a:off x="619200" y="706392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9" name="Google Shape;125;p4"/>
          <p:cNvCxnSpPr/>
          <p:nvPr/>
        </p:nvCxnSpPr>
        <p:spPr>
          <a:xfrm flipV="1">
            <a:off x="797040" y="724608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0" name="Прямоугольник 8"/>
          <p:cNvSpPr/>
          <p:nvPr/>
        </p:nvSpPr>
        <p:spPr>
          <a:xfrm>
            <a:off x="3463920" y="409680"/>
            <a:ext cx="331776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Прямоугольник 8"/>
          <p:cNvSpPr/>
          <p:nvPr/>
        </p:nvSpPr>
        <p:spPr>
          <a:xfrm>
            <a:off x="831960" y="1917720"/>
            <a:ext cx="9294840" cy="420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514440" indent="-514440">
              <a:lnSpc>
                <a:spcPct val="100000"/>
              </a:lnSpc>
              <a:buClr>
                <a:srgbClr val="1f497d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000" strike="noStrike" u="none">
                <a:solidFill>
                  <a:srgbClr val="1f497d"/>
                </a:solidFill>
                <a:uFillTx/>
                <a:latin typeface="Arial"/>
                <a:ea typeface="Calibri"/>
              </a:rPr>
              <a:t>Қаныққан май қышқылдары қандай майдың                                                                </a:t>
            </a:r>
            <a:endParaRPr b="0" lang="ru-RU" sz="3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14440" indent="-5144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000" strike="noStrike" u="none">
                <a:solidFill>
                  <a:srgbClr val="1f497d"/>
                </a:solidFill>
                <a:uFillTx/>
                <a:latin typeface="Arial"/>
                <a:ea typeface="Calibri"/>
              </a:rPr>
              <a:t>    </a:t>
            </a:r>
            <a:r>
              <a:rPr b="0" lang="kk-KZ" sz="3000" strike="noStrike" u="none">
                <a:solidFill>
                  <a:srgbClr val="1f497d"/>
                </a:solidFill>
                <a:uFillTx/>
                <a:latin typeface="Arial"/>
                <a:ea typeface="Calibri"/>
              </a:rPr>
              <a:t>құрамында болады, екі мысал келтіріңіз? </a:t>
            </a:r>
            <a:endParaRPr b="0" lang="ru-RU" sz="3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14440" indent="-5144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000" strike="noStrike" u="sng">
                <a:solidFill>
                  <a:srgbClr val="1f497d"/>
                </a:solidFill>
                <a:uFillTx/>
                <a:latin typeface="Arial"/>
                <a:ea typeface="Arial"/>
              </a:rPr>
              <a:t>          </a:t>
            </a:r>
            <a:r>
              <a:rPr b="1" lang="ru-RU" sz="3000" strike="noStrike" u="sng">
                <a:solidFill>
                  <a:srgbClr val="1f497d"/>
                </a:solidFill>
                <a:uFillTx/>
                <a:latin typeface="Arial"/>
                <a:ea typeface="Arial"/>
              </a:rPr>
              <a:t>сүт өнімдері,  жануарлар майы_________</a:t>
            </a:r>
            <a:endParaRPr b="0" lang="ru-RU" sz="3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14440" indent="-5144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14440" indent="-5144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000" strike="noStrike" u="none">
                <a:solidFill>
                  <a:srgbClr val="1f497d"/>
                </a:solidFill>
                <a:uFillTx/>
                <a:latin typeface="Arial"/>
                <a:ea typeface="Calibri"/>
              </a:rPr>
              <a:t>2.  Қанықпаған май қышқылдары қандай майдың </a:t>
            </a:r>
            <a:endParaRPr b="0" lang="ru-RU" sz="3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14440" indent="-5144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000" strike="noStrike" u="none">
                <a:solidFill>
                  <a:srgbClr val="1f497d"/>
                </a:solidFill>
                <a:uFillTx/>
                <a:latin typeface="Arial"/>
                <a:ea typeface="Calibri"/>
              </a:rPr>
              <a:t>   </a:t>
            </a:r>
            <a:r>
              <a:rPr b="0" lang="kk-KZ" sz="3000" strike="noStrike" u="none">
                <a:solidFill>
                  <a:srgbClr val="1f497d"/>
                </a:solidFill>
                <a:uFillTx/>
                <a:latin typeface="Arial"/>
                <a:ea typeface="Calibri"/>
              </a:rPr>
              <a:t>құрамында болады,  екі мысал келтріңіз</a:t>
            </a:r>
            <a:endParaRPr b="0" lang="ru-RU" sz="3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14440" indent="-5144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0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_____</a:t>
            </a:r>
            <a:r>
              <a:rPr b="1" lang="kk-KZ" sz="3000" strike="noStrike" u="sng">
                <a:solidFill>
                  <a:srgbClr val="1f497d"/>
                </a:solidFill>
                <a:uFillTx/>
                <a:latin typeface="Arial"/>
                <a:ea typeface="Arial"/>
              </a:rPr>
              <a:t>балық майы,   өсімдік майы</a:t>
            </a:r>
            <a:r>
              <a:rPr b="1" lang="kk-KZ" sz="30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____________   </a:t>
            </a:r>
            <a:endParaRPr b="0" lang="ru-RU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254160" y="-849240"/>
            <a:ext cx="11836440" cy="8410680"/>
          </a:xfrm>
          <a:prstGeom prst="rect">
            <a:avLst/>
          </a:prstGeom>
          <a:ln w="0">
            <a:noFill/>
          </a:ln>
        </p:spPr>
      </p:pic>
      <p:sp>
        <p:nvSpPr>
          <p:cNvPr id="93" name="Google Shape;123;p4"/>
          <p:cNvSpPr/>
          <p:nvPr/>
        </p:nvSpPr>
        <p:spPr>
          <a:xfrm>
            <a:off x="9121680" y="656100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11DD8DB-E186-4192-BB98-63827FEAE1ED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4" name="Google Shape;124;p4"/>
          <p:cNvCxnSpPr/>
          <p:nvPr/>
        </p:nvCxnSpPr>
        <p:spPr>
          <a:xfrm>
            <a:off x="619200" y="68832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5" name="Google Shape;125;p4"/>
          <p:cNvCxnSpPr/>
          <p:nvPr/>
        </p:nvCxnSpPr>
        <p:spPr>
          <a:xfrm flipV="1">
            <a:off x="797040" y="710820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6" name="Прямоугольник 12"/>
          <p:cNvSpPr/>
          <p:nvPr/>
        </p:nvSpPr>
        <p:spPr>
          <a:xfrm>
            <a:off x="3323160" y="466560"/>
            <a:ext cx="30927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Сабақты пысықтау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Прямоугольник 11"/>
          <p:cNvSpPr/>
          <p:nvPr/>
        </p:nvSpPr>
        <p:spPr>
          <a:xfrm>
            <a:off x="4021200" y="-291960"/>
            <a:ext cx="32731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r>
              <a:rPr b="0" lang="kk-KZ" sz="3200" strike="noStrike" u="none">
                <a:solidFill>
                  <a:srgbClr val="c00000"/>
                </a:solidFill>
                <a:uFillTx/>
                <a:latin typeface="Arial"/>
                <a:ea typeface="Calibri"/>
              </a:rPr>
              <a:t> </a:t>
            </a:r>
            <a:r>
              <a:rPr b="1" lang="kk-KZ" sz="3200" strike="noStrike" u="none">
                <a:solidFill>
                  <a:srgbClr val="ffffff"/>
                </a:solidFill>
                <a:uFillTx/>
                <a:latin typeface="Arial"/>
                <a:ea typeface="Calibri"/>
              </a:rPr>
              <a:t>№ 2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Прямоугольник 13"/>
          <p:cNvSpPr/>
          <p:nvPr/>
        </p:nvSpPr>
        <p:spPr>
          <a:xfrm>
            <a:off x="739800" y="4997520"/>
            <a:ext cx="9435960" cy="13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70c0"/>
                </a:solidFill>
                <a:uFillTx/>
                <a:latin typeface="Arial"/>
                <a:ea typeface="Arial"/>
              </a:rPr>
              <a:t>Дескриптор: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липидтердің қызметінің бұзылуына әсер ететін факторларды ситатайды </a:t>
            </a:r>
            <a:r>
              <a:rPr b="0" lang="kk-KZ" sz="28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Rectangle 1"/>
          <p:cNvSpPr/>
          <p:nvPr/>
        </p:nvSpPr>
        <p:spPr>
          <a:xfrm>
            <a:off x="1447920" y="1747800"/>
            <a:ext cx="8781840" cy="30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Өт-тас ауруымен ауыратын науқастың  он екі елі ішегіне зонд жібергенде өт қалтасынан өттің ағып шығуы нашарлағаны анықталды. Бұл кезде асқазан-ішек жолдарында липидтердің ыдырауы бұзылама? Түсіндіріңіздер.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Прямоугольник 13"/>
          <p:cNvSpPr/>
          <p:nvPr/>
        </p:nvSpPr>
        <p:spPr>
          <a:xfrm>
            <a:off x="2448000" y="736560"/>
            <a:ext cx="6525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c00000"/>
                </a:solidFill>
                <a:uFillTx/>
                <a:latin typeface="Century Gothic"/>
                <a:ea typeface="Arial"/>
              </a:rPr>
              <a:t>Өз ойыңызды тұжырымдаңыз.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ru-RU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02" name=""/>
          <p:cNvGraphicFramePr/>
          <p:nvPr/>
        </p:nvGraphicFramePr>
        <p:xfrm>
          <a:off x="1652760" y="3395520"/>
          <a:ext cx="3485880" cy="2598840"/>
        </p:xfrm>
        <a:graphic>
          <a:graphicData uri="http://schemas.openxmlformats.org/drawingml/2006/table">
            <a:tbl>
              <a:tblPr/>
              <a:tblGrid>
                <a:gridCol w="334800"/>
                <a:gridCol w="1370160"/>
                <a:gridCol w="250560"/>
                <a:gridCol w="1530360"/>
              </a:tblGrid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қызметтері 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мысал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қоржинақтаушы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A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252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2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Метаболитикалық су көзі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B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3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энергетикалық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C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4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Жылуоқшаулағыш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D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5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Қорғаныш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E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6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каталитикалық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F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252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7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Құрылыстық құрылымыдық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G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8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Реттегіштер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H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3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9C4C369-CF46-4972-A1C5-C5FC7D4BBA06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05" name="Прямоугольник 7"/>
          <p:cNvSpPr/>
          <p:nvPr/>
        </p:nvSpPr>
        <p:spPr>
          <a:xfrm>
            <a:off x="4461120" y="3610080"/>
            <a:ext cx="176976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Үй тапсырмасы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Прямоугольник 8"/>
          <p:cNvSpPr/>
          <p:nvPr/>
        </p:nvSpPr>
        <p:spPr>
          <a:xfrm>
            <a:off x="4111560" y="409680"/>
            <a:ext cx="33181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7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8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9" name="Прямоугольник 13"/>
          <p:cNvSpPr/>
          <p:nvPr/>
        </p:nvSpPr>
        <p:spPr>
          <a:xfrm>
            <a:off x="9905400" y="6670800"/>
            <a:ext cx="116352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3A0A60C-C339-4D36-AEAA-A9C2E56AA4D3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TextBox 11"/>
          <p:cNvSpPr/>
          <p:nvPr/>
        </p:nvSpPr>
        <p:spPr>
          <a:xfrm>
            <a:off x="873000" y="2101680"/>
            <a:ext cx="9144000" cy="265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Липидтердің қорытылуына және гидролизіөнімдерінің сіңуінде өт қышқылдары маңызды рол атқарады.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Өт қызқылдарының қызметі- липидтердің эмульсияға айналуын еруін стимулдеу. Сөйтіп липаза ферментінің әсерін жеңілдетеді. Өт қызметінің бұзылуы липидтердің ыдырауына кері  әсер етеді.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5644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2024-11-02T21:49:22Z</dcterms:modified>
  <cp:revision>448</cp:revision>
  <dc:subject/>
  <dc:title>Презентация PowerPoint</dc:title>
</cp:coreProperties>
</file>