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13.jpeg" ContentType="image/jpeg"/>
  <Override PartName="/ppt/media/image5.jpeg" ContentType="image/jpeg"/>
  <Override PartName="/ppt/media/image7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6.png" ContentType="image/png"/>
  <Override PartName="/ppt/media/image14.png" ContentType="image/png"/>
  <Override PartName="/ppt/media/image11.png" ContentType="image/png"/>
  <Override PartName="/ppt/media/image3.png" ContentType="image/png"/>
  <Override PartName="/ppt/media/image4.png" ContentType="image/png"/>
  <Override PartName="/ppt/media/image12.jpeg" ContentType="image/jpeg"/>
  <Override PartName="/ppt/media/image15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dt" idx="10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move the slide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ftr" idx="11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sldNum" idx="12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E65153-C822-4C95-97F0-DBFA11999E9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960A61-273C-421B-8C9F-78076F737C8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2503C5-15EB-4843-9550-C4CB033C89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E1DA0D-C84A-493C-B778-542C2A4E68AB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a6b727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Straight Connector 7"/>
          <p:cNvSpPr/>
          <p:nvPr/>
        </p:nvSpPr>
        <p:spPr>
          <a:xfrm>
            <a:off x="1735200" y="4116240"/>
            <a:ext cx="7218360" cy="0"/>
          </a:xfrm>
          <a:prstGeom prst="line">
            <a:avLst/>
          </a:prstGeom>
          <a:ln w="10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C25307-4200-4139-9BAC-2288EAB5FAAA}" type="slidenum">
              <a:rPr b="0" lang="ru-RU" sz="11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Straight Connector 6"/>
          <p:cNvSpPr/>
          <p:nvPr/>
        </p:nvSpPr>
        <p:spPr>
          <a:xfrm>
            <a:off x="1738440" y="4432320"/>
            <a:ext cx="7216560" cy="0"/>
          </a:xfrm>
          <a:prstGeom prst="line">
            <a:avLst/>
          </a:prstGeom>
          <a:ln w="10080">
            <a:solidFill>
              <a:srgbClr val="a6b7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16B616-0220-4FD0-8BA5-02259D428FB8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76;p1"/>
          <p:cNvSpPr/>
          <p:nvPr/>
        </p:nvSpPr>
        <p:spPr>
          <a:xfrm>
            <a:off x="563400" y="4016520"/>
            <a:ext cx="9563400" cy="13507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ДНҚ-ны зерттеу тарихы. Чаргафф ережесі. Мезельсон мен Сталь тәжірибесі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Google Shape;77;p1"/>
          <p:cNvCxnSpPr/>
          <p:nvPr/>
        </p:nvCxnSpPr>
        <p:spPr>
          <a:xfrm>
            <a:off x="1428840" y="640692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29" name="Google Shape;78;p1"/>
          <p:cNvCxnSpPr/>
          <p:nvPr/>
        </p:nvCxnSpPr>
        <p:spPr>
          <a:xfrm>
            <a:off x="1494000" y="670680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0" name="Прямоугольник 9"/>
          <p:cNvSpPr/>
          <p:nvPr/>
        </p:nvSpPr>
        <p:spPr>
          <a:xfrm>
            <a:off x="2448000" y="5505480"/>
            <a:ext cx="5796000" cy="501480"/>
          </a:xfrm>
          <a:prstGeom prst="rect">
            <a:avLst/>
          </a:prstGeom>
          <a:solidFill>
            <a:srgbClr val="e6e6e6"/>
          </a:solidFill>
          <a:ln w="19080">
            <a:solidFill>
              <a:srgbClr val="d8e8f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10- сынып </a:t>
            </a:r>
            <a:r>
              <a:rPr b="0" i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(Қоғамдық – гуманитарлық бағыты)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09440" y="564840"/>
            <a:ext cx="8662680" cy="623880"/>
          </a:xfrm>
          <a:prstGeom prst="rect">
            <a:avLst/>
          </a:prstGeom>
          <a:solidFill>
            <a:srgbClr val="d8e8f1"/>
          </a:solidFill>
          <a:ln w="9360">
            <a:solidFill>
              <a:srgbClr val="75741a"/>
            </a:solidFill>
            <a:miter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  репликациясы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rcRect l="18177" t="13627" r="16795" b="0"/>
          <a:stretch/>
        </p:blipFill>
        <p:spPr>
          <a:xfrm>
            <a:off x="1413000" y="1420920"/>
            <a:ext cx="8051760" cy="439416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sp>
        <p:nvSpPr>
          <p:cNvPr id="73" name="Прямоугольник 2"/>
          <p:cNvSpPr/>
          <p:nvPr/>
        </p:nvSpPr>
        <p:spPr>
          <a:xfrm>
            <a:off x="795240" y="5416560"/>
            <a:ext cx="9093240" cy="628560"/>
          </a:xfrm>
          <a:prstGeom prst="rect">
            <a:avLst/>
          </a:prstGeom>
          <a:solidFill>
            <a:srgbClr val="e2eba0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2060"/>
                </a:solidFill>
                <a:uFillTx/>
                <a:latin typeface="Corbel"/>
              </a:rPr>
              <a:t>Метью Мезельсон мен Франклин Сталь тәжірибесі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Прямоугольник 1"/>
          <p:cNvSpPr/>
          <p:nvPr/>
        </p:nvSpPr>
        <p:spPr>
          <a:xfrm>
            <a:off x="396720" y="6211800"/>
            <a:ext cx="9890280" cy="1059120"/>
          </a:xfrm>
          <a:prstGeom prst="rect">
            <a:avLst/>
          </a:prstGeom>
          <a:solidFill>
            <a:srgbClr val="efee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2060"/>
                </a:solidFill>
                <a:uFillTx/>
                <a:latin typeface="Corbel"/>
              </a:rPr>
              <a:t>https://yandex.kz/video/preview/?filmId=9344015961614141534&amp;from=tabbar&amp;parent-reqid=1596222371946865-</a:t>
            </a:r>
            <a:r>
              <a:rPr b="0" lang="en-US" sz="1200" strike="noStrike" u="none">
                <a:solidFill>
                  <a:srgbClr val="002060"/>
                </a:solidFill>
                <a:uFillTx/>
                <a:latin typeface="Corbel"/>
              </a:rPr>
              <a:t>1517443593565802376700299-production-app-host-man-web-yp-152&amp;text=%D0%BC%D0%B5%D1%82%D1%8C%D1%8E+%D0%BC%D0%B5%D0%B7%D0%B5%D0%BB%D1%8C%D1%81%D0%BE%D0%BD+%D0%BC%D0%B5%D0%BD+%D1%84%D1%80%D0%B0%D0%BD%D0%BA%D0%BB%D0%B8%D0%BD+%D1%81%D1%82%D0%B0%D0%BB%D1%8C+%D1%82%D3%99%D0%B6%D1%96%D1%80%D0</a:t>
            </a:r>
            <a:r>
              <a:rPr b="0" lang="en-US" sz="1400" strike="noStrike" u="none">
                <a:solidFill>
                  <a:srgbClr val="002060"/>
                </a:solidFill>
                <a:uFillTx/>
                <a:latin typeface="Corbel"/>
              </a:rPr>
              <a:t>%B8%D0%B1%D0%B5%D1%81%D1%96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61220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23;p4"/>
          <p:cNvSpPr/>
          <p:nvPr/>
        </p:nvSpPr>
        <p:spPr>
          <a:xfrm>
            <a:off x="9121680" y="6761160"/>
            <a:ext cx="157176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90FA54-57A0-4F64-8171-D9CEBA0DAE7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Прямоугольник 11"/>
          <p:cNvSpPr/>
          <p:nvPr/>
        </p:nvSpPr>
        <p:spPr>
          <a:xfrm>
            <a:off x="4133880" y="53028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3"/>
          <p:cNvSpPr/>
          <p:nvPr/>
        </p:nvSpPr>
        <p:spPr>
          <a:xfrm>
            <a:off x="1173240" y="5932440"/>
            <a:ext cx="834696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 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ДНҚ-ның   комплементарлы тізбегін  анықтайды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"/>
          <p:cNvSpPr/>
          <p:nvPr/>
        </p:nvSpPr>
        <p:spPr>
          <a:xfrm>
            <a:off x="905040" y="1627200"/>
            <a:ext cx="8881920" cy="3672720"/>
          </a:xfrm>
          <a:prstGeom prst="rect">
            <a:avLst/>
          </a:prstGeom>
          <a:solidFill>
            <a:srgbClr val="d8e8f1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Чаргафф ережесі бойынша тапсырмалар. Есептер шығару.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№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1 тапсырма.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ДНҚ молекуласының бір тізбегінің бөлігіндегі нуклеотидтердің орналасу реті мынадай: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А –Т – Ц – Т –Г – А –Ц –Т - Г ...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__________________________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Осы тізбекке сәйкес ДНҚ – ның екінші тізбегін анықтаңдар.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6360"/>
            <a:ext cx="10693440" cy="752508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123;p4"/>
          <p:cNvSpPr/>
          <p:nvPr/>
        </p:nvSpPr>
        <p:spPr>
          <a:xfrm>
            <a:off x="9121680" y="6561000"/>
            <a:ext cx="15717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36B78D-D329-49D1-8C33-2BFA912E32E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11"/>
          <p:cNvSpPr/>
          <p:nvPr/>
        </p:nvSpPr>
        <p:spPr>
          <a:xfrm>
            <a:off x="3557520" y="53028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1"/>
          <p:cNvSpPr/>
          <p:nvPr/>
        </p:nvSpPr>
        <p:spPr>
          <a:xfrm>
            <a:off x="779400" y="1596960"/>
            <a:ext cx="8499600" cy="3125160"/>
          </a:xfrm>
          <a:prstGeom prst="rect">
            <a:avLst/>
          </a:prstGeom>
          <a:solidFill>
            <a:srgbClr val="d8e8f1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Чаргафф ережесі бойынша тапсырмалар. Есептер шығару.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№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1 тапсырма.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ДНҚ молекуласының бір тізбегінің бөлігіндегі нуклеотидтердің орналасу реті мынадай: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А –Т – Ц – Т – Г – А – Ц – Т  -  Г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Т – А – Г – А – Ц – Т – Г – А - Ц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39120"/>
          </a:xfrm>
          <a:prstGeom prst="rect">
            <a:avLst/>
          </a:prstGeom>
          <a:ln w="0">
            <a:noFill/>
          </a:ln>
        </p:spPr>
      </p:pic>
      <p:sp>
        <p:nvSpPr>
          <p:cNvPr id="85" name="Google Shape;123;p4"/>
          <p:cNvSpPr/>
          <p:nvPr/>
        </p:nvSpPr>
        <p:spPr>
          <a:xfrm>
            <a:off x="9198000" y="6605640"/>
            <a:ext cx="149544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BDAA0E-6F35-44DA-936D-801BD1170F98}" type="slidenum"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11"/>
          <p:cNvSpPr/>
          <p:nvPr/>
        </p:nvSpPr>
        <p:spPr>
          <a:xfrm>
            <a:off x="4133880" y="53028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13"/>
          <p:cNvSpPr/>
          <p:nvPr/>
        </p:nvSpPr>
        <p:spPr>
          <a:xfrm>
            <a:off x="303120" y="6467400"/>
            <a:ext cx="9753840" cy="1191240"/>
          </a:xfrm>
          <a:prstGeom prst="rect">
            <a:avLst/>
          </a:prstGeom>
          <a:solidFill>
            <a:srgbClr val="d8e8f1"/>
          </a:solidFill>
          <a:ln w="936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 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ДНҚ- ның екі еселену туралы ақпараттарын сәйкестендіріп, сипаттайды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1"/>
          <p:cNvSpPr/>
          <p:nvPr/>
        </p:nvSpPr>
        <p:spPr>
          <a:xfrm>
            <a:off x="303120" y="1225440"/>
            <a:ext cx="10083960" cy="934920"/>
          </a:xfrm>
          <a:prstGeom prst="rect">
            <a:avLst/>
          </a:prstGeom>
          <a:solidFill>
            <a:srgbClr val="d8e8f1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2- тапсырма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Төмендегі кестеде берілген ДНҚ- ның екі еселену туралы ақпараттарын сәйкестендіріп, сипаттаңыздар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303120" y="2340000"/>
          <a:ext cx="10083960" cy="3913200"/>
        </p:xfrm>
        <a:graphic>
          <a:graphicData uri="http://schemas.openxmlformats.org/drawingml/2006/table">
            <a:tbl>
              <a:tblPr/>
              <a:tblGrid>
                <a:gridCol w="3378240"/>
                <a:gridCol w="6705720"/>
              </a:tblGrid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ДНҚ –ның екі еселену түрлері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Анықтамасы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13892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1.Дисперсиялық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А) ДНҚ-ның жаңа молекуласының бір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тізбегі аналық  ДНҚ-дан болса, екіншісі - жаңадан құрылған тізбек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2.жартылай консервативтік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Б) ұрпақтың ДНҚ-ларда аналық ДНҚ-ның  материалы болмайды;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3.консервативтік еселенуде 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В) түрінде аналық ДНҚ-ның материалы кездейсоқ шашырап жаңа ДНҚ молекуласында орын алады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818720" cy="759312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9144000" y="6561000"/>
            <a:ext cx="152712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DB02A4-C9EE-4AAB-AD69-CFA45E84D22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11"/>
          <p:cNvSpPr/>
          <p:nvPr/>
        </p:nvSpPr>
        <p:spPr>
          <a:xfrm>
            <a:off x="3557520" y="53028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3" name=""/>
          <p:cNvGraphicFramePr/>
          <p:nvPr/>
        </p:nvGraphicFramePr>
        <p:xfrm>
          <a:off x="433440" y="1479600"/>
          <a:ext cx="10066320" cy="3913200"/>
        </p:xfrm>
        <a:graphic>
          <a:graphicData uri="http://schemas.openxmlformats.org/drawingml/2006/table">
            <a:tbl>
              <a:tblPr/>
              <a:tblGrid>
                <a:gridCol w="3373560"/>
                <a:gridCol w="6692760"/>
              </a:tblGrid>
              <a:tr h="8413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ДНҚ –ның екі еселену түрлері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Анықтамасы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1388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1.Дисперсиялық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А) ДНҚ-ның жаңа молекуласының бір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тізбегі аналық  ДНҚ-дан болса, екіншісі - жаңадан құрылған тізбек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8413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2.жартылай консервативтік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Б) ұрпақтың ДНҚ-ларда аналық ДНҚ-ның  материалы болмайды;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1261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3.консервативтік еселенуде 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В) түрінде аналық ДНҚ-ның материалы кездейсоқ шашырап жаңа ДНҚ молекуласында орын алады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</a:tbl>
          </a:graphicData>
        </a:graphic>
      </p:graphicFrame>
      <p:cxnSp>
        <p:nvCxnSpPr>
          <p:cNvPr id="94" name="Прямая со стрелкой 2"/>
          <p:cNvCxnSpPr/>
          <p:nvPr/>
        </p:nvCxnSpPr>
        <p:spPr>
          <a:xfrm>
            <a:off x="2370240" y="2811600"/>
            <a:ext cx="1575360" cy="203220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95" name="Прямая со стрелкой 4"/>
          <p:cNvCxnSpPr/>
          <p:nvPr/>
        </p:nvCxnSpPr>
        <p:spPr>
          <a:xfrm flipV="1">
            <a:off x="2369880" y="4096800"/>
            <a:ext cx="1711800" cy="95040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96" name="Прямая со стрелкой 8"/>
          <p:cNvCxnSpPr/>
          <p:nvPr/>
        </p:nvCxnSpPr>
        <p:spPr>
          <a:xfrm flipV="1">
            <a:off x="2522160" y="2810880"/>
            <a:ext cx="1423080" cy="128628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920"/>
            <a:ext cx="10693440" cy="759636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550800" y="4800600"/>
          <a:ext cx="9113760" cy="1531800"/>
        </p:xfrm>
        <a:graphic>
          <a:graphicData uri="http://schemas.openxmlformats.org/drawingml/2006/table">
            <a:tbl>
              <a:tblPr/>
              <a:tblGrid>
                <a:gridCol w="1822680"/>
                <a:gridCol w="1822320"/>
                <a:gridCol w="1822320"/>
                <a:gridCol w="1822680"/>
                <a:gridCol w="1823760"/>
              </a:tblGrid>
              <a:tr h="840600"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Иоган Фридрих Мишер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Освальд Эйвери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Морис Уилкинс, Розалинд Франклин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Ж.Уотсон мен  Ф.Крик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Метью Мезельсон мен Франклин Сталь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58160"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23;p4"/>
          <p:cNvSpPr/>
          <p:nvPr/>
        </p:nvSpPr>
        <p:spPr>
          <a:xfrm>
            <a:off x="10053720" y="6586560"/>
            <a:ext cx="6253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19CFA2-25F8-41AE-A0BB-9302D1F26FEE}" type="slidenum"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1"/>
          <p:cNvSpPr/>
          <p:nvPr/>
        </p:nvSpPr>
        <p:spPr>
          <a:xfrm>
            <a:off x="4133880" y="53028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13"/>
          <p:cNvSpPr/>
          <p:nvPr/>
        </p:nvSpPr>
        <p:spPr>
          <a:xfrm>
            <a:off x="198360" y="6481800"/>
            <a:ext cx="9840960" cy="825480"/>
          </a:xfrm>
          <a:prstGeom prst="rect">
            <a:avLst/>
          </a:prstGeom>
          <a:solidFill>
            <a:srgbClr val="efeeb5"/>
          </a:solidFill>
          <a:ln w="936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     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 ақпараттардан жаңалықты ашқан ғалымдардың еңбегін сипаттайды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1"/>
          <p:cNvSpPr/>
          <p:nvPr/>
        </p:nvSpPr>
        <p:spPr>
          <a:xfrm>
            <a:off x="231840" y="1063800"/>
            <a:ext cx="10055160" cy="3567600"/>
          </a:xfrm>
          <a:prstGeom prst="rect">
            <a:avLst/>
          </a:prstGeom>
          <a:solidFill>
            <a:srgbClr val="d8e8f1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№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3 тапсырма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Берілген ақпараттарды жаңалықты ашқан ғалымдарға сәйкестендіріп ұяшықтардағы орнына қойып, сипаттаңыздар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1.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Нуклеин қышқылын ең алғаш рет 1869 және 1871 жылдары аралығында швейцариялық физиологы ........ адамның ірің клеткасынан және лососьтің спермасынан бөлініп алды.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2.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ДНК молекуласының кеңістіктегі құрылыстық моделін жасады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3.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1944  жылы бактериялармен тәжірибе жасап, ДНҚ тұқымқуалау заты болатынын дәлелдері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4.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ДНҚ-ның екі еселенуінің жолын 1958 жылы  дәлелдеді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5.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Рентгеннограмманың көмегімен қант-фосфорлы тұлғаның шиыршықтың сыртқы жағында, ал негізі іште екенін және шиыршықтың бір орамында он нуклеотид болатыны анықталды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2600"/>
            <a:ext cx="10709280" cy="757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5" name=""/>
          <p:cNvGraphicFramePr/>
          <p:nvPr/>
        </p:nvGraphicFramePr>
        <p:xfrm>
          <a:off x="638280" y="4950000"/>
          <a:ext cx="9113760" cy="2352600"/>
        </p:xfrm>
        <a:graphic>
          <a:graphicData uri="http://schemas.openxmlformats.org/drawingml/2006/table">
            <a:tbl>
              <a:tblPr/>
              <a:tblGrid>
                <a:gridCol w="1822320"/>
                <a:gridCol w="1822320"/>
                <a:gridCol w="1822680"/>
                <a:gridCol w="1822320"/>
                <a:gridCol w="1824120"/>
              </a:tblGrid>
              <a:tr h="1594440"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Иоган Фридрих Мишер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Освальд Эйвери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Морис Уилкинс, Розалинд Франклин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Ж.Уотсон мен  Ф.Крик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Метью Мезельсон мен Франклин Сталь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58160"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23;p4"/>
          <p:cNvSpPr/>
          <p:nvPr/>
        </p:nvSpPr>
        <p:spPr>
          <a:xfrm>
            <a:off x="10040760" y="6600960"/>
            <a:ext cx="6271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475271-FF0D-4BBF-8E26-254BCA065469}" type="slidenum"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Прямоугольник 11"/>
          <p:cNvSpPr/>
          <p:nvPr/>
        </p:nvSpPr>
        <p:spPr>
          <a:xfrm>
            <a:off x="3557520" y="53028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Прямоугольник 1"/>
          <p:cNvSpPr/>
          <p:nvPr/>
        </p:nvSpPr>
        <p:spPr>
          <a:xfrm>
            <a:off x="334800" y="1258920"/>
            <a:ext cx="10055520" cy="3567600"/>
          </a:xfrm>
          <a:prstGeom prst="rect">
            <a:avLst/>
          </a:prstGeom>
          <a:solidFill>
            <a:srgbClr val="d8e8f1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№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3 тапсырма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Берілген ақпараттарды жаңалықты ашқан ғалымдарға сәйкестендіріп ұяшықтардағы орнына қойып, сипаттаңыздар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1.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Нуклеин қышқылын ең алғаш рет 1869 және 1871 жылдары аралығында швейцариялық физиологы ........ адамның ірің клеткасынан және лососьтің спермасынан бөлініп алды.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2.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ДНК молекуласының кеңістіктегі құрылыстық моделін жасады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3.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1944  жылы бактериялармен тәжірибе жасап, ДНҚ тұқымқуалау заты болатынын дәлелдері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4.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ДНҚ-ның екі еселенуінің жолын 1958 жылы  дәлелдеді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5.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Рентгеннограмманың көмегімен қант-фосфорлы тұлғаның шиыршықтың сыртқы жағында, ал негізі іште екенін және шиыршықтың бір орамында он нуклеотид болатыны анықталды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7920"/>
            <a:ext cx="10693440" cy="756936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9963000" y="6586560"/>
            <a:ext cx="627120" cy="40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12756C-2E88-4FD4-8CB5-41E738FA51D8}" type="slidenum"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11"/>
          <p:cNvSpPr/>
          <p:nvPr/>
        </p:nvSpPr>
        <p:spPr>
          <a:xfrm>
            <a:off x="3809880" y="439560"/>
            <a:ext cx="2400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Прямоугольник 13"/>
          <p:cNvSpPr/>
          <p:nvPr/>
        </p:nvSpPr>
        <p:spPr>
          <a:xfrm>
            <a:off x="534960" y="6524640"/>
            <a:ext cx="8950320" cy="825480"/>
          </a:xfrm>
          <a:prstGeom prst="rect">
            <a:avLst/>
          </a:prstGeom>
          <a:solidFill>
            <a:srgbClr val="d8e8f1"/>
          </a:solidFill>
          <a:ln w="936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 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Нуклеин қышқылдары туралы ақпараттарды түсініп,  анықтайды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1"/>
          <p:cNvSpPr/>
          <p:nvPr/>
        </p:nvSpPr>
        <p:spPr>
          <a:xfrm>
            <a:off x="220680" y="1270080"/>
            <a:ext cx="10055160" cy="795240"/>
          </a:xfrm>
          <a:prstGeom prst="rect">
            <a:avLst/>
          </a:prstGeom>
          <a:solidFill>
            <a:srgbClr val="d8e8f1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Тапсырма №4 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Төмендегі суретке қарап берілген тест сұрақтарға жауап беріп, нуклеин қышқылдары туралы ақпараттарды түсініп, анықтаңдар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4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8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Рисунок 2" descr=""/>
          <p:cNvPicPr/>
          <p:nvPr/>
        </p:nvPicPr>
        <p:blipFill>
          <a:blip r:embed="rId2"/>
          <a:stretch/>
        </p:blipFill>
        <p:spPr>
          <a:xfrm>
            <a:off x="7102440" y="2254320"/>
            <a:ext cx="3340080" cy="406548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3"/>
          <p:cNvSpPr/>
          <p:nvPr/>
        </p:nvSpPr>
        <p:spPr>
          <a:xfrm>
            <a:off x="388800" y="2092320"/>
            <a:ext cx="6324840" cy="375300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1. Нуклеотид құрамын көрсетіңіз.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аминқышқылдары, РНҚ, ақуыз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фосфат, қант, азотты негіздер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аминқышқылдары, карбоксилді топ, радикал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 startAt="4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азотты негіздер, дезоксирибоза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2. Қандай  азотты негіздер пуриндерге жатады.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аденин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гуанин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цитозин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D.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тимин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E.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урацил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23;p4"/>
          <p:cNvSpPr/>
          <p:nvPr/>
        </p:nvSpPr>
        <p:spPr>
          <a:xfrm>
            <a:off x="9985320" y="6594480"/>
            <a:ext cx="6271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97C6DAA-8B34-4075-9359-030715796936}" type="slidenum"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Прямоугольник 11"/>
          <p:cNvSpPr/>
          <p:nvPr/>
        </p:nvSpPr>
        <p:spPr>
          <a:xfrm>
            <a:off x="3841920" y="366840"/>
            <a:ext cx="2317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Прямоугольник 13"/>
          <p:cNvSpPr/>
          <p:nvPr/>
        </p:nvSpPr>
        <p:spPr>
          <a:xfrm>
            <a:off x="171360" y="6516720"/>
            <a:ext cx="965844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 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Нуклеин қышқылдары туралы ақпараттарды түсініп, анықтайды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Прямоугольник 1"/>
          <p:cNvSpPr/>
          <p:nvPr/>
        </p:nvSpPr>
        <p:spPr>
          <a:xfrm>
            <a:off x="290520" y="1163520"/>
            <a:ext cx="10152000" cy="795240"/>
          </a:xfrm>
          <a:prstGeom prst="rect">
            <a:avLst/>
          </a:prstGeom>
          <a:solidFill>
            <a:srgbClr val="d8e8f1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Тапсырма №4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Төмендегі суретке қарап берілген тест сұрақтарға жауап беріп, нуклеин қышқылдары туралы ақпараттарды түсініп, анықтаңдар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Прямоугольник 4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8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5" name="Рисунок 2" descr=""/>
          <p:cNvPicPr/>
          <p:nvPr/>
        </p:nvPicPr>
        <p:blipFill>
          <a:blip r:embed="rId2"/>
          <a:stretch/>
        </p:blipFill>
        <p:spPr>
          <a:xfrm>
            <a:off x="7102440" y="2254320"/>
            <a:ext cx="3340080" cy="4049640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4"/>
          <p:cNvSpPr/>
          <p:nvPr/>
        </p:nvSpPr>
        <p:spPr>
          <a:xfrm>
            <a:off x="255600" y="2209680"/>
            <a:ext cx="6607080" cy="405792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3. Қандай  азотты негіздер пиримидиндерге  жатады.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аденин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гуанин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цитозин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D.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тимин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урацил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4. Азотты негіздердің арасындағы қандай сутектік байланыстар бар?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аденин- тимин арасында 2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гуанин- цитозин арасында 2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цитозин – гуанин арасында 3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D.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тимин – аденин арасында 3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425520"/>
            <a:ext cx="10693440" cy="798696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123;p4"/>
          <p:cNvSpPr/>
          <p:nvPr/>
        </p:nvSpPr>
        <p:spPr>
          <a:xfrm>
            <a:off x="9952200" y="6535800"/>
            <a:ext cx="7412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23ACBC-1CFF-4B05-9A22-72E724197583}" type="slidenum"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Прямоугольник 11"/>
          <p:cNvSpPr/>
          <p:nvPr/>
        </p:nvSpPr>
        <p:spPr>
          <a:xfrm>
            <a:off x="3875040" y="8892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Прямоугольник 4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Прямоугольник 8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Рисунок 2" descr=""/>
          <p:cNvPicPr/>
          <p:nvPr/>
        </p:nvPicPr>
        <p:blipFill>
          <a:blip r:embed="rId2"/>
          <a:stretch/>
        </p:blipFill>
        <p:spPr>
          <a:xfrm>
            <a:off x="7102440" y="2254320"/>
            <a:ext cx="3340080" cy="4065480"/>
          </a:xfrm>
          <a:prstGeom prst="rect">
            <a:avLst/>
          </a:prstGeom>
          <a:ln w="0">
            <a:noFill/>
          </a:ln>
        </p:spPr>
      </p:pic>
      <p:sp>
        <p:nvSpPr>
          <p:cNvPr id="133" name="Прямоугольник 3"/>
          <p:cNvSpPr/>
          <p:nvPr/>
        </p:nvSpPr>
        <p:spPr>
          <a:xfrm>
            <a:off x="388800" y="2092320"/>
            <a:ext cx="6324840" cy="375300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1. Нуклеотид құрамын көрсетіңіз.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аминқышқылдары, РНҚ, ақуыз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1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фосфат, қант, азотты негіздер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аминқышқылдары, карбоксилді топ, радикал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 startAt="4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азотты негіздер, дезоксирибоза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2. Қандай  азотты негіздер пуриндерге жатады.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аденин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гуанин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цитозин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D.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тимин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E.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урацил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9"/>
          <p:cNvSpPr/>
          <p:nvPr/>
        </p:nvSpPr>
        <p:spPr>
          <a:xfrm>
            <a:off x="4354560" y="466560"/>
            <a:ext cx="212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9"/>
          <p:cNvSpPr/>
          <p:nvPr/>
        </p:nvSpPr>
        <p:spPr>
          <a:xfrm>
            <a:off x="627120" y="1876320"/>
            <a:ext cx="89996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8"/>
          <p:cNvSpPr/>
          <p:nvPr/>
        </p:nvSpPr>
        <p:spPr>
          <a:xfrm>
            <a:off x="534960" y="4743360"/>
            <a:ext cx="932508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ДНҚ-ны зерттеу тарихымен танысып,  Чаргафф ережесі  және  Мезельсон мен Сталь тәжірибесін сипаттайды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Прямоугольник 9"/>
          <p:cNvSpPr/>
          <p:nvPr/>
        </p:nvSpPr>
        <p:spPr>
          <a:xfrm>
            <a:off x="3310920" y="3587760"/>
            <a:ext cx="377316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Прямоугольник 10"/>
          <p:cNvSpPr/>
          <p:nvPr/>
        </p:nvSpPr>
        <p:spPr>
          <a:xfrm>
            <a:off x="3489480" y="781200"/>
            <a:ext cx="320184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Century Gothic"/>
              </a:rPr>
              <a:t>  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Прямоугольник 1"/>
          <p:cNvSpPr/>
          <p:nvPr/>
        </p:nvSpPr>
        <p:spPr>
          <a:xfrm>
            <a:off x="1981080" y="2143080"/>
            <a:ext cx="737568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10.4.1.3 ДНҚ-ны зерттеу тарихы, Чаргафф ережесі, Мезельсон мен Сталь тәжірибесін сипаттау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697880"/>
          </a:xfrm>
          <a:prstGeom prst="rect">
            <a:avLst/>
          </a:prstGeom>
          <a:ln w="0">
            <a:noFill/>
          </a:ln>
        </p:spPr>
      </p:pic>
      <p:sp>
        <p:nvSpPr>
          <p:cNvPr id="135" name="Google Shape;123;p4"/>
          <p:cNvSpPr/>
          <p:nvPr/>
        </p:nvSpPr>
        <p:spPr>
          <a:xfrm>
            <a:off x="9985320" y="6594480"/>
            <a:ext cx="6271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7FD8C0-B143-4F21-B21E-E7EB0ABA731E}" type="slidenum"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11"/>
          <p:cNvSpPr/>
          <p:nvPr/>
        </p:nvSpPr>
        <p:spPr>
          <a:xfrm>
            <a:off x="3841920" y="366840"/>
            <a:ext cx="2317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4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Прямоугольник 8"/>
          <p:cNvSpPr/>
          <p:nvPr/>
        </p:nvSpPr>
        <p:spPr>
          <a:xfrm>
            <a:off x="5229720" y="3618000"/>
            <a:ext cx="23364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9" name="Рисунок 2" descr=""/>
          <p:cNvPicPr/>
          <p:nvPr/>
        </p:nvPicPr>
        <p:blipFill>
          <a:blip r:embed="rId2"/>
          <a:stretch/>
        </p:blipFill>
        <p:spPr>
          <a:xfrm>
            <a:off x="7102440" y="2254320"/>
            <a:ext cx="3340080" cy="404964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4"/>
          <p:cNvSpPr/>
          <p:nvPr/>
        </p:nvSpPr>
        <p:spPr>
          <a:xfrm>
            <a:off x="255600" y="2209680"/>
            <a:ext cx="6607080" cy="405792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3. Қандай  азотты негіздер пиримидиндерге  жатады.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аденин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гуанин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цитозин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D.</a:t>
            </a: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тимин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Times New Roman"/>
              <a:buAutoNum type="alphaU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урацил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4. Азотты негіздердің арасындағы қандай сутектік байланыстар бар?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A.</a:t>
            </a:r>
            <a:r>
              <a:rPr b="0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аденин- тимин арасында 2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B.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гуанин- цитозин арасында 2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C.</a:t>
            </a:r>
            <a:r>
              <a:rPr b="1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цитозин – гуанин арасында 3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D.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тимин – аденин арасында 3 сутектік байланыс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1001880" y="2268000"/>
            <a:ext cx="417168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5497560" y="2268000"/>
            <a:ext cx="417024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44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6C17BC-8B8E-4802-BB75-4DF6C5C0FCA0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934640" cy="756144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6"/>
          <p:cNvSpPr/>
          <p:nvPr/>
        </p:nvSpPr>
        <p:spPr>
          <a:xfrm>
            <a:off x="3781080" y="419040"/>
            <a:ext cx="2785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Прямоугольник 7"/>
          <p:cNvSpPr/>
          <p:nvPr/>
        </p:nvSpPr>
        <p:spPr>
          <a:xfrm>
            <a:off x="10113120" y="6581880"/>
            <a:ext cx="116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F2361F-FC12-49EB-B1D8-5011FDD013A0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Прямоугольник 1"/>
          <p:cNvSpPr/>
          <p:nvPr/>
        </p:nvSpPr>
        <p:spPr>
          <a:xfrm>
            <a:off x="1001880" y="2166840"/>
            <a:ext cx="9102600" cy="180180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Бүгінгі сабақта сіздер: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ДНҚ-ның зерттеу тарихымен танысып,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Чаргафф ережесін, Мезельсон мен Сталь тәжірибесін сипаттадыңыздар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41360" y="4075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– ны зерттеу тарихы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8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100FC3-E02B-468F-A63A-A8EE3344E619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1"/>
          <p:cNvSpPr/>
          <p:nvPr/>
        </p:nvSpPr>
        <p:spPr>
          <a:xfrm>
            <a:off x="374760" y="5249880"/>
            <a:ext cx="4840200" cy="2014560"/>
          </a:xfrm>
          <a:prstGeom prst="rect">
            <a:avLst/>
          </a:prstGeom>
          <a:solidFill>
            <a:srgbClr val="e2eba0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1869 және 1871 жылдары аралығында швейцариялық физиологы, гистологы және биологы </a:t>
            </a: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Иоган Фридрих Мишер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адамның ірің клеткасынан және лососьтің спермасынан бөліп алды.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" name="Рисунок 2" descr=""/>
          <p:cNvPicPr/>
          <p:nvPr/>
        </p:nvPicPr>
        <p:blipFill>
          <a:blip r:embed="rId1"/>
          <a:stretch/>
        </p:blipFill>
        <p:spPr>
          <a:xfrm>
            <a:off x="1152360" y="1030320"/>
            <a:ext cx="3780000" cy="421812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5" descr=""/>
          <p:cNvPicPr/>
          <p:nvPr/>
        </p:nvPicPr>
        <p:blipFill>
          <a:blip r:embed="rId2"/>
          <a:stretch/>
        </p:blipFill>
        <p:spPr>
          <a:xfrm>
            <a:off x="6027840" y="1031760"/>
            <a:ext cx="3787560" cy="409572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8"/>
          <p:cNvSpPr/>
          <p:nvPr/>
        </p:nvSpPr>
        <p:spPr>
          <a:xfrm>
            <a:off x="5595840" y="5249880"/>
            <a:ext cx="4651560" cy="2014560"/>
          </a:xfrm>
          <a:prstGeom prst="rect">
            <a:avLst/>
          </a:prstGeom>
          <a:solidFill>
            <a:srgbClr val="e6e6e6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1944 жылы америкалық микробиолог </a:t>
            </a: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Освальд Эйвери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бактериялармен тәжірибе жасап, ДНҚ тұқымқуалау заты болатынын дәлелдеді.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15920" y="2869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– зерттеу тарихы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44" name="Рисунок 3" descr=""/>
          <p:cNvPicPr/>
          <p:nvPr/>
        </p:nvPicPr>
        <p:blipFill>
          <a:blip r:embed="rId1"/>
          <a:stretch/>
        </p:blipFill>
        <p:spPr>
          <a:xfrm>
            <a:off x="311040" y="1189080"/>
            <a:ext cx="3432240" cy="458928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2" descr=""/>
          <p:cNvPicPr/>
          <p:nvPr/>
        </p:nvPicPr>
        <p:blipFill>
          <a:blip r:embed="rId2"/>
          <a:stretch/>
        </p:blipFill>
        <p:spPr>
          <a:xfrm>
            <a:off x="7391520" y="1673280"/>
            <a:ext cx="2930400" cy="415440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6"/>
          <p:cNvSpPr/>
          <p:nvPr/>
        </p:nvSpPr>
        <p:spPr>
          <a:xfrm>
            <a:off x="3813120" y="1447920"/>
            <a:ext cx="3438720" cy="4379760"/>
          </a:xfrm>
          <a:prstGeom prst="rect">
            <a:avLst/>
          </a:prstGeom>
          <a:solidFill>
            <a:srgbClr val="e6e6e6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1.Зерттелген барлық ДНК-да пуриндер мен пиримидиндердің молярлық қатынастары 1-ге теңеледі.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2.Адениннің молярлық қатынасы тиминге тең, яғни А=Т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3.Гуаниннің молярлық қатынасы цитозинге тең, яғни Г=Ц болады.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Прямоугольник 4"/>
          <p:cNvSpPr/>
          <p:nvPr/>
        </p:nvSpPr>
        <p:spPr>
          <a:xfrm>
            <a:off x="425520" y="6189840"/>
            <a:ext cx="5348160" cy="914400"/>
          </a:xfrm>
          <a:prstGeom prst="rect">
            <a:avLst/>
          </a:prstGeom>
          <a:solidFill>
            <a:srgbClr val="b3b3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Corbel"/>
              </a:rPr>
              <a:t>Эрвин Чаргаффтың ережесі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Стрелка углом вверх 5"/>
          <p:cNvSpPr/>
          <p:nvPr/>
        </p:nvSpPr>
        <p:spPr>
          <a:xfrm>
            <a:off x="5773680" y="5827680"/>
            <a:ext cx="932040" cy="819360"/>
          </a:xfrm>
          <a:custGeom>
            <a:avLst/>
            <a:gdLst/>
            <a:ahLst/>
            <a:rect l="l" t="t" r="r" b="b"/>
            <a:pathLst>
              <a:path w="931862" h="819150">
                <a:moveTo>
                  <a:pt x="0" y="614363"/>
                </a:moveTo>
                <a:lnTo>
                  <a:pt x="624681" y="614363"/>
                </a:lnTo>
                <a:lnTo>
                  <a:pt x="624681" y="204788"/>
                </a:lnTo>
                <a:lnTo>
                  <a:pt x="522287" y="204788"/>
                </a:lnTo>
                <a:lnTo>
                  <a:pt x="727075" y="0"/>
                </a:lnTo>
                <a:lnTo>
                  <a:pt x="931862" y="204788"/>
                </a:lnTo>
                <a:lnTo>
                  <a:pt x="829468" y="204788"/>
                </a:lnTo>
                <a:lnTo>
                  <a:pt x="829468" y="819150"/>
                </a:lnTo>
                <a:lnTo>
                  <a:pt x="0" y="819150"/>
                </a:lnTo>
                <a:lnTo>
                  <a:pt x="0" y="614363"/>
                </a:lnTo>
                <a:close/>
              </a:path>
            </a:pathLst>
          </a:custGeom>
          <a:solidFill>
            <a:srgbClr val="b1d1e3"/>
          </a:solidFill>
          <a:ln w="19080">
            <a:solidFill>
              <a:srgbClr val="7986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" name="Рисунок 5" descr=""/>
          <p:cNvPicPr/>
          <p:nvPr/>
        </p:nvPicPr>
        <p:blipFill>
          <a:blip r:embed="rId3"/>
          <a:srcRect l="29834" t="78784" r="13167" b="10287"/>
          <a:stretch/>
        </p:blipFill>
        <p:spPr>
          <a:xfrm>
            <a:off x="6993000" y="6237360"/>
            <a:ext cx="3328920" cy="6238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15920" y="2869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– зерттеу тарихы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51" name="Прямоугольник 1"/>
          <p:cNvSpPr/>
          <p:nvPr/>
        </p:nvSpPr>
        <p:spPr>
          <a:xfrm>
            <a:off x="372960" y="4351320"/>
            <a:ext cx="4689720" cy="2833560"/>
          </a:xfrm>
          <a:prstGeom prst="rect">
            <a:avLst/>
          </a:prstGeom>
          <a:solidFill>
            <a:srgbClr val="efeeb5"/>
          </a:solidFill>
          <a:ln w="1908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ДНҚ-ның молекуласы шиыршық (оралма) болып оралғанын 1950-1952 жылдары ағылшын биофизигі </a:t>
            </a: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Морис Уилкинс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және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америкалық кристаллограф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Розалинд Франклин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түсірген рентгенограммадан көруге болады.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Рисунок 3" descr=""/>
          <p:cNvPicPr/>
          <p:nvPr/>
        </p:nvPicPr>
        <p:blipFill>
          <a:blip r:embed="rId1"/>
          <a:stretch/>
        </p:blipFill>
        <p:spPr>
          <a:xfrm>
            <a:off x="380880" y="1181160"/>
            <a:ext cx="4681800" cy="304812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7" descr=""/>
          <p:cNvPicPr/>
          <p:nvPr/>
        </p:nvPicPr>
        <p:blipFill>
          <a:blip r:embed="rId2"/>
          <a:stretch/>
        </p:blipFill>
        <p:spPr>
          <a:xfrm>
            <a:off x="5199120" y="1598760"/>
            <a:ext cx="5002200" cy="526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15920" y="2869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– зерттеу тарихы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55" name="Прямоугольник 1"/>
          <p:cNvSpPr/>
          <p:nvPr/>
        </p:nvSpPr>
        <p:spPr>
          <a:xfrm>
            <a:off x="339840" y="5446800"/>
            <a:ext cx="10015560" cy="1008000"/>
          </a:xfrm>
          <a:prstGeom prst="rect">
            <a:avLst/>
          </a:prstGeom>
          <a:solidFill>
            <a:srgbClr val="d8e8f1"/>
          </a:solidFill>
          <a:ln w="1908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Уотсон мен Крик ДНК молекуласының кеңістіктегі құрылыстық моделін жасады.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2011320" y="1109520"/>
            <a:ext cx="6377040" cy="4200840"/>
          </a:xfrm>
          <a:prstGeom prst="rect">
            <a:avLst/>
          </a:prstGeom>
          <a:ln w="0">
            <a:noFill/>
          </a:ln>
        </p:spPr>
      </p:pic>
      <p:sp>
        <p:nvSpPr>
          <p:cNvPr id="57" name="Прямоугольник 2"/>
          <p:cNvSpPr/>
          <p:nvPr/>
        </p:nvSpPr>
        <p:spPr>
          <a:xfrm>
            <a:off x="1908000" y="6553080"/>
            <a:ext cx="6631200" cy="660600"/>
          </a:xfrm>
          <a:prstGeom prst="rect">
            <a:avLst/>
          </a:prstGeom>
          <a:solidFill>
            <a:srgbClr val="f7f6da"/>
          </a:solidFill>
          <a:ln w="1908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2060"/>
                </a:solidFill>
                <a:uFillTx/>
                <a:latin typeface="Corbel"/>
              </a:rPr>
              <a:t>https://twig-bilim.kz/kz/film/discovery-of-dna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15920" y="2869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– зерттеу тарихы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59" name="Прямоугольник 1"/>
          <p:cNvSpPr/>
          <p:nvPr/>
        </p:nvSpPr>
        <p:spPr>
          <a:xfrm>
            <a:off x="631800" y="2806560"/>
            <a:ext cx="4694400" cy="4356360"/>
          </a:xfrm>
          <a:prstGeom prst="rect">
            <a:avLst/>
          </a:prstGeom>
          <a:solidFill>
            <a:srgbClr val="d8e8f1"/>
          </a:solidFill>
          <a:ln w="1908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1) ДНК-нің полинуклеотид тізбегі спиральдық формада болады.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2) Спиральдің диаметрі 2 нм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3)Спираль өз осінің бойында әрбір 3,4 нм- де толық айналым жасайды.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Нуклеотидтердің арасы 0,34 нм-ге тең,  сондықтан бір айналымда 10 нуклеотид болады.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4) Спиральды ДНК екі полинуклеотид тізбегінен тұруға тиіс.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4"/>
          <p:cNvSpPr/>
          <p:nvPr/>
        </p:nvSpPr>
        <p:spPr>
          <a:xfrm>
            <a:off x="504720" y="1249200"/>
            <a:ext cx="4603680" cy="460440"/>
          </a:xfrm>
          <a:prstGeom prst="rect">
            <a:avLst/>
          </a:prstGeom>
          <a:solidFill>
            <a:srgbClr val="efeeb5"/>
          </a:solidFill>
          <a:ln w="1908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Ж.Уотсон мен  Ф.Крик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Рисунок 3" descr=""/>
          <p:cNvPicPr/>
          <p:nvPr/>
        </p:nvPicPr>
        <p:blipFill>
          <a:blip r:embed="rId1"/>
          <a:srcRect l="1462" t="21105" r="66608" b="10121"/>
          <a:stretch/>
        </p:blipFill>
        <p:spPr>
          <a:xfrm>
            <a:off x="5786280" y="1709640"/>
            <a:ext cx="4145040" cy="5407200"/>
          </a:xfrm>
          <a:prstGeom prst="rect">
            <a:avLst/>
          </a:prstGeom>
          <a:ln w="0">
            <a:noFill/>
          </a:ln>
        </p:spPr>
      </p:pic>
      <p:sp>
        <p:nvSpPr>
          <p:cNvPr id="62" name="Стрелка вниз 2"/>
          <p:cNvSpPr/>
          <p:nvPr/>
        </p:nvSpPr>
        <p:spPr>
          <a:xfrm>
            <a:off x="2417760" y="1709640"/>
            <a:ext cx="779400" cy="109692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efee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15920" y="2869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– зерттеу тарихы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64" name="Прямоугольник 1"/>
          <p:cNvSpPr/>
          <p:nvPr/>
        </p:nvSpPr>
        <p:spPr>
          <a:xfrm>
            <a:off x="550800" y="5892840"/>
            <a:ext cx="9593280" cy="1173240"/>
          </a:xfrm>
          <a:prstGeom prst="rect">
            <a:avLst/>
          </a:prstGeom>
          <a:solidFill>
            <a:srgbClr val="e7e591"/>
          </a:solidFill>
          <a:ln w="1908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спиральдың диаметрі тұрақты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 нм  болуына себепті полинуклеотид тізбегінің біреуінде пурин, қарама-қарсы 2-ші тізбекте пиримидин тұру керек.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Рисунок 6" descr=""/>
          <p:cNvPicPr/>
          <p:nvPr/>
        </p:nvPicPr>
        <p:blipFill>
          <a:blip r:embed="rId1"/>
          <a:srcRect l="13933" t="22614" r="10567" b="4226"/>
          <a:stretch/>
        </p:blipFill>
        <p:spPr>
          <a:xfrm>
            <a:off x="2468520" y="1311120"/>
            <a:ext cx="5773680" cy="43959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1"/>
          <p:cNvSpPr/>
          <p:nvPr/>
        </p:nvSpPr>
        <p:spPr>
          <a:xfrm>
            <a:off x="396720" y="5491080"/>
            <a:ext cx="9996480" cy="1325520"/>
          </a:xfrm>
          <a:prstGeom prst="rect">
            <a:avLst/>
          </a:prstGeom>
          <a:solidFill>
            <a:srgbClr val="e7e59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Метью Мезельсон мен Франклин Сталь ұсынған 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ДНҚ-ның екі еселенуінің  үш түрі: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А) жартылай консервативтік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Б) консервативтік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В) Дисперсиялық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Рисунок 3" descr=""/>
          <p:cNvPicPr/>
          <p:nvPr/>
        </p:nvPicPr>
        <p:blipFill>
          <a:blip r:embed="rId1"/>
          <a:srcRect l="11433" t="20384" r="7965" b="16951"/>
          <a:stretch/>
        </p:blipFill>
        <p:spPr>
          <a:xfrm>
            <a:off x="290520" y="1387440"/>
            <a:ext cx="5927760" cy="3811680"/>
          </a:xfrm>
          <a:prstGeom prst="rect">
            <a:avLst/>
          </a:prstGeom>
          <a:ln w="0">
            <a:noFill/>
          </a:ln>
        </p:spPr>
      </p:pic>
      <p:sp>
        <p:nvSpPr>
          <p:cNvPr id="68" name="Прямоугольник 4"/>
          <p:cNvSpPr/>
          <p:nvPr/>
        </p:nvSpPr>
        <p:spPr>
          <a:xfrm>
            <a:off x="4686480" y="1387440"/>
            <a:ext cx="1696680" cy="3811680"/>
          </a:xfrm>
          <a:prstGeom prst="rect">
            <a:avLst/>
          </a:prstGeom>
          <a:solidFill>
            <a:srgbClr val="efee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Ата –ана молекуласы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1- ұрпақ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2- ұрпақ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96720" y="39816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  репликациясы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70" name="Рисунок 6" descr=""/>
          <p:cNvPicPr/>
          <p:nvPr/>
        </p:nvPicPr>
        <p:blipFill>
          <a:blip r:embed="rId2"/>
          <a:srcRect l="18216" t="25971" r="16587" b="14539"/>
          <a:stretch/>
        </p:blipFill>
        <p:spPr>
          <a:xfrm>
            <a:off x="6383160" y="1463760"/>
            <a:ext cx="4010040" cy="3735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2024-11-02T22:14:46Z</dcterms:modified>
  <cp:revision>405</cp:revision>
  <dc:subject/>
  <dc:title>Презентация PowerPoint</dc:title>
</cp:coreProperties>
</file>