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16" r:id="rId4"/>
    <p:sldId id="308" r:id="rId5"/>
    <p:sldId id="309" r:id="rId6"/>
    <p:sldId id="292" r:id="rId7"/>
    <p:sldId id="295" r:id="rId8"/>
    <p:sldId id="296" r:id="rId9"/>
    <p:sldId id="297" r:id="rId10"/>
    <p:sldId id="298" r:id="rId11"/>
    <p:sldId id="299" r:id="rId12"/>
    <p:sldId id="300" r:id="rId13"/>
    <p:sldId id="310" r:id="rId14"/>
    <p:sldId id="317" r:id="rId15"/>
    <p:sldId id="311" r:id="rId16"/>
    <p:sldId id="318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6488" autoAdjust="0"/>
  </p:normalViewPr>
  <p:slideViewPr>
    <p:cSldViewPr>
      <p:cViewPr varScale="1">
        <p:scale>
          <a:sx n="84" d="100"/>
          <a:sy n="84" d="100"/>
        </p:scale>
        <p:origin x="12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6C3-6092-483D-954E-4CE8B885581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1E4-2155-4F07-8482-717E890FE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3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09015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195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9053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162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4281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392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991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098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588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3178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510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101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864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127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466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711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7Hk9jct2ozY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youtu.be/gG7uCskUO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youtu.be/vL1P7U5Bhx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928662" y="2643182"/>
            <a:ext cx="7711857" cy="16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sz="2400" b="1" dirty="0" smtClean="0"/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РНҚ молекуласының құрылысы мен қызметтері. Матрицалық (ақпараттық) РНҚ. Рибосомалық РНҚ.Транспорттық РНҚ.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221734" y="5811230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77392" y="6083361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Прямоугольник 10"/>
          <p:cNvSpPr/>
          <p:nvPr/>
        </p:nvSpPr>
        <p:spPr>
          <a:xfrm>
            <a:off x="1714480" y="4071942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10 - сынып </a:t>
            </a:r>
            <a:r>
              <a:rPr lang="kk-KZ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(Қоғамдық – гуманитарлық бағыты)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10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642910" y="6357958"/>
            <a:ext cx="7685920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1071538" y="6572272"/>
            <a:ext cx="678661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2714612" y="357166"/>
            <a:ext cx="3571933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Транскрипция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4"/>
          <p:cNvSpPr txBox="1">
            <a:spLocks/>
          </p:cNvSpPr>
          <p:nvPr/>
        </p:nvSpPr>
        <p:spPr>
          <a:xfrm flipV="1">
            <a:off x="4214810" y="3571875"/>
            <a:ext cx="5572164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7" name="Содержимое 4"/>
          <p:cNvSpPr>
            <a:spLocks noGrp="1"/>
          </p:cNvSpPr>
          <p:nvPr>
            <p:ph idx="1"/>
          </p:nvPr>
        </p:nvSpPr>
        <p:spPr>
          <a:xfrm>
            <a:off x="214282" y="1071546"/>
            <a:ext cx="6786610" cy="7858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Репликация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сияқты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транскрипция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ДНҚ –ның белгілі бір бөлігінде сутектік байланыстың үзілуінен басталады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Madina\Desktop\slide-10.jpg"/>
          <p:cNvPicPr>
            <a:picLocks noChangeAspect="1" noChangeArrowheads="1"/>
          </p:cNvPicPr>
          <p:nvPr/>
        </p:nvPicPr>
        <p:blipFill>
          <a:blip r:embed="rId4"/>
          <a:srcRect l="50000" t="24041" b="13310"/>
          <a:stretch>
            <a:fillRect/>
          </a:stretch>
        </p:blipFill>
        <p:spPr bwMode="auto">
          <a:xfrm>
            <a:off x="857224" y="2357430"/>
            <a:ext cx="3500462" cy="3714776"/>
          </a:xfrm>
          <a:prstGeom prst="rect">
            <a:avLst/>
          </a:prstGeom>
          <a:noFill/>
        </p:spPr>
      </p:pic>
      <p:pic>
        <p:nvPicPr>
          <p:cNvPr id="18" name="Picture 5" descr="C:\Users\Madina\Desktop\slide_2.jpg"/>
          <p:cNvPicPr>
            <a:picLocks noChangeAspect="1" noChangeArrowheads="1"/>
          </p:cNvPicPr>
          <p:nvPr/>
        </p:nvPicPr>
        <p:blipFill>
          <a:blip r:embed="rId5"/>
          <a:srcRect l="15312" t="26667" r="11562" b="11666"/>
          <a:stretch>
            <a:fillRect/>
          </a:stretch>
        </p:blipFill>
        <p:spPr bwMode="auto">
          <a:xfrm>
            <a:off x="4572000" y="3500438"/>
            <a:ext cx="4000528" cy="250033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929190" y="1928802"/>
            <a:ext cx="3922292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Транскрипция аяқталған соң аРНҚ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тұқымқуалаушылық ақпаратты алып,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 ядросынан шығып,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рибосомаға барады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29652" y="5950896"/>
            <a:ext cx="571504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11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54304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572272"/>
            <a:ext cx="6888565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71472" y="357166"/>
            <a:ext cx="7429553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тРНҚ-ның құрылысы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4"/>
          <p:cNvSpPr>
            <a:spLocks noGrp="1"/>
          </p:cNvSpPr>
          <p:nvPr>
            <p:ph idx="1"/>
          </p:nvPr>
        </p:nvSpPr>
        <p:spPr>
          <a:xfrm>
            <a:off x="214282" y="1357298"/>
            <a:ext cx="4143404" cy="37147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Тасымалдаушы РНҚ екі тізбекті емес. Ол күрделі салалы беде жапырақшасына ұқсайтын құрылымға бұралған. Ортасындағы - төбесіндегі «жапырақша» антикодон деп аталады</a:t>
            </a:r>
          </a:p>
          <a:p>
            <a:pPr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Бұл үш нуклеотид кодонға – аРНҚ-ның үш нуклеотидіне комплементарлы</a:t>
            </a:r>
          </a:p>
          <a:p>
            <a:pPr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Ақпараттық молекулаға жақындап, тРНҚ-ның үш нуклеотиді  «кодон-антикодон» жүйесінде сутектік байланыс түзеді</a:t>
            </a: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8132" name="Picture 4" descr="C:\Users\Madina\Desktop\images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14422"/>
            <a:ext cx="37147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7158" y="6215082"/>
            <a:ext cx="764386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429396"/>
            <a:ext cx="6960003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0" y="357166"/>
            <a:ext cx="8429684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рРНҚ–ның құрылысы мен қызметінің өзара байланысы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3428992" y="357166"/>
            <a:ext cx="6215106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C:\Users\Madina\Desktop\147071_html_3f6a2958.png"/>
          <p:cNvPicPr>
            <a:picLocks noChangeAspect="1" noChangeArrowheads="1"/>
          </p:cNvPicPr>
          <p:nvPr/>
        </p:nvPicPr>
        <p:blipFill>
          <a:blip r:embed="rId4"/>
          <a:srcRect l="1667" t="2149" r="3333" b="14040"/>
          <a:stretch>
            <a:fillRect/>
          </a:stretch>
        </p:blipFill>
        <p:spPr bwMode="auto">
          <a:xfrm>
            <a:off x="785786" y="3786190"/>
            <a:ext cx="3357586" cy="2000264"/>
          </a:xfrm>
          <a:prstGeom prst="rect">
            <a:avLst/>
          </a:prstGeom>
          <a:noFill/>
        </p:spPr>
      </p:pic>
      <p:pic>
        <p:nvPicPr>
          <p:cNvPr id="24" name="Picture 1" descr="C:\Users\Madina\Desktop\img_user_file_585764994c1dc_8.jpg"/>
          <p:cNvPicPr>
            <a:picLocks noChangeAspect="1" noChangeArrowheads="1"/>
          </p:cNvPicPr>
          <p:nvPr/>
        </p:nvPicPr>
        <p:blipFill>
          <a:blip r:embed="rId5"/>
          <a:srcRect l="9570" t="16015" r="6933" b="13672"/>
          <a:stretch>
            <a:fillRect/>
          </a:stretch>
        </p:blipFill>
        <p:spPr bwMode="auto">
          <a:xfrm>
            <a:off x="714348" y="1428736"/>
            <a:ext cx="3286148" cy="235745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14942" y="5572140"/>
            <a:ext cx="304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https://youtu.be/7Hk9jct2ozY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128586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  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485776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рРНҚ –ның қызметін мына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бейнетаспа арқылы көрейік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282" y="1142984"/>
            <a:ext cx="4071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kk-KZ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тРНҚ және аРНҚ нуклеотидтері арасындағы сутектік байланыс тек рибосомалар арасында ғана түзіледі. Демек, аминқышқылдары дұрыс ретпен орналасуы үшін алдымен аРНҚ-ға рибосома «енуі» керек. Рибосомалар – РНҚ-ның ең ірі молекулалы денешігі. Олар аРНҚ –ның жіңішке жіпшесі арқылы жылжитын ірі моншақтарға ұқсайды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7384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201063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7158" y="6215082"/>
            <a:ext cx="771530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429396"/>
            <a:ext cx="6745689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286116" y="357166"/>
            <a:ext cx="217144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285720" y="5357826"/>
            <a:ext cx="7286676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charset="0"/>
              <a:buChar char="•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Транскрипция,кодон, антикодон терминдеріне анықтама береді;</a:t>
            </a:r>
          </a:p>
        </p:txBody>
      </p:sp>
      <p:pic>
        <p:nvPicPr>
          <p:cNvPr id="13" name="Picture 4" descr="C:\Users\Madina\Desktop\images (8).jpg"/>
          <p:cNvPicPr>
            <a:picLocks noChangeAspect="1" noChangeArrowheads="1"/>
          </p:cNvPicPr>
          <p:nvPr/>
        </p:nvPicPr>
        <p:blipFill>
          <a:blip r:embed="rId4"/>
          <a:srcRect l="1961" t="3636" r="11764" b="7273"/>
          <a:stretch>
            <a:fillRect/>
          </a:stretch>
        </p:blipFill>
        <p:spPr bwMode="auto">
          <a:xfrm>
            <a:off x="2214546" y="2000240"/>
            <a:ext cx="4572032" cy="321471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0001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Тапсырма.Транскрипция, кодон, антикодон  терминдеріне анықтама беріңдер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400168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500834"/>
            <a:ext cx="6674251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357158" y="928670"/>
            <a:ext cx="8786842" cy="11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Тапсырма.Транскрипция, кодон, антикодон  терминдеріне анықтама беріңдер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214678" y="285728"/>
            <a:ext cx="2896006" cy="106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500034" y="5357826"/>
            <a:ext cx="8286808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charset="0"/>
              <a:buChar char="•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Транскрипция, кодон, антикодон терминдеріне анықтама береді;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1928802"/>
            <a:ext cx="774455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Транскрипция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ДНҚ-дан аРНҚ-ға тұқымқуалаушылық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ақпаратты көшіріп жазу үдерісі репликацияға ұқсайды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2928934"/>
            <a:ext cx="8643966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тРНҚ-ның  беде жапырақшасына ұқсайтын құрылымға бұралған ортасындағы- төбесіндегі “жапырақша”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антикодон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деп аталады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4214818"/>
            <a:ext cx="785818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ДНҚ-да кодталған және аРНҚ-да транскрипцияланған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әрқайсысы аминқышқылын кодтайтын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кодон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тринуклеотидтерден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15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 flipV="1">
            <a:off x="529418" y="6500834"/>
            <a:ext cx="7328730" cy="21682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1142976" y="6643710"/>
            <a:ext cx="6357982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4616969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642910" y="357166"/>
            <a:ext cx="7429553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214282" y="1142984"/>
            <a:ext cx="8715436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 терминдерді қолданып,рибосомадағы биосинтезге қандай органоидтар, қышқылдар, РНҚ-ның түрлері қатысатынын ажыратыңдар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 descr="C:\Users\Madina\Desktop\5183_html_m17f5eaac.png"/>
          <p:cNvPicPr>
            <a:picLocks noChangeAspect="1" noChangeArrowheads="1"/>
          </p:cNvPicPr>
          <p:nvPr/>
        </p:nvPicPr>
        <p:blipFill>
          <a:blip r:embed="rId4"/>
          <a:srcRect t="9376" r="41509"/>
          <a:stretch>
            <a:fillRect/>
          </a:stretch>
        </p:blipFill>
        <p:spPr bwMode="auto">
          <a:xfrm>
            <a:off x="571472" y="2285992"/>
            <a:ext cx="3071834" cy="3429000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3571868" y="2857496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70657" y="250030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72259" y="31432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571868" y="3071810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57818" y="2071678"/>
            <a:ext cx="3071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Қажетті терминдер :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кіші суббірлік, үлкен суббірлік,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ЭПТ жарғақшасы,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синтезделген полипептидтік тізбек,аминқышқылдары, тРНҚ, аРНҚ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71868" y="350043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571868" y="3857628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643306" y="485776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500430" y="528638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571868" y="228599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85720" y="5143512"/>
            <a:ext cx="9429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Қажетті терминдерді пайдаланып,биосинтезге қатысатын органоидтерді жазады;</a:t>
            </a:r>
          </a:p>
          <a:p>
            <a:pPr>
              <a:buFont typeface="Arial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РНҚ –ның түрлерін бір-бірінен ажыратады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125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16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71472" y="6572272"/>
            <a:ext cx="7757358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928662" y="6643710"/>
            <a:ext cx="7174317" cy="16972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00034" y="214291"/>
            <a:ext cx="7429553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214282" y="785794"/>
            <a:ext cx="8929718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Тапсырма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Қажетті терминдерді қолданып,рибосомадағы биосинтезге қандай органоидтар, қышқылдар, РНҚ-ның түрлері қатысатынын ажыратыңдар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 descr="C:\Users\Madina\Desktop\5183_html_m17f5eaac.png"/>
          <p:cNvPicPr>
            <a:picLocks noChangeAspect="1" noChangeArrowheads="1"/>
          </p:cNvPicPr>
          <p:nvPr/>
        </p:nvPicPr>
        <p:blipFill>
          <a:blip r:embed="rId4"/>
          <a:srcRect t="9376" r="41509"/>
          <a:stretch>
            <a:fillRect/>
          </a:stretch>
        </p:blipFill>
        <p:spPr bwMode="auto">
          <a:xfrm>
            <a:off x="571472" y="1928802"/>
            <a:ext cx="3071834" cy="3500462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3571868" y="2571744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70657" y="250030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72259" y="31432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571868" y="285749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571868" y="3143248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571868" y="3500438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500430" y="4500570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571868" y="507207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643306" y="2071678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86248" y="2000240"/>
            <a:ext cx="15750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кіші суббірлік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3714752"/>
            <a:ext cx="17199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үлкен суббірлік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14942" y="4286256"/>
            <a:ext cx="19271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ЭПТ жарғақшасы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4857760"/>
            <a:ext cx="36239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синтезделген полипептидтік тізбек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3214686"/>
            <a:ext cx="19992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аминқышқылдары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215074" y="2357430"/>
            <a:ext cx="734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тРНҚ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2714620"/>
            <a:ext cx="7938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аРНҚ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5720" y="52149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Қажетті терминдерді пайдаланып,биосинтезге қатысатын органоидтерді жазады;</a:t>
            </a:r>
          </a:p>
          <a:p>
            <a:pPr>
              <a:buFont typeface="Arial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РНҚ –ның түрлерін бір-бірінен ажыратады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D3D2BEA5-0062-471A-9819-C6DBC8A4B1EF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17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317" name="Google Shape;124;p4"/>
          <p:cNvCxnSpPr>
            <a:cxnSpLocks noChangeShapeType="1"/>
          </p:cNvCxnSpPr>
          <p:nvPr/>
        </p:nvCxnSpPr>
        <p:spPr bwMode="auto">
          <a:xfrm flipV="1">
            <a:off x="500034" y="6072206"/>
            <a:ext cx="7358114" cy="1439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318" name="Google Shape;125;p4"/>
          <p:cNvCxnSpPr>
            <a:cxnSpLocks noChangeShapeType="1"/>
          </p:cNvCxnSpPr>
          <p:nvPr/>
        </p:nvCxnSpPr>
        <p:spPr bwMode="auto">
          <a:xfrm>
            <a:off x="1142976" y="6357958"/>
            <a:ext cx="607223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8774765" y="6000768"/>
            <a:ext cx="369235" cy="3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fld id="{51536530-AA71-47B4-87B7-8E07BA85469E}" type="slidenum">
              <a:rPr lang="ru-RU" altLang="ru-RU" sz="1400" b="1">
                <a:solidFill>
                  <a:srgbClr val="002060"/>
                </a:solidFill>
              </a:rPr>
              <a:pPr/>
              <a:t>17</a:t>
            </a:fld>
            <a:endParaRPr lang="ru-RU" dirty="0"/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2867003" y="383000"/>
            <a:ext cx="4239417" cy="5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 бекіту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357158" y="1000108"/>
            <a:ext cx="8309008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диктант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357158" y="4643446"/>
            <a:ext cx="8786842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ДНҚ мен РНҚ –дағы қарама-қарсы нуклеотидтерді ажыратады;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Көшіріп жазу үдерісімен оған ұқсайтын үдерісті ажыратады;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1714488"/>
            <a:ext cx="83582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 ДНҚ-да Т азотты негізі болса,онда аРНҚ –да оған қарама-қарсы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Г-ға қарсы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тұрады. Осылай 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принципіне сәйкес РНҚ молекуласы синтезделеді. ДНҚ-дан аРНҚ-ға тұқымқуалаушылық ақпаратты көшіріп жазу үдерісі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ұқсайды. Ол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......................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 аталады.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0F462884-74EE-4AD4-8498-5B7C1FD4E686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18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8791055" y="6072206"/>
            <a:ext cx="352945" cy="3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fld id="{7E17A8AC-AC56-4073-9013-EB41745DCFC6}" type="slidenum">
              <a:rPr lang="ru-RU" altLang="ru-RU" sz="1400" b="1">
                <a:solidFill>
                  <a:srgbClr val="002060"/>
                </a:solidFill>
              </a:rPr>
              <a:pPr/>
              <a:t>18</a:t>
            </a:fld>
            <a:endParaRPr lang="ru-RU" dirty="0"/>
          </a:p>
        </p:txBody>
      </p:sp>
      <p:cxnSp>
        <p:nvCxnSpPr>
          <p:cNvPr id="14342" name="Google Shape;124;p4"/>
          <p:cNvCxnSpPr>
            <a:cxnSpLocks noChangeShapeType="1"/>
          </p:cNvCxnSpPr>
          <p:nvPr/>
        </p:nvCxnSpPr>
        <p:spPr bwMode="auto">
          <a:xfrm>
            <a:off x="357158" y="6286520"/>
            <a:ext cx="807249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4343" name="Google Shape;125;p4"/>
          <p:cNvCxnSpPr>
            <a:cxnSpLocks noChangeShapeType="1"/>
          </p:cNvCxnSpPr>
          <p:nvPr/>
        </p:nvCxnSpPr>
        <p:spPr bwMode="auto">
          <a:xfrm>
            <a:off x="571472" y="6500834"/>
            <a:ext cx="7586992" cy="5759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3500430" y="428604"/>
            <a:ext cx="2602079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жауап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071546"/>
            <a:ext cx="3986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диктант: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0034" y="4929198"/>
            <a:ext cx="7786742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ДНҚ мен РНҚ –дағы қарама-қарсы нуклеотидтерді ажыратады;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Көшіріп жазу үдерісімен оған ұқсайтын үдерісті ажыратады;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 ДНҚ-да Т азотты негізі болса,онда аРНҚ –да оған қарама-қарсы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Г-ға қарсы Ц тұрады. Осылай 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комплементарлық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принципіне сәйкес РНҚ молекуласы синтезделеді. ДНҚ-дан аРНҚ-ға тұқымқуалаушылық ақпаратты көшіріп жазу үдерісі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репликацияға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ұқсайды. Ол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транскрипция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деп аталады.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95482" y="1599673"/>
            <a:ext cx="4381952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19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357554" y="357166"/>
            <a:ext cx="2502245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8791055" y="6000768"/>
            <a:ext cx="352945" cy="3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901368" y="1209473"/>
            <a:ext cx="5924052" cy="89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Бүгін сабақта сіздер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:</a:t>
            </a:r>
          </a:p>
          <a:p>
            <a:pPr algn="just"/>
            <a:endParaRPr lang="ru-RU" sz="25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857364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РНҚ типтерінің құрылысы мен қызметтерін ажыраттыңыздар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2" name="Google Shape;124;p4"/>
          <p:cNvCxnSpPr>
            <a:cxnSpLocks noChangeShapeType="1"/>
          </p:cNvCxnSpPr>
          <p:nvPr/>
        </p:nvCxnSpPr>
        <p:spPr bwMode="auto">
          <a:xfrm>
            <a:off x="357158" y="6286520"/>
            <a:ext cx="807249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25;p4"/>
          <p:cNvCxnSpPr>
            <a:cxnSpLocks noChangeShapeType="1"/>
          </p:cNvCxnSpPr>
          <p:nvPr/>
        </p:nvCxnSpPr>
        <p:spPr bwMode="auto">
          <a:xfrm>
            <a:off x="571472" y="6500834"/>
            <a:ext cx="7586992" cy="5759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3643306" y="357166"/>
            <a:ext cx="2336173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285720" y="1785926"/>
            <a:ext cx="8286808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10.4.1.3 РНҚ типтерінің құрылысы мен қызметтерін ажырату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214282" y="4143380"/>
            <a:ext cx="8929718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РНҚ типтерінің құрылысы мен қызметтерін ажырата алады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2928926" y="3643314"/>
            <a:ext cx="492922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3564749" y="1108684"/>
            <a:ext cx="2102968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just"/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 flipV="1">
            <a:off x="300004" y="6500834"/>
            <a:ext cx="7986772" cy="10162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>
            <a:off x="1142976" y="6643710"/>
            <a:ext cx="657229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" name="TextBox 12"/>
          <p:cNvSpPr txBox="1"/>
          <p:nvPr/>
        </p:nvSpPr>
        <p:spPr>
          <a:xfrm>
            <a:off x="378618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71670" y="5214950"/>
          <a:ext cx="5357850" cy="350520"/>
        </p:xfrm>
        <a:graphic>
          <a:graphicData uri="http://schemas.openxmlformats.org/drawingml/2006/table">
            <a:tbl>
              <a:tblPr/>
              <a:tblGrid>
                <a:gridCol w="535785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Осы сілтемені көріп, сабақты бастаймыз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00298" y="4357694"/>
            <a:ext cx="4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https://youtu.be/gG7uCskUOrA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4513" name="Picture 1" descr="C:\Users\Madina\Desktop\1037723_2.png"/>
          <p:cNvPicPr>
            <a:picLocks noChangeAspect="1" noChangeArrowheads="1"/>
          </p:cNvPicPr>
          <p:nvPr/>
        </p:nvPicPr>
        <p:blipFill>
          <a:blip r:embed="rId5"/>
          <a:srcRect l="4687" t="16667" r="1562" b="2381"/>
          <a:stretch>
            <a:fillRect/>
          </a:stretch>
        </p:blipFill>
        <p:spPr bwMode="auto">
          <a:xfrm>
            <a:off x="642910" y="1142984"/>
            <a:ext cx="7358114" cy="30003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35716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РНҚ- ның түрлері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571472" y="1357298"/>
            <a:ext cx="3500462" cy="34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ірі молекулалар- бұл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рибосомалық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қысқартылған атауы -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рРНҚ.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Рибосомалар – барлық тірі жасушаларға тән органоидтер. Олар аминқышқылдарын өзара қосып, ағза нәруызын синтезейді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357166"/>
            <a:ext cx="515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Рибосомалық -рРНҚ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 l="8235" t="54676" r="76391" b="23127"/>
          <a:stretch>
            <a:fillRect/>
          </a:stretch>
        </p:blipFill>
        <p:spPr bwMode="auto">
          <a:xfrm>
            <a:off x="5000628" y="1285860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643438" y="4572008"/>
            <a:ext cx="3781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рибосоманың кіші суббірлігі;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рибосом суббірлігі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ЭПТ –ның бұдыр мембранасы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4-аРНҚ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 полипептид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6 -тРНҚ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5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 flipV="1">
            <a:off x="300004" y="6500834"/>
            <a:ext cx="8343962" cy="10162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>
            <a:off x="785786" y="6643710"/>
            <a:ext cx="7572428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TextBox 10"/>
          <p:cNvSpPr txBox="1"/>
          <p:nvPr/>
        </p:nvSpPr>
        <p:spPr>
          <a:xfrm>
            <a:off x="357158" y="1071546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Химиялық құрамы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рибосомалар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рРНҚ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арнайы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нәруыздан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тұрады. Рибосомалар ең ұсақ органоидтердің бірі.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аРНҚ мен тРНҚ –дан айырмашылығы микроскоп арқылы көруге болады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357166"/>
            <a:ext cx="382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Химиялық құрамы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0420" name="Picture 4" descr="C:\Users\Madina\Desktop\stock-vector-ribosome-during-protein-synthesis-the-interaction-of-a-ribosome-with-mrna-process-of-initiation-285444794.jpg"/>
          <p:cNvPicPr>
            <a:picLocks noChangeAspect="1" noChangeArrowheads="1"/>
          </p:cNvPicPr>
          <p:nvPr/>
        </p:nvPicPr>
        <p:blipFill>
          <a:blip r:embed="rId4"/>
          <a:srcRect l="3125" t="12143" r="4687" b="13261"/>
          <a:stretch>
            <a:fillRect/>
          </a:stretch>
        </p:blipFill>
        <p:spPr bwMode="auto">
          <a:xfrm>
            <a:off x="4429124" y="1214422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6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90023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572272"/>
            <a:ext cx="7460069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00034" y="357166"/>
            <a:ext cx="7429553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Рибосоманың құрылысы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071546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Рибосомалар цитоплазмада немесе бұдыр ЭПТ-да болады.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 екі: үлкен және кіші суббірліктен тұрады. Пішіні бойынша олар сегіз санына ұқсайды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8369" name="Picture 1" descr="C:\Users\Madina\Desktop\image-7.jpg"/>
          <p:cNvPicPr>
            <a:picLocks noChangeAspect="1" noChangeArrowheads="1"/>
          </p:cNvPicPr>
          <p:nvPr/>
        </p:nvPicPr>
        <p:blipFill>
          <a:blip r:embed="rId4"/>
          <a:srcRect l="6250" t="27778" r="6250" b="2777"/>
          <a:stretch>
            <a:fillRect/>
          </a:stretch>
        </p:blipFill>
        <p:spPr bwMode="auto">
          <a:xfrm>
            <a:off x="4786314" y="3286124"/>
            <a:ext cx="3857652" cy="24288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43636" y="5643578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ЭПТ органоиды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" descr="C:\Users\Madina\Desktop\5183_html_m17f5eaa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37147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215337" y="5950896"/>
            <a:ext cx="928663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7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215082"/>
            <a:ext cx="754304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429396"/>
            <a:ext cx="6745689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00034" y="357166"/>
            <a:ext cx="7429553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аРНҚ немесе мРНҚ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1000100" y="1071546"/>
            <a:ext cx="7500990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Молекула өлшемі бойынша екінші орында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ақпараттық немесе матрицалық РНҚ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(аРНҚ немесе мРНҚ) тұрады.РНҚ-ның бұл түрі нәруызды кодтайтын ДНҚ бөлігінің көшірмесін жасайды. Яғни аРНҚ тұқымқуалаушылық ақпаратты рибосомаға, цитоплазмаға немесе ЭПТ-ға апару үшін ДНҚ –дан көшіреді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Madina\Desktop\1037723_2.png"/>
          <p:cNvPicPr>
            <a:picLocks noChangeAspect="1" noChangeArrowheads="1"/>
          </p:cNvPicPr>
          <p:nvPr/>
        </p:nvPicPr>
        <p:blipFill>
          <a:blip r:embed="rId4"/>
          <a:srcRect l="3846" t="15625" b="3125"/>
          <a:stretch>
            <a:fillRect/>
          </a:stretch>
        </p:blipFill>
        <p:spPr bwMode="auto">
          <a:xfrm>
            <a:off x="1714480" y="3786190"/>
            <a:ext cx="55007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07547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201063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8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285720" y="6357958"/>
            <a:ext cx="764386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928662" y="6572272"/>
            <a:ext cx="6602813" cy="16972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71472" y="285728"/>
            <a:ext cx="7429553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Тасымалдаушы РНҚ (тРНҚ)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Мөлшері ең кішкентай молекулаларға жатады. Пішіні беде жапырағына ұқсайды.тРНҚ-ның міндеті- рибосомаға аминқышқылдарын апарып, олардың нәруызға қосылатын ретпен орналастыру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3" descr="C:\Users\Madina\Desktop\323052370_438381768.pdf-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928934"/>
            <a:ext cx="4357718" cy="3214710"/>
          </a:xfrm>
          <a:prstGeom prst="rect">
            <a:avLst/>
          </a:prstGeom>
          <a:noFill/>
        </p:spPr>
      </p:pic>
      <p:pic>
        <p:nvPicPr>
          <p:cNvPr id="54276" name="Picture 4" descr="C:\Users\Madina\Desktop\Без названия.jpg"/>
          <p:cNvPicPr>
            <a:picLocks noChangeAspect="1" noChangeArrowheads="1"/>
          </p:cNvPicPr>
          <p:nvPr/>
        </p:nvPicPr>
        <p:blipFill>
          <a:blip r:embed="rId5"/>
          <a:srcRect l="44681" r="6383" b="4255"/>
          <a:stretch>
            <a:fillRect/>
          </a:stretch>
        </p:blipFill>
        <p:spPr bwMode="auto">
          <a:xfrm>
            <a:off x="785786" y="3000372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29652" y="6000768"/>
            <a:ext cx="714348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9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71472" y="6286520"/>
            <a:ext cx="764386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785786" y="6572272"/>
            <a:ext cx="678661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71472" y="285728"/>
            <a:ext cx="7429553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аРНҚ синтезі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ДНҚ-да нәруыздағы аминқышқылдарының реті туралы ақпарат жазылған. Ақпараттық РНҚ осы жазбаны көшіреді.ДНҚ-ны зақымдамау үшін,сонымен қатар онда жазылған ақпарат жасушаға қолжетімді болу үшін «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делдал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керек. Оның рөлін ядродан цитоплазмаға рибосомаларға өтетін аРНҚ атқарады. Сонымен, аРНҚ , ДНҚ молекулаларынан көшіру рөлін атқарады. аРНҚ –ның жұмыс барысын осы бейне таспа арқылы көруге болады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5500702"/>
            <a:ext cx="3571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https://youtu.be/vL1P7U5Bhx8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" name="Picture 3" descr="C:\Users\Madina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357298"/>
            <a:ext cx="364333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774</Words>
  <Application>Microsoft Office PowerPoint</Application>
  <PresentationFormat>Экран (4:3)</PresentationFormat>
  <Paragraphs>135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Century Gothic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Huawei</cp:lastModifiedBy>
  <cp:revision>280</cp:revision>
  <dcterms:created xsi:type="dcterms:W3CDTF">2020-07-14T09:45:37Z</dcterms:created>
  <dcterms:modified xsi:type="dcterms:W3CDTF">2024-11-02T17:16:02Z</dcterms:modified>
</cp:coreProperties>
</file>