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7" r:id="rId2"/>
    <p:sldId id="302" r:id="rId3"/>
    <p:sldId id="307" r:id="rId4"/>
    <p:sldId id="308" r:id="rId5"/>
    <p:sldId id="289" r:id="rId6"/>
    <p:sldId id="287" r:id="rId7"/>
    <p:sldId id="303" r:id="rId8"/>
    <p:sldId id="292" r:id="rId9"/>
    <p:sldId id="288" r:id="rId10"/>
    <p:sldId id="295" r:id="rId11"/>
    <p:sldId id="306" r:id="rId12"/>
    <p:sldId id="297" r:id="rId13"/>
    <p:sldId id="259" r:id="rId14"/>
    <p:sldId id="261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мангүл" initials="А" lastIdx="1" clrIdx="0">
    <p:extLst>
      <p:ext uri="{19B8F6BF-5375-455C-9EA6-DF929625EA0E}">
        <p15:presenceInfo xmlns:p15="http://schemas.microsoft.com/office/powerpoint/2012/main" userId="27e599c104a4b33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1" d="100"/>
          <a:sy n="61" d="100"/>
        </p:scale>
        <p:origin x="53" y="341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0AD1AA-A518-4F10-A7D0-5B442DA99B62}" type="datetimeFigureOut">
              <a:rPr lang="en-GB" smtClean="0"/>
              <a:t>02/11/2024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5CE5D6-9E84-49AB-94B6-4D546349BE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5399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CE5D6-9E84-49AB-94B6-4D546349BEB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9767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05CE5D6-9E84-49AB-94B6-4D546349BEB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9285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9195-DCA7-4FC6-A256-E02AF8246F99}" type="datetimeFigureOut">
              <a:rPr lang="en-GB" smtClean="0"/>
              <a:t>02/11/2024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421E-11BF-4178-8CDF-38F2A20042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3044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9195-DCA7-4FC6-A256-E02AF8246F99}" type="datetimeFigureOut">
              <a:rPr lang="en-GB" smtClean="0"/>
              <a:t>02/11/2024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421E-11BF-4178-8CDF-38F2A20042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422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9195-DCA7-4FC6-A256-E02AF8246F99}" type="datetimeFigureOut">
              <a:rPr lang="en-GB" smtClean="0"/>
              <a:t>02/11/2024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421E-11BF-4178-8CDF-38F2A20042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284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9195-DCA7-4FC6-A256-E02AF8246F99}" type="datetimeFigureOut">
              <a:rPr lang="en-GB" smtClean="0"/>
              <a:t>02/11/2024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421E-11BF-4178-8CDF-38F2A20042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3434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9195-DCA7-4FC6-A256-E02AF8246F99}" type="datetimeFigureOut">
              <a:rPr lang="en-GB" smtClean="0"/>
              <a:t>02/11/2024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421E-11BF-4178-8CDF-38F2A20042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229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9195-DCA7-4FC6-A256-E02AF8246F99}" type="datetimeFigureOut">
              <a:rPr lang="en-GB" smtClean="0"/>
              <a:t>02/11/2024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421E-11BF-4178-8CDF-38F2A20042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590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9195-DCA7-4FC6-A256-E02AF8246F99}" type="datetimeFigureOut">
              <a:rPr lang="en-GB" smtClean="0"/>
              <a:t>02/11/2024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421E-11BF-4178-8CDF-38F2A20042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8407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9195-DCA7-4FC6-A256-E02AF8246F99}" type="datetimeFigureOut">
              <a:rPr lang="en-GB" smtClean="0"/>
              <a:t>02/11/2024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421E-11BF-4178-8CDF-38F2A20042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0568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9195-DCA7-4FC6-A256-E02AF8246F99}" type="datetimeFigureOut">
              <a:rPr lang="en-GB" smtClean="0"/>
              <a:t>02/11/2024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421E-11BF-4178-8CDF-38F2A20042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3039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9195-DCA7-4FC6-A256-E02AF8246F99}" type="datetimeFigureOut">
              <a:rPr lang="en-GB" smtClean="0"/>
              <a:t>02/11/2024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421E-11BF-4178-8CDF-38F2A20042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307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49195-DCA7-4FC6-A256-E02AF8246F99}" type="datetimeFigureOut">
              <a:rPr lang="en-GB" smtClean="0"/>
              <a:t>02/11/2024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52421E-11BF-4178-8CDF-38F2A20042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674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49195-DCA7-4FC6-A256-E02AF8246F99}" type="datetimeFigureOut">
              <a:rPr lang="en-GB" smtClean="0"/>
              <a:t>02/11/2024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52421E-11BF-4178-8CDF-38F2A20042C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3931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399392"/>
            <a:ext cx="5904656" cy="1143000"/>
          </a:xfrm>
        </p:spPr>
        <p:txBody>
          <a:bodyPr>
            <a:normAutofit/>
          </a:bodyPr>
          <a:lstStyle/>
          <a:p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Сабақтың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тақырыбы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25326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kk-KZ" b="1" dirty="0">
                <a:latin typeface="Times New Roman" pitchFamily="18" charset="0"/>
                <a:cs typeface="Times New Roman" pitchFamily="18" charset="0"/>
              </a:rPr>
              <a:t>Беттік аудан мөлшерінің көлемге қатынасының диффузия жылдамдығына әсері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4306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ell Growth Cell cycle and Mitosis Why are cells small? Surface area to  volume ratio As a cell grows bigger, its internal volume enlarges and the  cell. - ppt download">
            <a:extLst>
              <a:ext uri="{FF2B5EF4-FFF2-40B4-BE49-F238E27FC236}">
                <a16:creationId xmlns:a16="http://schemas.microsoft.com/office/drawing/2014/main" xmlns="" id="{44E901FF-85EB-4D23-942D-911C8C90A0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5" t="33201" r="3538" b="11151"/>
          <a:stretch/>
        </p:blipFill>
        <p:spPr bwMode="auto">
          <a:xfrm>
            <a:off x="611560" y="164816"/>
            <a:ext cx="7488832" cy="65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4100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7FAB0D7-94FE-4B66-939E-E1CAADA0CB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21" y="-74807"/>
            <a:ext cx="2853159" cy="397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226F008-084D-41D2-849E-00AD0B02A2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00" r="10521" b="2888"/>
          <a:stretch/>
        </p:blipFill>
        <p:spPr>
          <a:xfrm>
            <a:off x="3491880" y="-160091"/>
            <a:ext cx="5652120" cy="4096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F351A1E-DF30-4B97-BD1C-73CBD353F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21088"/>
            <a:ext cx="2961680" cy="2724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C7FB907-5B4F-4D46-80B1-39686F5172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4068675"/>
            <a:ext cx="3528392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xmlns="" id="{28AFCE2C-9737-4951-89E9-4FD2C5BEBCD2}"/>
              </a:ext>
            </a:extLst>
          </p:cNvPr>
          <p:cNvSpPr/>
          <p:nvPr/>
        </p:nvSpPr>
        <p:spPr>
          <a:xfrm>
            <a:off x="3059832" y="1412776"/>
            <a:ext cx="792088" cy="1296144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xmlns="" id="{2E3DE1AF-797C-466E-8E91-6B8FCB7C8BAB}"/>
              </a:ext>
            </a:extLst>
          </p:cNvPr>
          <p:cNvSpPr/>
          <p:nvPr/>
        </p:nvSpPr>
        <p:spPr>
          <a:xfrm>
            <a:off x="3275856" y="5157192"/>
            <a:ext cx="1656184" cy="1224136"/>
          </a:xfrm>
          <a:prstGeom prst="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729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98632631-AC56-428E-BD55-DAEC4692B61D}"/>
              </a:ext>
            </a:extLst>
          </p:cNvPr>
          <p:cNvSpPr/>
          <p:nvPr/>
        </p:nvSpPr>
        <p:spPr>
          <a:xfrm>
            <a:off x="257943" y="404664"/>
            <a:ext cx="8892480" cy="6124754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Өте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төмен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температура мен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тамақ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қорының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шектелген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қорына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қарамастан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кейбір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ағзалар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полярлы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аймақтарда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өмір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сүруге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ə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көбеюге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бейімделген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жерде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физикалық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адаптация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көмегімен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жылуды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аз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жоғалтады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терінің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майдың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ə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қауырсындарының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көмегімен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оқшауланады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Көбінде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денесі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беттік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ауданның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көлемге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қатынасын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азайту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үшін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үлкен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Неліктен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кейбір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шөл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ағзаларының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құлағы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үлкен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Дыбыс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шығаруға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көмектесетінімен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қатар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үлкен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құлақтар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жануардың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беттік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ауданын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үлкейтеді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ағзаларға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жылуды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қоршаған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ортаға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шығаруға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көмектеседі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8706352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reathing and asthma">
            <a:extLst>
              <a:ext uri="{FF2B5EF4-FFF2-40B4-BE49-F238E27FC236}">
                <a16:creationId xmlns:a16="http://schemas.microsoft.com/office/drawing/2014/main" xmlns="" id="{D8733645-27A5-4BBE-852A-12DFAAE0D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98" t="5298" r="8063" b="10557"/>
          <a:stretch/>
        </p:blipFill>
        <p:spPr bwMode="auto">
          <a:xfrm>
            <a:off x="5292080" y="-46794"/>
            <a:ext cx="359870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ชีววิทยา2: ระบบหายใจ">
            <a:extLst>
              <a:ext uri="{FF2B5EF4-FFF2-40B4-BE49-F238E27FC236}">
                <a16:creationId xmlns:a16="http://schemas.microsoft.com/office/drawing/2014/main" xmlns="" id="{DA7F3498-2D2D-4E29-A97D-DB4400A3B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2347" y="2617465"/>
            <a:ext cx="3487375" cy="161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9657D96-A881-4BA0-A964-BBF45398E9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796"/>
          <a:stretch/>
        </p:blipFill>
        <p:spPr>
          <a:xfrm>
            <a:off x="1234597" y="284129"/>
            <a:ext cx="3985475" cy="192114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B67242D-350D-4CBF-8EB6-D85E422C95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857" b="23170"/>
          <a:stretch/>
        </p:blipFill>
        <p:spPr>
          <a:xfrm>
            <a:off x="928665" y="4041218"/>
            <a:ext cx="6076950" cy="2736304"/>
          </a:xfrm>
          <a:prstGeom prst="rect">
            <a:avLst/>
          </a:prstGeom>
        </p:spPr>
      </p:pic>
      <p:sp>
        <p:nvSpPr>
          <p:cNvPr id="10" name="Звезда: 7 точек 9">
            <a:extLst>
              <a:ext uri="{FF2B5EF4-FFF2-40B4-BE49-F238E27FC236}">
                <a16:creationId xmlns:a16="http://schemas.microsoft.com/office/drawing/2014/main" xmlns="" id="{2A3B1F4A-A43C-4E08-99E9-9D28809877CF}"/>
              </a:ext>
            </a:extLst>
          </p:cNvPr>
          <p:cNvSpPr/>
          <p:nvPr/>
        </p:nvSpPr>
        <p:spPr>
          <a:xfrm>
            <a:off x="107504" y="332656"/>
            <a:ext cx="792088" cy="634659"/>
          </a:xfrm>
          <a:prstGeom prst="star7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1</a:t>
            </a:r>
            <a:endParaRPr lang="ru-RU" b="1" dirty="0"/>
          </a:p>
        </p:txBody>
      </p:sp>
      <p:sp>
        <p:nvSpPr>
          <p:cNvPr id="13" name="Звезда: 7 точек 12">
            <a:extLst>
              <a:ext uri="{FF2B5EF4-FFF2-40B4-BE49-F238E27FC236}">
                <a16:creationId xmlns:a16="http://schemas.microsoft.com/office/drawing/2014/main" xmlns="" id="{C7207123-3BBE-4600-B1BF-F51A2057363F}"/>
              </a:ext>
            </a:extLst>
          </p:cNvPr>
          <p:cNvSpPr/>
          <p:nvPr/>
        </p:nvSpPr>
        <p:spPr>
          <a:xfrm>
            <a:off x="136577" y="2789461"/>
            <a:ext cx="792088" cy="634659"/>
          </a:xfrm>
          <a:prstGeom prst="star7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везда: 7 точек 13">
            <a:extLst>
              <a:ext uri="{FF2B5EF4-FFF2-40B4-BE49-F238E27FC236}">
                <a16:creationId xmlns:a16="http://schemas.microsoft.com/office/drawing/2014/main" xmlns="" id="{107047D2-FDDC-40A8-A766-C782CCE461D6}"/>
              </a:ext>
            </a:extLst>
          </p:cNvPr>
          <p:cNvSpPr/>
          <p:nvPr/>
        </p:nvSpPr>
        <p:spPr>
          <a:xfrm>
            <a:off x="1049827" y="5013176"/>
            <a:ext cx="792088" cy="634659"/>
          </a:xfrm>
          <a:prstGeom prst="star7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Звезда: 7 точек 14">
            <a:extLst>
              <a:ext uri="{FF2B5EF4-FFF2-40B4-BE49-F238E27FC236}">
                <a16:creationId xmlns:a16="http://schemas.microsoft.com/office/drawing/2014/main" xmlns="" id="{7E718877-5A3A-449D-B7F0-D6195178ABEE}"/>
              </a:ext>
            </a:extLst>
          </p:cNvPr>
          <p:cNvSpPr/>
          <p:nvPr/>
        </p:nvSpPr>
        <p:spPr>
          <a:xfrm>
            <a:off x="8170708" y="-14259"/>
            <a:ext cx="792088" cy="634659"/>
          </a:xfrm>
          <a:prstGeom prst="star7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1319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kk-KZ" dirty="0">
                <a:latin typeface="Times New Roman" panose="02020603050405020304" pitchFamily="18" charset="0"/>
                <a:cs typeface="Times New Roman" panose="02020603050405020304" pitchFamily="18" charset="0"/>
              </a:rPr>
              <a:t>Қайсы ағзаның беттік ауданның көлемге қатынасы жоғары болады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3896972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857500"/>
            <a:ext cx="4285415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33868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EA6DA89D-A7AA-4E1A-8272-73D866D5F988}"/>
              </a:ext>
            </a:extLst>
          </p:cNvPr>
          <p:cNvSpPr/>
          <p:nvPr/>
        </p:nvSpPr>
        <p:spPr>
          <a:xfrm>
            <a:off x="179512" y="332656"/>
            <a:ext cx="7848872" cy="3637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мақсаттары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Заттардың жасушаға қалай келіп, диффузия арқылы қалай жүрілуін түсіндіре алады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kk-KZ" sz="2800" dirty="0">
                <a:latin typeface="Times New Roman" pitchFamily="18" charset="0"/>
                <a:cs typeface="Times New Roman" pitchFamily="18" charset="0"/>
              </a:rPr>
              <a:t> Беттік аудан мөлшерінің көлемге қатынасының мәнін есептеу және олардың заттарды тасымалдауға қатысты маңызын түсіндіру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9E935BC-594B-4180-952D-E82D66E69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704" y="3573016"/>
            <a:ext cx="4536504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8669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FB1401B-30F3-41B8-BA4E-7B32FCEB3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413792"/>
            <a:ext cx="8229600" cy="1143000"/>
          </a:xfrm>
        </p:spPr>
        <p:txBody>
          <a:bodyPr/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Бағалау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критерийі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5A1221C-40E4-4818-8878-9DE36CA74EC5}"/>
              </a:ext>
            </a:extLst>
          </p:cNvPr>
          <p:cNvSpPr/>
          <p:nvPr/>
        </p:nvSpPr>
        <p:spPr>
          <a:xfrm>
            <a:off x="503548" y="1556792"/>
            <a:ext cx="813690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Беттік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аудан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мөлшерінің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көлемге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қатынасының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мәнін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есептейді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және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олардың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заттарды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тасымалдауға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қатысты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маңызын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түсіндіреді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996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7CD445C-6B77-4585-8A34-68B64844E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97"/>
          <a:stretch/>
        </p:blipFill>
        <p:spPr>
          <a:xfrm>
            <a:off x="261452" y="645345"/>
            <a:ext cx="3312368" cy="280831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C530CD-9D28-4DF2-A9F6-00E274F55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910672"/>
            <a:ext cx="3725210" cy="27566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ACBE724-DDF1-4347-B17F-D0DBC22D42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902"/>
          <a:stretch/>
        </p:blipFill>
        <p:spPr>
          <a:xfrm>
            <a:off x="467544" y="4077072"/>
            <a:ext cx="2476500" cy="237626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7AE9291-B0D2-4404-98FB-3578C64815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113"/>
          <a:stretch/>
        </p:blipFill>
        <p:spPr>
          <a:xfrm>
            <a:off x="3529480" y="3016358"/>
            <a:ext cx="2703927" cy="19318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0CF278F-075D-4B16-8F4C-A906B8B5F7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200" y="3733800"/>
            <a:ext cx="2381250" cy="31242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A0E89DE-E0F1-475B-96BF-D8436C981FB6}"/>
              </a:ext>
            </a:extLst>
          </p:cNvPr>
          <p:cNvSpPr txBox="1"/>
          <p:nvPr/>
        </p:nvSpPr>
        <p:spPr>
          <a:xfrm>
            <a:off x="1250029" y="200327"/>
            <a:ext cx="5904656" cy="135421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Неліктен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пішіні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әртүрлі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болады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5344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5C55306-0C9D-49BA-857B-8CB9599E7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0648"/>
            <a:ext cx="3168352" cy="254467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203688C-A635-40E1-B3EB-FD963839D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260648"/>
            <a:ext cx="3168352" cy="246324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31CF27E-161C-409F-B993-5263FF749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3581124"/>
            <a:ext cx="3039116" cy="23912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869D3B-45DA-4F97-8489-63052BBD52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3549138"/>
            <a:ext cx="3039116" cy="2348408"/>
          </a:xfrm>
          <a:prstGeom prst="rect">
            <a:avLst/>
          </a:prstGeom>
        </p:spPr>
      </p:pic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xmlns="" id="{F4672DD3-110D-4994-91B4-D8F957926359}"/>
              </a:ext>
            </a:extLst>
          </p:cNvPr>
          <p:cNvSpPr/>
          <p:nvPr/>
        </p:nvSpPr>
        <p:spPr>
          <a:xfrm>
            <a:off x="3419872" y="1340768"/>
            <a:ext cx="432048" cy="64807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xmlns="" id="{34322C6A-D839-4496-B076-1936103D5C4D}"/>
              </a:ext>
            </a:extLst>
          </p:cNvPr>
          <p:cNvSpPr/>
          <p:nvPr/>
        </p:nvSpPr>
        <p:spPr>
          <a:xfrm>
            <a:off x="4644008" y="4293096"/>
            <a:ext cx="864096" cy="648072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олилиния: фигура 7">
            <a:extLst>
              <a:ext uri="{FF2B5EF4-FFF2-40B4-BE49-F238E27FC236}">
                <a16:creationId xmlns:a16="http://schemas.microsoft.com/office/drawing/2014/main" xmlns="" id="{0884DC10-3758-4FBC-B500-8612A2F0FCD4}"/>
              </a:ext>
            </a:extLst>
          </p:cNvPr>
          <p:cNvSpPr/>
          <p:nvPr/>
        </p:nvSpPr>
        <p:spPr>
          <a:xfrm>
            <a:off x="4600280" y="2890463"/>
            <a:ext cx="490530" cy="814423"/>
          </a:xfrm>
          <a:custGeom>
            <a:avLst/>
            <a:gdLst>
              <a:gd name="connsiteX0" fmla="*/ 94268 w 490530"/>
              <a:gd name="connsiteY0" fmla="*/ 371211 h 814423"/>
              <a:gd name="connsiteX1" fmla="*/ 47134 w 490530"/>
              <a:gd name="connsiteY1" fmla="*/ 342931 h 814423"/>
              <a:gd name="connsiteX2" fmla="*/ 0 w 490530"/>
              <a:gd name="connsiteY2" fmla="*/ 286370 h 814423"/>
              <a:gd name="connsiteX3" fmla="*/ 28281 w 490530"/>
              <a:gd name="connsiteY3" fmla="*/ 107261 h 814423"/>
              <a:gd name="connsiteX4" fmla="*/ 37708 w 490530"/>
              <a:gd name="connsiteY4" fmla="*/ 78980 h 814423"/>
              <a:gd name="connsiteX5" fmla="*/ 75415 w 490530"/>
              <a:gd name="connsiteY5" fmla="*/ 60127 h 814423"/>
              <a:gd name="connsiteX6" fmla="*/ 94268 w 490530"/>
              <a:gd name="connsiteY6" fmla="*/ 31846 h 814423"/>
              <a:gd name="connsiteX7" fmla="*/ 131976 w 490530"/>
              <a:gd name="connsiteY7" fmla="*/ 22419 h 814423"/>
              <a:gd name="connsiteX8" fmla="*/ 160256 w 490530"/>
              <a:gd name="connsiteY8" fmla="*/ 12993 h 814423"/>
              <a:gd name="connsiteX9" fmla="*/ 452487 w 490530"/>
              <a:gd name="connsiteY9" fmla="*/ 50700 h 814423"/>
              <a:gd name="connsiteX10" fmla="*/ 471341 w 490530"/>
              <a:gd name="connsiteY10" fmla="*/ 78980 h 814423"/>
              <a:gd name="connsiteX11" fmla="*/ 490194 w 490530"/>
              <a:gd name="connsiteY11" fmla="*/ 135541 h 814423"/>
              <a:gd name="connsiteX12" fmla="*/ 471341 w 490530"/>
              <a:gd name="connsiteY12" fmla="*/ 324077 h 814423"/>
              <a:gd name="connsiteX13" fmla="*/ 452487 w 490530"/>
              <a:gd name="connsiteY13" fmla="*/ 352358 h 814423"/>
              <a:gd name="connsiteX14" fmla="*/ 414780 w 490530"/>
              <a:gd name="connsiteY14" fmla="*/ 418345 h 814423"/>
              <a:gd name="connsiteX15" fmla="*/ 358219 w 490530"/>
              <a:gd name="connsiteY15" fmla="*/ 456052 h 814423"/>
              <a:gd name="connsiteX16" fmla="*/ 292231 w 490530"/>
              <a:gd name="connsiteY16" fmla="*/ 503186 h 814423"/>
              <a:gd name="connsiteX17" fmla="*/ 263951 w 490530"/>
              <a:gd name="connsiteY17" fmla="*/ 531467 h 814423"/>
              <a:gd name="connsiteX18" fmla="*/ 254524 w 490530"/>
              <a:gd name="connsiteY18" fmla="*/ 757710 h 814423"/>
              <a:gd name="connsiteX19" fmla="*/ 254524 w 490530"/>
              <a:gd name="connsiteY19" fmla="*/ 814271 h 814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90530" h="814423">
                <a:moveTo>
                  <a:pt x="94268" y="371211"/>
                </a:moveTo>
                <a:cubicBezTo>
                  <a:pt x="78557" y="361784"/>
                  <a:pt x="61792" y="353924"/>
                  <a:pt x="47134" y="342931"/>
                </a:cubicBezTo>
                <a:cubicBezTo>
                  <a:pt x="22942" y="324787"/>
                  <a:pt x="15967" y="310319"/>
                  <a:pt x="0" y="286370"/>
                </a:cubicBezTo>
                <a:cubicBezTo>
                  <a:pt x="17565" y="5330"/>
                  <a:pt x="-20188" y="204197"/>
                  <a:pt x="28281" y="107261"/>
                </a:cubicBezTo>
                <a:cubicBezTo>
                  <a:pt x="32725" y="98373"/>
                  <a:pt x="30682" y="86006"/>
                  <a:pt x="37708" y="78980"/>
                </a:cubicBezTo>
                <a:cubicBezTo>
                  <a:pt x="47645" y="69043"/>
                  <a:pt x="62846" y="66411"/>
                  <a:pt x="75415" y="60127"/>
                </a:cubicBezTo>
                <a:cubicBezTo>
                  <a:pt x="81699" y="50700"/>
                  <a:pt x="84841" y="38131"/>
                  <a:pt x="94268" y="31846"/>
                </a:cubicBezTo>
                <a:cubicBezTo>
                  <a:pt x="105048" y="24659"/>
                  <a:pt x="119518" y="25978"/>
                  <a:pt x="131976" y="22419"/>
                </a:cubicBezTo>
                <a:cubicBezTo>
                  <a:pt x="141530" y="19689"/>
                  <a:pt x="150829" y="16135"/>
                  <a:pt x="160256" y="12993"/>
                </a:cubicBezTo>
                <a:cubicBezTo>
                  <a:pt x="334846" y="19228"/>
                  <a:pt x="377504" y="-39280"/>
                  <a:pt x="452487" y="50700"/>
                </a:cubicBezTo>
                <a:cubicBezTo>
                  <a:pt x="459740" y="59404"/>
                  <a:pt x="465056" y="69553"/>
                  <a:pt x="471341" y="78980"/>
                </a:cubicBezTo>
                <a:cubicBezTo>
                  <a:pt x="477625" y="97834"/>
                  <a:pt x="491361" y="115702"/>
                  <a:pt x="490194" y="135541"/>
                </a:cubicBezTo>
                <a:cubicBezTo>
                  <a:pt x="489644" y="144885"/>
                  <a:pt x="495931" y="274897"/>
                  <a:pt x="471341" y="324077"/>
                </a:cubicBezTo>
                <a:cubicBezTo>
                  <a:pt x="466274" y="334211"/>
                  <a:pt x="458108" y="342521"/>
                  <a:pt x="452487" y="352358"/>
                </a:cubicBezTo>
                <a:cubicBezTo>
                  <a:pt x="445344" y="364859"/>
                  <a:pt x="427902" y="406863"/>
                  <a:pt x="414780" y="418345"/>
                </a:cubicBezTo>
                <a:cubicBezTo>
                  <a:pt x="397727" y="433266"/>
                  <a:pt x="377073" y="443483"/>
                  <a:pt x="358219" y="456052"/>
                </a:cubicBezTo>
                <a:cubicBezTo>
                  <a:pt x="335847" y="470967"/>
                  <a:pt x="312681" y="485658"/>
                  <a:pt x="292231" y="503186"/>
                </a:cubicBezTo>
                <a:cubicBezTo>
                  <a:pt x="282109" y="511862"/>
                  <a:pt x="273378" y="522040"/>
                  <a:pt x="263951" y="531467"/>
                </a:cubicBezTo>
                <a:cubicBezTo>
                  <a:pt x="260809" y="606881"/>
                  <a:pt x="262034" y="682605"/>
                  <a:pt x="254524" y="757710"/>
                </a:cubicBezTo>
                <a:cubicBezTo>
                  <a:pt x="248272" y="820233"/>
                  <a:pt x="211185" y="814271"/>
                  <a:pt x="254524" y="81427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олилиния: фигура 8">
            <a:extLst>
              <a:ext uri="{FF2B5EF4-FFF2-40B4-BE49-F238E27FC236}">
                <a16:creationId xmlns:a16="http://schemas.microsoft.com/office/drawing/2014/main" xmlns="" id="{040AA1A0-BFEB-479A-96F9-8D6433D68FAB}"/>
              </a:ext>
            </a:extLst>
          </p:cNvPr>
          <p:cNvSpPr/>
          <p:nvPr/>
        </p:nvSpPr>
        <p:spPr>
          <a:xfrm>
            <a:off x="4779390" y="3882255"/>
            <a:ext cx="135769" cy="186299"/>
          </a:xfrm>
          <a:custGeom>
            <a:avLst/>
            <a:gdLst>
              <a:gd name="connsiteX0" fmla="*/ 18853 w 135769"/>
              <a:gd name="connsiteY0" fmla="*/ 29869 h 186299"/>
              <a:gd name="connsiteX1" fmla="*/ 103695 w 135769"/>
              <a:gd name="connsiteY1" fmla="*/ 11015 h 186299"/>
              <a:gd name="connsiteX2" fmla="*/ 122548 w 135769"/>
              <a:gd name="connsiteY2" fmla="*/ 48722 h 186299"/>
              <a:gd name="connsiteX3" fmla="*/ 122548 w 135769"/>
              <a:gd name="connsiteY3" fmla="*/ 180698 h 186299"/>
              <a:gd name="connsiteX4" fmla="*/ 56561 w 135769"/>
              <a:gd name="connsiteY4" fmla="*/ 171271 h 186299"/>
              <a:gd name="connsiteX5" fmla="*/ 28280 w 135769"/>
              <a:gd name="connsiteY5" fmla="*/ 161844 h 186299"/>
              <a:gd name="connsiteX6" fmla="*/ 0 w 135769"/>
              <a:gd name="connsiteY6" fmla="*/ 105283 h 186299"/>
              <a:gd name="connsiteX7" fmla="*/ 9426 w 135769"/>
              <a:gd name="connsiteY7" fmla="*/ 67576 h 186299"/>
              <a:gd name="connsiteX8" fmla="*/ 18853 w 135769"/>
              <a:gd name="connsiteY8" fmla="*/ 39296 h 186299"/>
              <a:gd name="connsiteX9" fmla="*/ 75414 w 135769"/>
              <a:gd name="connsiteY9" fmla="*/ 20442 h 186299"/>
              <a:gd name="connsiteX10" fmla="*/ 103695 w 135769"/>
              <a:gd name="connsiteY10" fmla="*/ 29869 h 186299"/>
              <a:gd name="connsiteX11" fmla="*/ 94268 w 135769"/>
              <a:gd name="connsiteY11" fmla="*/ 95856 h 186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5769" h="186299">
                <a:moveTo>
                  <a:pt x="18853" y="29869"/>
                </a:moveTo>
                <a:cubicBezTo>
                  <a:pt x="45164" y="14082"/>
                  <a:pt x="70792" y="-16404"/>
                  <a:pt x="103695" y="11015"/>
                </a:cubicBezTo>
                <a:cubicBezTo>
                  <a:pt x="114490" y="20011"/>
                  <a:pt x="116264" y="36153"/>
                  <a:pt x="122548" y="48722"/>
                </a:cubicBezTo>
                <a:cubicBezTo>
                  <a:pt x="129149" y="81729"/>
                  <a:pt x="148673" y="154573"/>
                  <a:pt x="122548" y="180698"/>
                </a:cubicBezTo>
                <a:cubicBezTo>
                  <a:pt x="106837" y="196409"/>
                  <a:pt x="78557" y="174413"/>
                  <a:pt x="56561" y="171271"/>
                </a:cubicBezTo>
                <a:cubicBezTo>
                  <a:pt x="47134" y="168129"/>
                  <a:pt x="36040" y="168051"/>
                  <a:pt x="28280" y="161844"/>
                </a:cubicBezTo>
                <a:cubicBezTo>
                  <a:pt x="11665" y="148553"/>
                  <a:pt x="6210" y="123915"/>
                  <a:pt x="0" y="105283"/>
                </a:cubicBezTo>
                <a:cubicBezTo>
                  <a:pt x="3142" y="92714"/>
                  <a:pt x="5867" y="80033"/>
                  <a:pt x="9426" y="67576"/>
                </a:cubicBezTo>
                <a:cubicBezTo>
                  <a:pt x="12156" y="58022"/>
                  <a:pt x="10767" y="45072"/>
                  <a:pt x="18853" y="39296"/>
                </a:cubicBezTo>
                <a:cubicBezTo>
                  <a:pt x="35025" y="27745"/>
                  <a:pt x="75414" y="20442"/>
                  <a:pt x="75414" y="20442"/>
                </a:cubicBezTo>
                <a:cubicBezTo>
                  <a:pt x="84841" y="23584"/>
                  <a:pt x="101285" y="20229"/>
                  <a:pt x="103695" y="29869"/>
                </a:cubicBezTo>
                <a:cubicBezTo>
                  <a:pt x="109084" y="51425"/>
                  <a:pt x="94268" y="95856"/>
                  <a:pt x="94268" y="9585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2629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xmlns="" id="{C8D392E8-C845-4881-A64A-CA4A899AA4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7906" r="74315" b="36453"/>
          <a:stretch/>
        </p:blipFill>
        <p:spPr bwMode="auto">
          <a:xfrm>
            <a:off x="395536" y="2204864"/>
            <a:ext cx="3203848" cy="184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73FD759-A2FF-4F69-BFF7-5ABBD98D50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236" r="66931"/>
          <a:stretch/>
        </p:blipFill>
        <p:spPr>
          <a:xfrm>
            <a:off x="520690" y="4699982"/>
            <a:ext cx="2953539" cy="76712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B41752C-E613-4091-AAD4-47281162A0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032" y="2071204"/>
            <a:ext cx="2987559" cy="19323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7C836B7-DAED-4A31-9084-7D1A0347C507}"/>
              </a:ext>
            </a:extLst>
          </p:cNvPr>
          <p:cNvSpPr txBox="1"/>
          <p:nvPr/>
        </p:nvSpPr>
        <p:spPr>
          <a:xfrm>
            <a:off x="611560" y="596480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Беттік ауданның көлемге қатынасының диффузия жылдамдығына әсері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DFC669AD-4B6D-4854-9412-752F85A8CBE1}"/>
              </a:ext>
            </a:extLst>
          </p:cNvPr>
          <p:cNvSpPr/>
          <p:nvPr/>
        </p:nvSpPr>
        <p:spPr>
          <a:xfrm>
            <a:off x="215516" y="5589240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Алайда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көптеген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жасушаларды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көзбен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алмаймыз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орташа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алғанда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олардың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10-нан 50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микронға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дейін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жетеді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Бұл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дегеніміз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оларды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оптикалық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микроскоп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арқылы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көруге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болатындығын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білдіреді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68D10D5-D561-4FD5-BBF8-6FA6F57B24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0" t="9512" b="2207"/>
          <a:stretch/>
        </p:blipFill>
        <p:spPr>
          <a:xfrm>
            <a:off x="4876745" y="4067925"/>
            <a:ext cx="2987558" cy="139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543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B32545E-BE36-46D5-A46F-16985FA139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709" r="47613" b="23203"/>
          <a:stretch/>
        </p:blipFill>
        <p:spPr>
          <a:xfrm>
            <a:off x="0" y="116632"/>
            <a:ext cx="2980065" cy="230955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A97796C-0649-4D4C-8997-713035E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130554"/>
            <a:ext cx="4968552" cy="374441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DFA7D34-6058-4F73-984B-82306430BA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30"/>
          <a:stretch/>
        </p:blipFill>
        <p:spPr>
          <a:xfrm>
            <a:off x="1760754" y="0"/>
            <a:ext cx="3312368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53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xmlns="" id="{F1A43611-D08B-493C-BC80-644D4729C6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566265"/>
              </p:ext>
            </p:extLst>
          </p:nvPr>
        </p:nvGraphicFramePr>
        <p:xfrm>
          <a:off x="0" y="0"/>
          <a:ext cx="9144000" cy="5545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6943">
                  <a:extLst>
                    <a:ext uri="{9D8B030D-6E8A-4147-A177-3AD203B41FA5}">
                      <a16:colId xmlns:a16="http://schemas.microsoft.com/office/drawing/2014/main" xmlns="" val="246432998"/>
                    </a:ext>
                  </a:extLst>
                </a:gridCol>
                <a:gridCol w="3267743">
                  <a:extLst>
                    <a:ext uri="{9D8B030D-6E8A-4147-A177-3AD203B41FA5}">
                      <a16:colId xmlns:a16="http://schemas.microsoft.com/office/drawing/2014/main" xmlns="" val="2738206929"/>
                    </a:ext>
                  </a:extLst>
                </a:gridCol>
                <a:gridCol w="3729314">
                  <a:extLst>
                    <a:ext uri="{9D8B030D-6E8A-4147-A177-3AD203B41FA5}">
                      <a16:colId xmlns:a16="http://schemas.microsoft.com/office/drawing/2014/main" xmlns="" val="4077269031"/>
                    </a:ext>
                  </a:extLst>
                </a:gridCol>
              </a:tblGrid>
              <a:tr h="2223120">
                <a:tc>
                  <a:txBody>
                    <a:bodyPr/>
                    <a:lstStyle/>
                    <a:p>
                      <a:r>
                        <a:rPr lang="kk-KZ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Дене мен көлемнің беттік ауданының қатынасы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71369872"/>
                  </a:ext>
                </a:extLst>
              </a:tr>
              <a:tr h="1061864">
                <a:tc>
                  <a:txBody>
                    <a:bodyPr/>
                    <a:lstStyle/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kk-KZ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Беттік ауданы</a:t>
                      </a:r>
                    </a:p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S=6a</a:t>
                      </a:r>
                      <a:r>
                        <a:rPr lang="en-US" sz="2000" dirty="0"/>
                        <a:t>2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k-K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kk-K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206716346"/>
                  </a:ext>
                </a:extLst>
              </a:tr>
              <a:tr h="222312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V=a</a:t>
                      </a:r>
                      <a:r>
                        <a:rPr lang="en-US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r>
                        <a:rPr lang="kk-KZ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Көлемі</a:t>
                      </a:r>
                      <a:endParaRPr lang="ru-RU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    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65460159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64642C5-660B-4606-B8DC-016FD2E02C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333" r="49532" b="25000"/>
          <a:stretch/>
        </p:blipFill>
        <p:spPr>
          <a:xfrm>
            <a:off x="2955643" y="28453"/>
            <a:ext cx="3088697" cy="220486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63E3167-0ADA-4B26-8E18-D90D91ACEE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6" r="49212" b="8081"/>
          <a:stretch/>
        </p:blipFill>
        <p:spPr>
          <a:xfrm>
            <a:off x="2984952" y="0"/>
            <a:ext cx="3088697" cy="22278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F036179-FD9E-4163-BFCC-974C94BAA7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68" b="28757"/>
          <a:stretch/>
        </p:blipFill>
        <p:spPr>
          <a:xfrm>
            <a:off x="6228184" y="99439"/>
            <a:ext cx="2232249" cy="2005986"/>
          </a:xfrm>
          <a:prstGeom prst="rect">
            <a:avLst/>
          </a:prstGeom>
        </p:spPr>
      </p:pic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xmlns="" id="{A99912D3-907D-45B0-A5C1-FC0AEFDEAE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932186"/>
              </p:ext>
            </p:extLst>
          </p:nvPr>
        </p:nvGraphicFramePr>
        <p:xfrm>
          <a:off x="-144016" y="5530856"/>
          <a:ext cx="9288016" cy="14265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5736">
                  <a:extLst>
                    <a:ext uri="{9D8B030D-6E8A-4147-A177-3AD203B41FA5}">
                      <a16:colId xmlns:a16="http://schemas.microsoft.com/office/drawing/2014/main" xmlns="" val="2132158281"/>
                    </a:ext>
                  </a:extLst>
                </a:gridCol>
                <a:gridCol w="3585762">
                  <a:extLst>
                    <a:ext uri="{9D8B030D-6E8A-4147-A177-3AD203B41FA5}">
                      <a16:colId xmlns:a16="http://schemas.microsoft.com/office/drawing/2014/main" xmlns="" val="841025099"/>
                    </a:ext>
                  </a:extLst>
                </a:gridCol>
                <a:gridCol w="3506518">
                  <a:extLst>
                    <a:ext uri="{9D8B030D-6E8A-4147-A177-3AD203B41FA5}">
                      <a16:colId xmlns:a16="http://schemas.microsoft.com/office/drawing/2014/main" xmlns="" val="2271253652"/>
                    </a:ext>
                  </a:extLst>
                </a:gridCol>
              </a:tblGrid>
              <a:tr h="1426535">
                <a:tc>
                  <a:txBody>
                    <a:bodyPr/>
                    <a:lstStyle/>
                    <a:p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S/V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                           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706771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7423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D2C707E-0683-455A-8C6D-B332DA2D66EA}"/>
              </a:ext>
            </a:extLst>
          </p:cNvPr>
          <p:cNvSpPr txBox="1"/>
          <p:nvPr/>
        </p:nvSpPr>
        <p:spPr>
          <a:xfrm>
            <a:off x="3527884" y="190970"/>
            <a:ext cx="2664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Дене өлшемі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4531B3C-0CEB-4E75-A16B-29D370661712}"/>
              </a:ext>
            </a:extLst>
          </p:cNvPr>
          <p:cNvSpPr txBox="1"/>
          <p:nvPr/>
        </p:nvSpPr>
        <p:spPr>
          <a:xfrm>
            <a:off x="467544" y="714190"/>
            <a:ext cx="82089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Дене неғұрлым үлкен болса, соғұрлым олардың беттік ауданы көлемге қарағанда аз болады.</a:t>
            </a:r>
          </a:p>
          <a:p>
            <a:endParaRPr lang="ru-RU" dirty="0"/>
          </a:p>
        </p:txBody>
      </p:sp>
      <p:pic>
        <p:nvPicPr>
          <p:cNvPr id="2050" name="Picture 2" descr="Surface area of Cube (solutions, examples, worksheets, videos)">
            <a:extLst>
              <a:ext uri="{FF2B5EF4-FFF2-40B4-BE49-F238E27FC236}">
                <a16:creationId xmlns:a16="http://schemas.microsoft.com/office/drawing/2014/main" xmlns="" id="{4CAD121F-1D5E-4748-AF01-8493D5BC6E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24" r="26252" b="22595"/>
          <a:stretch/>
        </p:blipFill>
        <p:spPr bwMode="auto">
          <a:xfrm>
            <a:off x="1043608" y="5256504"/>
            <a:ext cx="3742365" cy="1107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Surface Area And Volume Of 3 D Shapes By Kumail - Lessons - Tes Teach">
            <a:extLst>
              <a:ext uri="{FF2B5EF4-FFF2-40B4-BE49-F238E27FC236}">
                <a16:creationId xmlns:a16="http://schemas.microsoft.com/office/drawing/2014/main" xmlns="" id="{D7C41B76-2AD1-40F9-A6D4-420F56717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23" r="56944" b="10204"/>
          <a:stretch/>
        </p:blipFill>
        <p:spPr bwMode="auto">
          <a:xfrm>
            <a:off x="179512" y="1822186"/>
            <a:ext cx="2232248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3AE3A78-0DB6-40E3-92FB-20FCE51BE2F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0" t="37117" r="61419"/>
          <a:stretch/>
        </p:blipFill>
        <p:spPr>
          <a:xfrm>
            <a:off x="5083266" y="1822186"/>
            <a:ext cx="3350423" cy="421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442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215</Words>
  <Application>Microsoft Office PowerPoint</Application>
  <PresentationFormat>Экран (4:3)</PresentationFormat>
  <Paragraphs>39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Wingdings</vt:lpstr>
      <vt:lpstr>Office Theme</vt:lpstr>
      <vt:lpstr>Сабақтың тақырыбы</vt:lpstr>
      <vt:lpstr>Презентация PowerPoint</vt:lpstr>
      <vt:lpstr>Бағалау критерийі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Қайсы ағзаның беттік ауданның көлемге қатынасы жоғары болады?</vt:lpstr>
    </vt:vector>
  </TitlesOfParts>
  <Company>St Bedes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CarmichaelR</dc:creator>
  <cp:lastModifiedBy>Huawei</cp:lastModifiedBy>
  <cp:revision>52</cp:revision>
  <dcterms:created xsi:type="dcterms:W3CDTF">2014-12-11T14:51:08Z</dcterms:created>
  <dcterms:modified xsi:type="dcterms:W3CDTF">2024-11-02T17:25:52Z</dcterms:modified>
</cp:coreProperties>
</file>