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4" r:id="rId3"/>
    <p:sldId id="279" r:id="rId4"/>
    <p:sldId id="280" r:id="rId5"/>
    <p:sldId id="281" r:id="rId6"/>
    <p:sldId id="282" r:id="rId7"/>
    <p:sldId id="275" r:id="rId8"/>
    <p:sldId id="284" r:id="rId9"/>
    <p:sldId id="265" r:id="rId10"/>
    <p:sldId id="277" r:id="rId11"/>
    <p:sldId id="283" r:id="rId12"/>
    <p:sldId id="276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5087-5F5C-48BD-8467-D3C78D22C37F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4D6B6-F442-4D2D-AE25-77D33F6D2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2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5F0C5D-C5D1-44E1-B436-C72F5B2C0F1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B6B1E-0409-4DFC-A4F2-FAD3B21AC8B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AE8182-D86A-4C68-B19F-D303E88EE5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839218" cy="1357322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қабылдайды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1903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094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632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661248"/>
            <a:ext cx="16573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573016"/>
            <a:ext cx="1433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Мембрана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аралық қуыс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9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93" y="985910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Энергетикалық реакция жүруі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398447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C</a:t>
            </a:r>
            <a:r>
              <a:rPr lang="en-US" sz="1800" dirty="0" smtClean="0"/>
              <a:t>6</a:t>
            </a:r>
            <a:r>
              <a:rPr lang="en-US" sz="2800" dirty="0" smtClean="0"/>
              <a:t> (H</a:t>
            </a:r>
            <a:r>
              <a:rPr lang="en-US" sz="1800" dirty="0" smtClean="0"/>
              <a:t>2</a:t>
            </a:r>
            <a:r>
              <a:rPr lang="en-US" sz="2800" dirty="0" smtClean="0"/>
              <a:t>O)</a:t>
            </a:r>
            <a:r>
              <a:rPr lang="en-US" sz="1800" dirty="0" smtClean="0"/>
              <a:t>6</a:t>
            </a:r>
            <a:r>
              <a:rPr lang="en-US" sz="2800" dirty="0" smtClean="0"/>
              <a:t>  + H</a:t>
            </a:r>
            <a:r>
              <a:rPr lang="en-US" sz="1800" dirty="0" smtClean="0"/>
              <a:t>2</a:t>
            </a:r>
            <a:r>
              <a:rPr lang="en-US" sz="2800" dirty="0" smtClean="0"/>
              <a:t>O        O</a:t>
            </a:r>
            <a:r>
              <a:rPr lang="en-US" sz="1800" dirty="0" smtClean="0"/>
              <a:t>2 </a:t>
            </a:r>
            <a:r>
              <a:rPr lang="en-US" sz="2800" dirty="0" smtClean="0"/>
              <a:t>+ 4H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+ 4e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NADP</a:t>
            </a:r>
            <a:r>
              <a:rPr lang="en-US" sz="2800" baseline="30000" dirty="0" smtClean="0"/>
              <a:t>+ </a:t>
            </a:r>
            <a:r>
              <a:rPr lang="en-US" sz="2800" dirty="0" smtClean="0"/>
              <a:t> +  2 H</a:t>
            </a:r>
            <a:r>
              <a:rPr lang="en-US" sz="2800" baseline="30000" dirty="0" smtClean="0"/>
              <a:t>+ </a:t>
            </a:r>
            <a:r>
              <a:rPr lang="en-US" sz="2800" dirty="0" smtClean="0"/>
              <a:t> + 2 e         NADPH + H</a:t>
            </a:r>
            <a:r>
              <a:rPr lang="en-US" sz="2800" baseline="30000" dirty="0" smtClean="0"/>
              <a:t>+ </a:t>
            </a:r>
            <a:r>
              <a:rPr lang="en-US" sz="2800" dirty="0" smtClean="0"/>
              <a:t> + </a:t>
            </a:r>
            <a:r>
              <a:rPr lang="kk-KZ" sz="2800" dirty="0" smtClean="0"/>
              <a:t>энергия </a:t>
            </a: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  <a:r>
              <a:rPr lang="kk-KZ" sz="2800" dirty="0" smtClean="0"/>
              <a:t>Энергия</a:t>
            </a:r>
            <a:r>
              <a:rPr lang="en-US" sz="2800" dirty="0" smtClean="0"/>
              <a:t> +  ADP  +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PO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             ATP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      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2857849" y="227687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32859" y="3124885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41293" y="4090231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77" t="21731" r="54481" b="66154"/>
          <a:stretch/>
        </p:blipFill>
        <p:spPr bwMode="auto">
          <a:xfrm>
            <a:off x="251520" y="158212"/>
            <a:ext cx="1631852" cy="88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37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180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 </a:t>
            </a:r>
            <a:r>
              <a:rPr lang="kk-K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митохондрийлері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көрсетілген екі жасуша бейнеленген (сопақша пішінді құрылымдар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жасушасының құрамында А жасушасына қарағанда </a:t>
            </a:r>
            <a:r>
              <a:rPr lang="kk-K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митохондрий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концентрациясының жоғары болу себебін ұсыныңыз.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Бұл 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 қандай мүшелерден электронды микроскопқа түсірілуі мүмкін?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472608" cy="32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011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93204"/>
            <a:ext cx="8143900" cy="1521284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Митохондрийдің </a:t>
            </a:r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құрылымдық компоненттері және 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қызметтері. </a:t>
            </a:r>
            <a:r>
              <a:rPr lang="kk-KZ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Митохондрий</a:t>
            </a:r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құрылымының </a:t>
            </a:r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жасушалық тыныс алу үдерісімен байланысы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862150" cy="43195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 </a:t>
            </a:r>
            <a:r>
              <a:rPr lang="kk-KZ" sz="2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sz="2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10.1.4.5 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итохондрий 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құрылымы мен жасушалық тыныс  алу байланысын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орнату</a:t>
            </a:r>
            <a:endParaRPr lang="kk-KZ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Митохондрий  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құрылым бөліктерін және олардың атқаратын қызметтерін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сипаттайды;</a:t>
            </a:r>
            <a:endParaRPr lang="kk-KZ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Митохондрийдің </a:t>
            </a:r>
            <a:r>
              <a:rPr lang="kk-KZ" sz="2600" dirty="0">
                <a:latin typeface="Times New Roman" pitchFamily="18" charset="0"/>
                <a:cs typeface="Times New Roman" pitchFamily="18" charset="0"/>
              </a:rPr>
              <a:t>қай бөлігінде Кребс циклі,  тотыға-фосфорлану  жүретінін сызбаға </a:t>
            </a: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түсіреді.</a:t>
            </a:r>
            <a:endParaRPr lang="kk-K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0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kk-KZ" dirty="0" err="1" smtClean="0">
                <a:latin typeface="Times New Roman" pitchFamily="18" charset="0"/>
                <a:cs typeface="Times New Roman" pitchFamily="18" charset="0"/>
              </a:rPr>
              <a:t>Митохондрий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figure 5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479455" cy="547260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77" t="21731" r="54481" b="66154"/>
          <a:stretch/>
        </p:blipFill>
        <p:spPr bwMode="auto">
          <a:xfrm>
            <a:off x="189676" y="116632"/>
            <a:ext cx="185620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66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268538" y="260350"/>
            <a:ext cx="3023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u="none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Митохондрий</a:t>
            </a:r>
            <a:r>
              <a:rPr lang="ru-RU" altLang="ru-RU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dirty="0"/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323850" y="6021388"/>
            <a:ext cx="859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altLang="ru-RU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Прокариот ДНҚ-на ұқсас, гистон мен нуклеосомасы болмайтын, тек интрондар </a:t>
            </a:r>
          </a:p>
          <a:p>
            <a:r>
              <a:rPr lang="kk-KZ" altLang="ru-RU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кездесетін, өзіндік ДНҚ бар органоид.</a:t>
            </a:r>
            <a:endParaRPr lang="ru-RU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3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3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9388" y="1552575"/>
            <a:ext cx="8964612" cy="4686300"/>
            <a:chOff x="113" y="978"/>
            <a:chExt cx="5647" cy="2952"/>
          </a:xfrm>
        </p:grpSpPr>
        <p:sp>
          <p:nvSpPr>
            <p:cNvPr id="31748" name="Line 20"/>
            <p:cNvSpPr>
              <a:spLocks noChangeShapeType="1"/>
            </p:cNvSpPr>
            <p:nvPr/>
          </p:nvSpPr>
          <p:spPr bwMode="auto">
            <a:xfrm>
              <a:off x="2346" y="3831"/>
              <a:ext cx="30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1749" name="Picture 5" descr="mitochondr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1556"/>
              <a:ext cx="3311" cy="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293" y="1761"/>
              <a:ext cx="861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>
                  <a:latin typeface="Times New Roman" pitchFamily="18" charset="0"/>
                </a:rPr>
                <a:t>Сыртқы мембрана</a:t>
              </a:r>
              <a:endParaRPr lang="en-GB" altLang="ru-RU" u="none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293" y="2445"/>
              <a:ext cx="771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>
                  <a:latin typeface="Times New Roman" pitchFamily="18" charset="0"/>
                </a:rPr>
                <a:t>Ішкі мембрана</a:t>
              </a:r>
              <a:endParaRPr lang="en-GB" altLang="ru-RU" u="none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113" y="2069"/>
              <a:ext cx="101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kk-KZ" altLang="ru-RU" b="0" u="none">
                  <a:latin typeface="Times New Roman" pitchFamily="18" charset="0"/>
                </a:rPr>
                <a:t>Митохондрияқабықшасы</a:t>
              </a:r>
              <a:endParaRPr lang="en-GB" altLang="ru-RU" b="0" u="none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882" y="1467"/>
              <a:ext cx="176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>
                  <a:latin typeface="Times New Roman" pitchFamily="18" charset="0"/>
                </a:rPr>
                <a:t>Мембрана аралық қуыс</a:t>
              </a:r>
              <a:endParaRPr lang="en-GB" altLang="ru-RU" u="none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3288" y="1117"/>
              <a:ext cx="90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kk-KZ" altLang="ru-RU" u="none">
                  <a:latin typeface="Times New Roman" pitchFamily="18" charset="0"/>
                </a:rPr>
                <a:t>Кристалар</a:t>
              </a:r>
              <a:endParaRPr lang="en-GB" altLang="ru-RU" u="none"/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4382" y="978"/>
              <a:ext cx="137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k-KZ" altLang="ru-RU" u="none">
                  <a:latin typeface="Times New Roman" pitchFamily="18" charset="0"/>
                </a:rPr>
                <a:t>Ішкі матрикс</a:t>
              </a:r>
              <a:endParaRPr lang="en-GB" altLang="ru-RU" u="none"/>
            </a:p>
          </p:txBody>
        </p:sp>
        <p:sp>
          <p:nvSpPr>
            <p:cNvPr id="31756" name="AutoShape 12"/>
            <p:cNvSpPr>
              <a:spLocks/>
            </p:cNvSpPr>
            <p:nvPr/>
          </p:nvSpPr>
          <p:spPr bwMode="auto">
            <a:xfrm>
              <a:off x="1147" y="1739"/>
              <a:ext cx="105" cy="1174"/>
            </a:xfrm>
            <a:prstGeom prst="leftBrace">
              <a:avLst>
                <a:gd name="adj1" fmla="val 9317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ru-RU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1701" y="2115"/>
              <a:ext cx="558" cy="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2018" y="2704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2694" y="1706"/>
              <a:ext cx="640" cy="3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3803" y="1348"/>
              <a:ext cx="169" cy="9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 flipH="1">
              <a:off x="3525" y="1358"/>
              <a:ext cx="271" cy="11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 flipH="1">
              <a:off x="4308" y="1195"/>
              <a:ext cx="367" cy="10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3312" y="3699"/>
              <a:ext cx="109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ru-RU" u="none">
                  <a:latin typeface="Times New Roman" pitchFamily="18" charset="0"/>
                  <a:cs typeface="Times New Roman" pitchFamily="18" charset="0"/>
                </a:rPr>
                <a:t>1.0 </a:t>
              </a:r>
              <a:r>
                <a:rPr lang="kk-KZ" altLang="ru-RU" u="none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altLang="ru-RU" u="none">
                  <a:latin typeface="Times New Roman" pitchFamily="18" charset="0"/>
                  <a:cs typeface="Times New Roman" pitchFamily="18" charset="0"/>
                </a:rPr>
                <a:t>12.5 µm</a:t>
              </a:r>
            </a:p>
          </p:txBody>
        </p:sp>
      </p:grpSp>
      <p:sp>
        <p:nvSpPr>
          <p:cNvPr id="31747" name="Заголовок 21"/>
          <p:cNvSpPr>
            <a:spLocks noGrp="1"/>
          </p:cNvSpPr>
          <p:nvPr>
            <p:ph type="title"/>
          </p:nvPr>
        </p:nvSpPr>
        <p:spPr>
          <a:xfrm>
            <a:off x="372325" y="897401"/>
            <a:ext cx="8589852" cy="707886"/>
          </a:xfrm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Митохондрийдің</a:t>
            </a:r>
            <a:r>
              <a:rPr lang="kk-KZ" alt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ультрақұрылымы </a:t>
            </a:r>
            <a:endParaRPr lang="kk-KZ" altLang="ru-RU" sz="4000" b="1" dirty="0" smtClean="0">
              <a:solidFill>
                <a:srgbClr val="008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77" t="21731" r="54481" b="66154"/>
          <a:stretch/>
        </p:blipFill>
        <p:spPr bwMode="auto">
          <a:xfrm>
            <a:off x="166737" y="12677"/>
            <a:ext cx="1631852" cy="88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1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571184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kk-KZ" altLang="ru-RU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Митохондрийдің</a:t>
            </a:r>
            <a:r>
              <a:rPr lang="kk-KZ" alt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қызметтері:</a:t>
            </a:r>
            <a:endParaRPr lang="en-GB" alt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1453725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 err="1" smtClean="0">
                <a:latin typeface="Times New Roman" pitchFamily="18" charset="0"/>
                <a:cs typeface="Times New Roman" pitchFamily="18" charset="0"/>
              </a:rPr>
              <a:t>Митохондрий</a:t>
            </a:r>
            <a:r>
              <a:rPr lang="kk-KZ" altLang="ru-RU" sz="2600" b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матриксінде Кребс циклі жүріледі;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Ішкі мембранасында электрон тасымалдау тізбегі орналасқандықтан тотыға фосфорлену үдерісі жүзеге асырылады;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АТФ синтезі жүреді;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kk-KZ" altLang="ru-RU" sz="2600" b="0" u="none" dirty="0">
                <a:latin typeface="Times New Roman" pitchFamily="18" charset="0"/>
                <a:cs typeface="Times New Roman" pitchFamily="18" charset="0"/>
              </a:rPr>
              <a:t>Жасушалық тыныс алу жүзеге асырылады;</a:t>
            </a:r>
          </a:p>
          <a:p>
            <a:pPr marL="342900" indent="-342900">
              <a:spcBef>
                <a:spcPct val="20000"/>
              </a:spcBef>
            </a:pPr>
            <a:endParaRPr lang="kk-KZ" altLang="ru-RU" sz="2600" b="0" u="none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kk-KZ" altLang="ru-RU" sz="2600" b="0" u="none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kk-KZ" altLang="ru-RU" sz="2600" u="none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Пигменті: </a:t>
            </a:r>
            <a:r>
              <a:rPr lang="kk-KZ" altLang="ru-RU" sz="2600" u="none" dirty="0">
                <a:latin typeface="Times New Roman" pitchFamily="18" charset="0"/>
                <a:cs typeface="Times New Roman" pitchFamily="18" charset="0"/>
              </a:rPr>
              <a:t>Цитохром</a:t>
            </a:r>
          </a:p>
          <a:p>
            <a:pPr marL="342900" indent="-342900">
              <a:spcBef>
                <a:spcPct val="20000"/>
              </a:spcBef>
            </a:pPr>
            <a:endParaRPr lang="en-GB" altLang="ru-RU" sz="2600" b="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77" t="21731" r="54481" b="66154"/>
          <a:stretch/>
        </p:blipFill>
        <p:spPr bwMode="auto">
          <a:xfrm>
            <a:off x="179512" y="188640"/>
            <a:ext cx="1631852" cy="88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2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 алу неге митохондрияда жүреді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77" t="21731" r="54481" b="66154"/>
          <a:stretch/>
        </p:blipFill>
        <p:spPr bwMode="auto">
          <a:xfrm>
            <a:off x="251520" y="241444"/>
            <a:ext cx="1775868" cy="9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164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78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Митохондрийде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жүретін процестер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840760" cy="481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208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Жасуша оттегіні не үшін қабылдайды?</vt:lpstr>
      <vt:lpstr>Сабақтың тақырыбы:  Митохондрийдің құрылымдық компоненттері және олардың қызметтері. Митохондрий құрылымының жасушалық тыныс алу үдерісімен байланысы</vt:lpstr>
      <vt:lpstr>Митохондрий</vt:lpstr>
      <vt:lpstr>Слайд 4</vt:lpstr>
      <vt:lpstr>Слайд 5</vt:lpstr>
      <vt:lpstr>Митохондрийдің ультрақұрылымы </vt:lpstr>
      <vt:lpstr>Митохондрийдің қызметтері:</vt:lpstr>
      <vt:lpstr>Тыныс алу неге митохондрияда жүреді?</vt:lpstr>
      <vt:lpstr>Митохондрийде жүретін процестер </vt:lpstr>
      <vt:lpstr>Слайд 10</vt:lpstr>
      <vt:lpstr>Слайд 11</vt:lpstr>
      <vt:lpstr>Энергетикалық реакция жүруі</vt:lpstr>
      <vt:lpstr>Қосымша тапсырма: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МАРТИНА</dc:creator>
  <cp:lastModifiedBy>Администратор</cp:lastModifiedBy>
  <cp:revision>26</cp:revision>
  <dcterms:created xsi:type="dcterms:W3CDTF">2014-10-12T03:22:38Z</dcterms:created>
  <dcterms:modified xsi:type="dcterms:W3CDTF">2020-11-05T11:54:58Z</dcterms:modified>
</cp:coreProperties>
</file>