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547" r:id="rId4"/>
    <p:sldId id="258" r:id="rId5"/>
    <p:sldId id="341" r:id="rId6"/>
    <p:sldId id="558" r:id="rId7"/>
    <p:sldId id="257" r:id="rId8"/>
    <p:sldId id="259" r:id="rId9"/>
    <p:sldId id="344" r:id="rId10"/>
    <p:sldId id="561" r:id="rId11"/>
    <p:sldId id="549" r:id="rId12"/>
    <p:sldId id="548" r:id="rId13"/>
    <p:sldId id="352" r:id="rId14"/>
    <p:sldId id="550" r:id="rId15"/>
    <p:sldId id="551" r:id="rId16"/>
    <p:sldId id="560" r:id="rId17"/>
    <p:sldId id="552" r:id="rId18"/>
    <p:sldId id="553" r:id="rId19"/>
    <p:sldId id="555" r:id="rId20"/>
    <p:sldId id="283" r:id="rId21"/>
    <p:sldId id="559" r:id="rId22"/>
    <p:sldId id="361" r:id="rId23"/>
  </p:sldIdLst>
  <p:sldSz cx="7307263" cy="504031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1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CF23-A0DF-4D89-B7FB-F1F567B9E81E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336675"/>
            <a:ext cx="52324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D764-5303-4478-95C5-F8F03F634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5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E46E35C-418C-471B-BECD-5135C3AAB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B915B7DB-AEF5-4B0F-9073-85A2310B0228}" type="slidenum">
              <a:rPr lang="en-US" altLang="ru-RU" sz="1200"/>
              <a:pPr/>
              <a:t>4</a:t>
            </a:fld>
            <a:endParaRPr lang="en-US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4EEE3B4-812C-4EC1-8440-C23DED68A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7697B761-E386-4427-ABB4-5C20090AB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</a:rPr>
              <a:t>Figure 12.2 The functions of cell division.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40C4A747-544D-4A3A-A673-F56EB1843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2FC927D1-9397-46C4-A362-8F14AB402B72}" type="slidenum">
              <a:rPr lang="en-US" altLang="ru-RU" sz="1200"/>
              <a:pPr/>
              <a:t>8</a:t>
            </a:fld>
            <a:endParaRPr lang="en-US" altLang="ru-RU" sz="12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DA6D80ED-6B1D-462C-8F9C-62F48A27F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7F89BA33-E827-49D2-B40C-833422089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</a:rPr>
              <a:t>Figure 12.6 The cell cycle.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AD764-5303-4478-95C5-F8F03F6348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6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FB75B331-096A-442D-A85C-411ADF724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8BE4889-8091-4211-AFA5-4C13B2EFA5DE}" type="slidenum">
              <a:rPr lang="en-US" altLang="ru-RU" sz="1200"/>
              <a:pPr/>
              <a:t>12</a:t>
            </a:fld>
            <a:endParaRPr lang="en-US" altLang="ru-RU" sz="1200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D5899335-1F73-40E9-B5A1-B935188B8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1578F2BB-081E-4CBA-BF6B-85C160B25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dirty="0">
                <a:latin typeface="Arial" panose="020B0604020202020204" pitchFamily="34" charset="0"/>
              </a:rPr>
              <a:t>Figure 12.8 The mitotic spindle at metaphase.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>
            <a:extLst>
              <a:ext uri="{FF2B5EF4-FFF2-40B4-BE49-F238E27FC236}">
                <a16:creationId xmlns:a16="http://schemas.microsoft.com/office/drawing/2014/main" id="{E2558BC5-97FB-46CF-9615-80DC20559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288F4274-54CE-40CC-8F7C-A4E1A56647EC}" type="slidenum">
              <a:rPr lang="en-US" altLang="ru-RU" sz="1200"/>
              <a:pPr/>
              <a:t>21</a:t>
            </a:fld>
            <a:endParaRPr lang="en-US" altLang="ru-RU" sz="1200"/>
          </a:p>
        </p:txBody>
      </p:sp>
      <p:sp>
        <p:nvSpPr>
          <p:cNvPr id="203779" name="Rectangle 2">
            <a:extLst>
              <a:ext uri="{FF2B5EF4-FFF2-40B4-BE49-F238E27FC236}">
                <a16:creationId xmlns:a16="http://schemas.microsoft.com/office/drawing/2014/main" id="{9EAA853F-A365-4220-B5ED-A7782D350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>
            <a:extLst>
              <a:ext uri="{FF2B5EF4-FFF2-40B4-BE49-F238E27FC236}">
                <a16:creationId xmlns:a16="http://schemas.microsoft.com/office/drawing/2014/main" id="{C63EA2D3-55AD-4F45-80E2-F0119E49A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</a:rPr>
              <a:t>Figure 12.UN02 Test Your Understanding, question 7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657612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65040" y="2706120"/>
            <a:ext cx="657612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73500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6504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2588400" y="117936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811760" y="117936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811760" y="270612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2588400" y="270612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365040" y="270612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024853-B177-4698-8DC5-67EF1E88F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55861-F2F1-4891-B282-0467ED3E7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B8F2B-F542-4645-8368-05CBCA85D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51494-AA1C-4FBA-8DF9-94987A0990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60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374" y="1341750"/>
            <a:ext cx="3105587" cy="319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9302" y="1341750"/>
            <a:ext cx="3105587" cy="319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D1B72F-EF49-41C7-A758-7E340DA1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BD6B97-34A7-4C87-B6AD-F09C4318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793271-10E9-4EDA-903A-90EE60A8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0BF99-7897-44A0-A0BD-E3BABAC506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347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365040" y="1179360"/>
            <a:ext cx="6576120" cy="292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657612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65040" y="1179360"/>
            <a:ext cx="6576120" cy="292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65040" y="200880"/>
            <a:ext cx="6576120" cy="390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6504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73500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65040" y="2706120"/>
            <a:ext cx="657612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657612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65040" y="2706120"/>
            <a:ext cx="657612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73500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36504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88400" y="117936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811760" y="117936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811760" y="270612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2588400" y="270612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365040" y="2706120"/>
            <a:ext cx="211716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657612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65040" y="200880"/>
            <a:ext cx="6576120" cy="390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6504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735000" y="270612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6120" cy="1875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904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65040" y="2706120"/>
            <a:ext cx="6576120" cy="1393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65040" y="-316080"/>
            <a:ext cx="6575760" cy="1874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3208680" cy="2922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735000" y="1179360"/>
            <a:ext cx="3208680" cy="2922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65040" y="200880"/>
            <a:ext cx="6576120" cy="84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65040" y="1179360"/>
            <a:ext cx="6576120" cy="2922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585051" y="420280"/>
            <a:ext cx="6153840" cy="64692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spcBef>
                <a:spcPct val="0"/>
              </a:spcBef>
            </a:pPr>
            <a:endParaRPr lang="ru-RU" altLang="ru-RU" dirty="0">
              <a:solidFill>
                <a:srgbClr val="00192F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kk-KZ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 цикл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117" name="Рисунок 116"/>
          <p:cNvPicPr/>
          <p:nvPr/>
        </p:nvPicPr>
        <p:blipFill>
          <a:blip r:embed="rId2"/>
          <a:srcRect l="54699" t="21971" r="29019" b="3884"/>
          <a:stretch/>
        </p:blipFill>
        <p:spPr>
          <a:xfrm>
            <a:off x="3024720" y="1944000"/>
            <a:ext cx="863280" cy="215928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2"/>
          <a:srcRect l="5279" t="21121" r="73614" b="17"/>
          <a:stretch/>
        </p:blipFill>
        <p:spPr>
          <a:xfrm>
            <a:off x="864000" y="1944000"/>
            <a:ext cx="881640" cy="223128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3"/>
          <a:srcRect l="14808" t="39478" r="64489" b="13150"/>
          <a:stretch/>
        </p:blipFill>
        <p:spPr>
          <a:xfrm>
            <a:off x="4536000" y="1939680"/>
            <a:ext cx="1078920" cy="223632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3"/>
          <a:srcRect l="58594" t="66398" r="19817" b="12008"/>
          <a:stretch/>
        </p:blipFill>
        <p:spPr>
          <a:xfrm>
            <a:off x="5905080" y="2665080"/>
            <a:ext cx="862920" cy="64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_07bMitosisAnimalCell-U">
            <a:extLst>
              <a:ext uri="{FF2B5EF4-FFF2-40B4-BE49-F238E27FC236}">
                <a16:creationId xmlns:a16="http://schemas.microsoft.com/office/drawing/2014/main" id="{F41BC85A-2B62-478B-839A-FC7C06708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1"/>
          <a:stretch/>
        </p:blipFill>
        <p:spPr bwMode="auto">
          <a:xfrm>
            <a:off x="48492" y="2520156"/>
            <a:ext cx="6957920" cy="23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2_07aMitosisAnimalCell-U">
            <a:extLst>
              <a:ext uri="{FF2B5EF4-FFF2-40B4-BE49-F238E27FC236}">
                <a16:creationId xmlns:a16="http://schemas.microsoft.com/office/drawing/2014/main" id="{482BF19C-FE04-41DD-8CCD-A6AECEB03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0"/>
          <a:stretch/>
        </p:blipFill>
        <p:spPr bwMode="auto">
          <a:xfrm>
            <a:off x="48491" y="131618"/>
            <a:ext cx="6851073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6CDEFF-C386-4640-AED1-7973A959633B}"/>
              </a:ext>
            </a:extLst>
          </p:cNvPr>
          <p:cNvSpPr/>
          <p:nvPr/>
        </p:nvSpPr>
        <p:spPr>
          <a:xfrm>
            <a:off x="920099" y="346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62DD29-CF9E-4364-A6EC-4B23CB1169C5}"/>
              </a:ext>
            </a:extLst>
          </p:cNvPr>
          <p:cNvSpPr/>
          <p:nvPr/>
        </p:nvSpPr>
        <p:spPr>
          <a:xfrm>
            <a:off x="3316809" y="346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2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DD272D-5993-4A5F-93F6-56EF0A5880EE}"/>
              </a:ext>
            </a:extLst>
          </p:cNvPr>
          <p:cNvSpPr/>
          <p:nvPr/>
        </p:nvSpPr>
        <p:spPr>
          <a:xfrm>
            <a:off x="5608213" y="346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3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1D930E-D3E6-45AC-9E5B-D1E3178CB711}"/>
              </a:ext>
            </a:extLst>
          </p:cNvPr>
          <p:cNvSpPr/>
          <p:nvPr/>
        </p:nvSpPr>
        <p:spPr>
          <a:xfrm>
            <a:off x="1240743" y="240576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4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4EE5E0-1C4D-4A80-81DD-A561C47CCA2D}"/>
              </a:ext>
            </a:extLst>
          </p:cNvPr>
          <p:cNvSpPr/>
          <p:nvPr/>
        </p:nvSpPr>
        <p:spPr>
          <a:xfrm>
            <a:off x="3497178" y="240576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5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721872-5C84-4223-A70B-189E930067D4}"/>
              </a:ext>
            </a:extLst>
          </p:cNvPr>
          <p:cNvSpPr/>
          <p:nvPr/>
        </p:nvSpPr>
        <p:spPr>
          <a:xfrm>
            <a:off x="5295307" y="24798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47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_07_MitosisAnimalCell-U">
            <a:extLst>
              <a:ext uri="{FF2B5EF4-FFF2-40B4-BE49-F238E27FC236}">
                <a16:creationId xmlns:a16="http://schemas.microsoft.com/office/drawing/2014/main" id="{4BE8219D-F6ED-4790-AE5F-BD6F362DE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0"/>
          <a:stretch/>
        </p:blipFill>
        <p:spPr bwMode="auto">
          <a:xfrm>
            <a:off x="70889" y="1248208"/>
            <a:ext cx="7476803" cy="25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3D65C-C822-4E51-A8BB-9D089142C55E}"/>
              </a:ext>
            </a:extLst>
          </p:cNvPr>
          <p:cNvSpPr txBox="1"/>
          <p:nvPr/>
        </p:nvSpPr>
        <p:spPr>
          <a:xfrm>
            <a:off x="660402" y="2150823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4F71CF-ED88-4C1F-BFFB-EE66AA0C3F6D}"/>
              </a:ext>
            </a:extLst>
          </p:cNvPr>
          <p:cNvSpPr/>
          <p:nvPr/>
        </p:nvSpPr>
        <p:spPr>
          <a:xfrm>
            <a:off x="1797458" y="21508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2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D3785E-B70E-486F-9BF1-4195D63739CD}"/>
              </a:ext>
            </a:extLst>
          </p:cNvPr>
          <p:cNvSpPr/>
          <p:nvPr/>
        </p:nvSpPr>
        <p:spPr>
          <a:xfrm>
            <a:off x="3119013" y="21508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3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8DF9BB-E776-4EA0-9757-D6BADED37A54}"/>
              </a:ext>
            </a:extLst>
          </p:cNvPr>
          <p:cNvSpPr/>
          <p:nvPr/>
        </p:nvSpPr>
        <p:spPr>
          <a:xfrm>
            <a:off x="4207585" y="21508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4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AE66B6-B501-416B-AB9A-4E79773DD137}"/>
              </a:ext>
            </a:extLst>
          </p:cNvPr>
          <p:cNvSpPr/>
          <p:nvPr/>
        </p:nvSpPr>
        <p:spPr>
          <a:xfrm>
            <a:off x="5493887" y="21508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5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254CE1-AFBC-45A3-9DF1-96B4A5AD33CC}"/>
              </a:ext>
            </a:extLst>
          </p:cNvPr>
          <p:cNvSpPr/>
          <p:nvPr/>
        </p:nvSpPr>
        <p:spPr>
          <a:xfrm>
            <a:off x="6490408" y="21500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22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A7B8AA3A-6CE0-41F9-9B48-C7293AC18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373" y="-144392"/>
            <a:ext cx="184178" cy="3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pic>
        <p:nvPicPr>
          <p:cNvPr id="46084" name="Picture 4" descr="12_08_MitoticSpindle-U">
            <a:extLst>
              <a:ext uri="{FF2B5EF4-FFF2-40B4-BE49-F238E27FC236}">
                <a16:creationId xmlns:a16="http://schemas.microsoft.com/office/drawing/2014/main" id="{6F07B904-8F66-410B-9C4C-0C354509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"/>
          <a:stretch/>
        </p:blipFill>
        <p:spPr bwMode="auto">
          <a:xfrm>
            <a:off x="526366" y="420914"/>
            <a:ext cx="6318297" cy="38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64C3A242-03F6-4CBD-A967-6EBAA3047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662" y="590439"/>
            <a:ext cx="496708" cy="19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ru-RU" sz="1323" b="1" dirty="0"/>
              <a:t>Aster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21887990-1030-4421-9F86-53ADD83F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271" y="444550"/>
            <a:ext cx="1009699" cy="20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kk-KZ" altLang="ru-RU" sz="1323" b="1" dirty="0"/>
              <a:t>центросома</a:t>
            </a:r>
            <a:endParaRPr lang="en-US" altLang="ru-RU" sz="1323" b="1" dirty="0"/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DDC6FF08-A574-4B2D-820A-89860AF8A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99" y="743591"/>
            <a:ext cx="931762" cy="55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kk-KZ" altLang="ru-RU" sz="1323" b="1" dirty="0"/>
              <a:t>метафаза</a:t>
            </a:r>
            <a:endParaRPr lang="en-US" altLang="ru-RU" sz="1323" b="1" dirty="0"/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E39442C7-A891-4D17-B32A-F509E469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982" y="2220560"/>
            <a:ext cx="679337" cy="37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kk-KZ" altLang="ru-RU" sz="1323" b="1" dirty="0"/>
              <a:t>кинетохор</a:t>
            </a:r>
            <a:endParaRPr lang="en-US" altLang="ru-RU" sz="1323" b="1" dirty="0"/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A1A8A63C-3045-4466-B2B3-2AF343AB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549" y="1095697"/>
            <a:ext cx="1067862" cy="1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1323" b="1" dirty="0"/>
              <a:t>Microtubules</a:t>
            </a: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65019D49-92FD-4AC1-BD15-A9E2E147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089" y="1969533"/>
            <a:ext cx="1222574" cy="19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kk-KZ" altLang="ru-RU" sz="1323" b="1" dirty="0"/>
              <a:t>хромосома</a:t>
            </a:r>
            <a:endParaRPr lang="en-US" altLang="ru-RU" sz="1323" b="1" dirty="0"/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2EEE8735-2571-4E9D-8C8D-8A9EF042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991" y="4313563"/>
            <a:ext cx="573482" cy="1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1176" b="1"/>
              <a:t>0.5 </a:t>
            </a:r>
            <a:r>
              <a:rPr lang="en-US" altLang="ru-RU" sz="1176" b="1">
                <a:sym typeface="Symbol" panose="05050102010706020507" pitchFamily="18" charset="2"/>
              </a:rPr>
              <a:t></a:t>
            </a:r>
            <a:r>
              <a:rPr lang="en-US" altLang="ru-RU" sz="1176" b="1"/>
              <a:t>m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C4D8A4F0-DB42-4226-9815-7E13A9C2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398" y="2646351"/>
            <a:ext cx="380382" cy="1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1176" b="1"/>
              <a:t>1 </a:t>
            </a:r>
            <a:r>
              <a:rPr lang="en-US" altLang="ru-RU" sz="1176" b="1">
                <a:sym typeface="Symbol" panose="05050102010706020507" pitchFamily="18" charset="2"/>
              </a:rPr>
              <a:t></a:t>
            </a:r>
            <a:r>
              <a:rPr lang="en-US" altLang="ru-RU" sz="1176" b="1"/>
              <a:t>m</a:t>
            </a:r>
          </a:p>
        </p:txBody>
      </p:sp>
      <p:sp>
        <p:nvSpPr>
          <p:cNvPr id="46097" name="Line 17">
            <a:extLst>
              <a:ext uri="{FF2B5EF4-FFF2-40B4-BE49-F238E27FC236}">
                <a16:creationId xmlns:a16="http://schemas.microsoft.com/office/drawing/2014/main" id="{2998FEBA-98A6-4BF9-8760-9CF931BC76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816" y="561069"/>
            <a:ext cx="650256" cy="4399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AFDD6858-3B22-46A0-ADB6-E03C26593C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8430" y="2378865"/>
            <a:ext cx="261731" cy="6453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9B5B0453-A848-40D8-8522-D5DA929AB5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98546" y="2397585"/>
            <a:ext cx="300118" cy="63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44E56781-A03C-471E-B858-C9E5F6178F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2370" y="3139276"/>
            <a:ext cx="659562" cy="28276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C83FB1F9-11B8-4392-B13E-41FB7ECB5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8180" y="2592326"/>
            <a:ext cx="134937" cy="65470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27B744E2-010D-44BB-A4D7-78B21F82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7110" y="1290991"/>
            <a:ext cx="0" cy="3132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5" name="Line 25">
            <a:extLst>
              <a:ext uri="{FF2B5EF4-FFF2-40B4-BE49-F238E27FC236}">
                <a16:creationId xmlns:a16="http://schemas.microsoft.com/office/drawing/2014/main" id="{2C3A92EA-D0BC-4AC9-BBFA-EA12D21E3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7098" y="2010981"/>
            <a:ext cx="620011" cy="2933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6" name="Line 26">
            <a:extLst>
              <a:ext uri="{FF2B5EF4-FFF2-40B4-BE49-F238E27FC236}">
                <a16:creationId xmlns:a16="http://schemas.microsoft.com/office/drawing/2014/main" id="{E7C544C2-0461-4123-9F0B-985E1CEA2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520" y="1271725"/>
            <a:ext cx="0" cy="42004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7" name="Line 27">
            <a:extLst>
              <a:ext uri="{FF2B5EF4-FFF2-40B4-BE49-F238E27FC236}">
                <a16:creationId xmlns:a16="http://schemas.microsoft.com/office/drawing/2014/main" id="{66051D38-E4DA-4690-907B-962504824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385" y="1611075"/>
            <a:ext cx="329200" cy="45055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08" name="Line 28">
            <a:extLst>
              <a:ext uri="{FF2B5EF4-FFF2-40B4-BE49-F238E27FC236}">
                <a16:creationId xmlns:a16="http://schemas.microsoft.com/office/drawing/2014/main" id="{000667CA-651F-4FB6-AC28-8BEDC9EE2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178" y="2061628"/>
            <a:ext cx="14540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0" name="Line 30">
            <a:extLst>
              <a:ext uri="{FF2B5EF4-FFF2-40B4-BE49-F238E27FC236}">
                <a16:creationId xmlns:a16="http://schemas.microsoft.com/office/drawing/2014/main" id="{C52B8EB2-E665-434C-A975-D713EA4B12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6580" y="1274617"/>
            <a:ext cx="131447" cy="32031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1" name="Line 31">
            <a:extLst>
              <a:ext uri="{FF2B5EF4-FFF2-40B4-BE49-F238E27FC236}">
                <a16:creationId xmlns:a16="http://schemas.microsoft.com/office/drawing/2014/main" id="{D5E02E2D-7BBD-4CC2-B1A4-086FC679C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275" y="4219767"/>
            <a:ext cx="0" cy="586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2" name="Line 32">
            <a:extLst>
              <a:ext uri="{FF2B5EF4-FFF2-40B4-BE49-F238E27FC236}">
                <a16:creationId xmlns:a16="http://schemas.microsoft.com/office/drawing/2014/main" id="{0DA92EAA-6C2C-4F4C-ACEF-45CAD9FA4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7297" y="4219740"/>
            <a:ext cx="0" cy="633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3" name="Line 33">
            <a:extLst>
              <a:ext uri="{FF2B5EF4-FFF2-40B4-BE49-F238E27FC236}">
                <a16:creationId xmlns:a16="http://schemas.microsoft.com/office/drawing/2014/main" id="{6C584C82-FB62-456C-8635-1468C432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8321" y="4249263"/>
            <a:ext cx="348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4" name="Line 34">
            <a:extLst>
              <a:ext uri="{FF2B5EF4-FFF2-40B4-BE49-F238E27FC236}">
                <a16:creationId xmlns:a16="http://schemas.microsoft.com/office/drawing/2014/main" id="{BED59CF9-DCA9-4BE6-843E-17CE2C1AA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2260" y="2614662"/>
            <a:ext cx="58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5" name="Line 35">
            <a:extLst>
              <a:ext uri="{FF2B5EF4-FFF2-40B4-BE49-F238E27FC236}">
                <a16:creationId xmlns:a16="http://schemas.microsoft.com/office/drawing/2014/main" id="{56095BA5-6528-4EBC-8CED-EC26E5534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2260" y="2809507"/>
            <a:ext cx="58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6" name="Line 36">
            <a:extLst>
              <a:ext uri="{FF2B5EF4-FFF2-40B4-BE49-F238E27FC236}">
                <a16:creationId xmlns:a16="http://schemas.microsoft.com/office/drawing/2014/main" id="{3624AC16-EA8C-4D2E-9137-D838226D5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1254" y="2610072"/>
            <a:ext cx="0" cy="194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7" name="AutoShape 37">
            <a:extLst>
              <a:ext uri="{FF2B5EF4-FFF2-40B4-BE49-F238E27FC236}">
                <a16:creationId xmlns:a16="http://schemas.microsoft.com/office/drawing/2014/main" id="{EF8E4A48-7398-4AB6-8C26-FF816223C008}"/>
              </a:ext>
            </a:extLst>
          </p:cNvPr>
          <p:cNvSpPr>
            <a:spLocks/>
          </p:cNvSpPr>
          <p:nvPr/>
        </p:nvSpPr>
        <p:spPr bwMode="auto">
          <a:xfrm rot="4455905">
            <a:off x="1817438" y="404911"/>
            <a:ext cx="105599" cy="841028"/>
          </a:xfrm>
          <a:prstGeom prst="leftBrace">
            <a:avLst>
              <a:gd name="adj1" fmla="val 66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sp>
        <p:nvSpPr>
          <p:cNvPr id="46118" name="Line 38">
            <a:extLst>
              <a:ext uri="{FF2B5EF4-FFF2-40B4-BE49-F238E27FC236}">
                <a16:creationId xmlns:a16="http://schemas.microsoft.com/office/drawing/2014/main" id="{6069488B-A44C-4B3F-9FE6-6391CB145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520" y="1271725"/>
            <a:ext cx="0" cy="4200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19" name="Line 39">
            <a:extLst>
              <a:ext uri="{FF2B5EF4-FFF2-40B4-BE49-F238E27FC236}">
                <a16:creationId xmlns:a16="http://schemas.microsoft.com/office/drawing/2014/main" id="{50F72113-1008-40DE-8C81-08ECD20C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392" y="1611050"/>
            <a:ext cx="331526" cy="4552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20" name="Line 40">
            <a:extLst>
              <a:ext uri="{FF2B5EF4-FFF2-40B4-BE49-F238E27FC236}">
                <a16:creationId xmlns:a16="http://schemas.microsoft.com/office/drawing/2014/main" id="{297E4545-483B-4095-9D86-1D0EF77C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178" y="2061628"/>
            <a:ext cx="14540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22" name="Line 42">
            <a:extLst>
              <a:ext uri="{FF2B5EF4-FFF2-40B4-BE49-F238E27FC236}">
                <a16:creationId xmlns:a16="http://schemas.microsoft.com/office/drawing/2014/main" id="{B5AFD83E-164F-4D00-9448-FDB3975687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6580" y="1274617"/>
            <a:ext cx="131447" cy="3203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46124" name="Line 44">
            <a:extLst>
              <a:ext uri="{FF2B5EF4-FFF2-40B4-BE49-F238E27FC236}">
                <a16:creationId xmlns:a16="http://schemas.microsoft.com/office/drawing/2014/main" id="{0B270C3E-46AA-4DF6-AFA3-53F4233EC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8180" y="2592326"/>
            <a:ext cx="134937" cy="6547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_08bMitoticSpindle-U">
            <a:extLst>
              <a:ext uri="{FF2B5EF4-FFF2-40B4-BE49-F238E27FC236}">
                <a16:creationId xmlns:a16="http://schemas.microsoft.com/office/drawing/2014/main" id="{073A077C-1515-4A98-9B10-DAB68A626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r="38528" b="4559"/>
          <a:stretch/>
        </p:blipFill>
        <p:spPr bwMode="auto">
          <a:xfrm>
            <a:off x="118196" y="184299"/>
            <a:ext cx="5707639" cy="45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32EB25-737A-474C-AAFC-124429A54712}"/>
              </a:ext>
            </a:extLst>
          </p:cNvPr>
          <p:cNvSpPr/>
          <p:nvPr/>
        </p:nvSpPr>
        <p:spPr>
          <a:xfrm>
            <a:off x="3394785" y="3836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_09_AnaphaseKinetochore-U">
            <a:extLst>
              <a:ext uri="{FF2B5EF4-FFF2-40B4-BE49-F238E27FC236}">
                <a16:creationId xmlns:a16="http://schemas.microsoft.com/office/drawing/2014/main" id="{7E23F606-AFE2-450A-B195-7A7866912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/>
        </p:blipFill>
        <p:spPr bwMode="auto">
          <a:xfrm>
            <a:off x="0" y="0"/>
            <a:ext cx="4080164" cy="539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7AD088-4C6B-425C-B7A6-1DF2C31F2112}"/>
              </a:ext>
            </a:extLst>
          </p:cNvPr>
          <p:cNvSpPr/>
          <p:nvPr/>
        </p:nvSpPr>
        <p:spPr>
          <a:xfrm>
            <a:off x="2153813" y="1720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0949FC-AF59-43C3-9788-21E54CCA1386}"/>
              </a:ext>
            </a:extLst>
          </p:cNvPr>
          <p:cNvSpPr/>
          <p:nvPr/>
        </p:nvSpPr>
        <p:spPr>
          <a:xfrm>
            <a:off x="1727176" y="43013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14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isters2">
            <a:extLst>
              <a:ext uri="{FF2B5EF4-FFF2-40B4-BE49-F238E27FC236}">
                <a16:creationId xmlns:a16="http://schemas.microsoft.com/office/drawing/2014/main" id="{E96956DF-E354-4C6D-AB9C-E149A97F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r="30344"/>
          <a:stretch/>
        </p:blipFill>
        <p:spPr bwMode="auto">
          <a:xfrm>
            <a:off x="217714" y="228944"/>
            <a:ext cx="1683658" cy="21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F673E-6422-4268-A82E-25BE647CC244}"/>
              </a:ext>
            </a:extLst>
          </p:cNvPr>
          <p:cNvSpPr txBox="1"/>
          <p:nvPr/>
        </p:nvSpPr>
        <p:spPr>
          <a:xfrm>
            <a:off x="1719943" y="674914"/>
            <a:ext cx="36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pic>
        <p:nvPicPr>
          <p:cNvPr id="4102" name="Picture 6" descr="7.016 Introductory Biology: Recitation 9">
            <a:extLst>
              <a:ext uri="{FF2B5EF4-FFF2-40B4-BE49-F238E27FC236}">
                <a16:creationId xmlns:a16="http://schemas.microsoft.com/office/drawing/2014/main" id="{129A9A86-F13B-46CA-A470-19D1B0F0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52064" b="2457"/>
          <a:stretch/>
        </p:blipFill>
        <p:spPr bwMode="auto">
          <a:xfrm>
            <a:off x="420914" y="2520156"/>
            <a:ext cx="2140858" cy="27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Open Door Web Site : IB Biology : Genetics : Mitosis and Meiosis">
            <a:extLst>
              <a:ext uri="{FF2B5EF4-FFF2-40B4-BE49-F238E27FC236}">
                <a16:creationId xmlns:a16="http://schemas.microsoft.com/office/drawing/2014/main" id="{D5603FAD-051D-4722-802B-DFA94C203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b="74659"/>
          <a:stretch/>
        </p:blipFill>
        <p:spPr bwMode="auto">
          <a:xfrm>
            <a:off x="2423885" y="434359"/>
            <a:ext cx="4477657" cy="19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8090BD-03B6-4D8A-B16B-185E7A0B61C6}"/>
              </a:ext>
            </a:extLst>
          </p:cNvPr>
          <p:cNvSpPr/>
          <p:nvPr/>
        </p:nvSpPr>
        <p:spPr>
          <a:xfrm>
            <a:off x="3088397" y="7453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r:id="rId2" imgW="6031763" imgH="5334745"/>
        </mc:Choice>
        <mc:Fallback>
          <p:control r:id="rId2" imgW="6031763" imgH="5334745">
            <p:pic>
              <p:nvPicPr>
                <p:cNvPr id="2" name="ShockwaveFlash1">
                  <a:extLst>
                    <a:ext uri="{FF2B5EF4-FFF2-40B4-BE49-F238E27FC236}">
                      <a16:creationId xmlns:a16="http://schemas.microsoft.com/office/drawing/2014/main" id="{6D50BDBE-5958-4E67-B86F-5A98B14D6DF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-146844"/>
                  <a:ext cx="6032500" cy="533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337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_10_Cytokinesis-U">
            <a:extLst>
              <a:ext uri="{FF2B5EF4-FFF2-40B4-BE49-F238E27FC236}">
                <a16:creationId xmlns:a16="http://schemas.microsoft.com/office/drawing/2014/main" id="{F340EBC6-B96E-4BE2-8996-DB2976EC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/>
        </p:blipFill>
        <p:spPr bwMode="auto">
          <a:xfrm>
            <a:off x="130048" y="135110"/>
            <a:ext cx="6565893" cy="389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E3F5A5-98CE-4F46-AF23-09868D25E687}"/>
              </a:ext>
            </a:extLst>
          </p:cNvPr>
          <p:cNvSpPr/>
          <p:nvPr/>
        </p:nvSpPr>
        <p:spPr>
          <a:xfrm>
            <a:off x="847528" y="31402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8778FC-9798-4706-BB1E-7B23FEAA5E05}"/>
              </a:ext>
            </a:extLst>
          </p:cNvPr>
          <p:cNvSpPr/>
          <p:nvPr/>
        </p:nvSpPr>
        <p:spPr>
          <a:xfrm>
            <a:off x="4004384" y="2436297"/>
            <a:ext cx="313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82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_13_CellDivMechanisms-U">
            <a:extLst>
              <a:ext uri="{FF2B5EF4-FFF2-40B4-BE49-F238E27FC236}">
                <a16:creationId xmlns:a16="http://schemas.microsoft.com/office/drawing/2014/main" id="{CDA3EEE8-C8A9-4E49-993E-586BE8A46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"/>
          <a:stretch/>
        </p:blipFill>
        <p:spPr bwMode="auto">
          <a:xfrm>
            <a:off x="1674317" y="83128"/>
            <a:ext cx="5383399" cy="49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EA7603-56B0-4A16-8CED-7BA82749BF2B}"/>
              </a:ext>
            </a:extLst>
          </p:cNvPr>
          <p:cNvSpPr/>
          <p:nvPr/>
        </p:nvSpPr>
        <p:spPr>
          <a:xfrm>
            <a:off x="3242385" y="1430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1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CAD356-E3A3-48A2-8F30-A216A27F4C30}"/>
              </a:ext>
            </a:extLst>
          </p:cNvPr>
          <p:cNvSpPr/>
          <p:nvPr/>
        </p:nvSpPr>
        <p:spPr>
          <a:xfrm>
            <a:off x="3340725" y="13477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2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EB3727-2E7D-4B52-9664-7C86850723F8}"/>
              </a:ext>
            </a:extLst>
          </p:cNvPr>
          <p:cNvSpPr/>
          <p:nvPr/>
        </p:nvSpPr>
        <p:spPr>
          <a:xfrm>
            <a:off x="3503670" y="272658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3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94EFE3-A2F0-4306-A2DC-9C6EED2A1D61}"/>
              </a:ext>
            </a:extLst>
          </p:cNvPr>
          <p:cNvSpPr/>
          <p:nvPr/>
        </p:nvSpPr>
        <p:spPr>
          <a:xfrm>
            <a:off x="3497178" y="399117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4</a:t>
            </a:r>
            <a:endParaRPr lang="ru-RU" dirty="0"/>
          </a:p>
        </p:txBody>
      </p:sp>
      <p:pic>
        <p:nvPicPr>
          <p:cNvPr id="2050" name="Picture 2" descr="Plant Life: Dinoflagellates">
            <a:extLst>
              <a:ext uri="{FF2B5EF4-FFF2-40B4-BE49-F238E27FC236}">
                <a16:creationId xmlns:a16="http://schemas.microsoft.com/office/drawing/2014/main" id="{3377BF94-06F2-4236-929A-96AA75D3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1007197"/>
            <a:ext cx="1822133" cy="11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teria, yeasts and molds in the home. Bacteriology; Yeast fungi; Molds ( Fungi). STRUCTURE OF YEASTS 79">
            <a:extLst>
              <a:ext uri="{FF2B5EF4-FFF2-40B4-BE49-F238E27FC236}">
                <a16:creationId xmlns:a16="http://schemas.microsoft.com/office/drawing/2014/main" id="{05F8AFCE-2090-4CB4-AB78-E626C3A7B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5"/>
          <a:stretch/>
        </p:blipFill>
        <p:spPr bwMode="auto">
          <a:xfrm>
            <a:off x="108631" y="2410275"/>
            <a:ext cx="3009900" cy="12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cteria_Growth">
            <a:extLst>
              <a:ext uri="{FF2B5EF4-FFF2-40B4-BE49-F238E27FC236}">
                <a16:creationId xmlns:a16="http://schemas.microsoft.com/office/drawing/2014/main" id="{419E42C5-4B87-4FF2-80DB-51B12573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83128"/>
            <a:ext cx="1652905" cy="8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09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6EFE915-7207-4181-BD7F-851856E2F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767" y="0"/>
            <a:ext cx="6384396" cy="8377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kk-K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Сипаттамаларды сәйкестендіріңіз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411" name="Group 131">
            <a:extLst>
              <a:ext uri="{FF2B5EF4-FFF2-40B4-BE49-F238E27FC236}">
                <a16:creationId xmlns:a16="http://schemas.microsoft.com/office/drawing/2014/main" id="{32109171-C593-4835-BD09-D4E8E3DC42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7243421"/>
              </p:ext>
            </p:extLst>
          </p:nvPr>
        </p:nvGraphicFramePr>
        <p:xfrm>
          <a:off x="374465" y="1944560"/>
          <a:ext cx="2441984" cy="1730276"/>
        </p:xfrm>
        <a:graphic>
          <a:graphicData uri="http://schemas.openxmlformats.org/drawingml/2006/table">
            <a:tbl>
              <a:tblPr/>
              <a:tblGrid>
                <a:gridCol w="63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marL="67204" marR="67204" marT="33602" marB="33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центриоль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2" marB="33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marL="67204" marR="67204" marT="33602" marB="33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ядрошық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2" marB="33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marL="67204" marR="67204" marT="33602" marB="33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гистон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2" marB="33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</a:p>
                  </a:txBody>
                  <a:tcPr marL="67204" marR="67204" marT="33602" marB="336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кинетохора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2" marB="336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7432" name="Group 152">
            <a:extLst>
              <a:ext uri="{FF2B5EF4-FFF2-40B4-BE49-F238E27FC236}">
                <a16:creationId xmlns:a16="http://schemas.microsoft.com/office/drawing/2014/main" id="{76211FBF-F8AD-4BF5-9B1D-BE7B9ABEF6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8495369"/>
              </p:ext>
            </p:extLst>
          </p:nvPr>
        </p:nvGraphicFramePr>
        <p:xfrm>
          <a:off x="3051593" y="1303674"/>
          <a:ext cx="3810570" cy="3012048"/>
        </p:xfrm>
        <a:graphic>
          <a:graphicData uri="http://schemas.openxmlformats.org/drawingml/2006/table">
            <a:tbl>
              <a:tblPr/>
              <a:tblGrid>
                <a:gridCol w="730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6" marB="336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Центромера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аймағында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ерекше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нәруыз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кешендер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 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құрылады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204" marR="67204" marT="33606" marB="33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6" marB="336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хромосоманың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құрамындағы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нәруыз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4" marR="67204" marT="33606" marB="33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6" marB="336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нуклеопротеидтен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(РНҚ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нәруыз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құралған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жасуша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бөлігі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4" marR="67204" marT="33606" marB="33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67204" marR="67204" marT="33606" marB="336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9 топ микро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түтікшелерден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құралған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4" marR="67204" marT="33606" marB="336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7C46BF-2054-4755-89AD-CA171ADDB15C}"/>
              </a:ext>
            </a:extLst>
          </p:cNvPr>
          <p:cNvSpPr/>
          <p:nvPr/>
        </p:nvSpPr>
        <p:spPr>
          <a:xfrm>
            <a:off x="166254" y="488965"/>
            <a:ext cx="6802582" cy="326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588"/>
              </a:spcAft>
            </a:pP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10.2.2.1 </a:t>
            </a:r>
            <a:r>
              <a:rPr lang="kk-KZ" altLang="ru-RU" dirty="0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Жасуша айналымы және митоз кезеңдерін сипаттайды</a:t>
            </a:r>
            <a:endParaRPr lang="ru-RU" altLang="ru-RU" dirty="0">
              <a:solidFill>
                <a:srgbClr val="00192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10.2.2.2 </a:t>
            </a:r>
            <a:r>
              <a:rPr lang="kk-KZ" altLang="ru-RU" dirty="0">
                <a:solidFill>
                  <a:srgbClr val="0019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 микропрепараттар арқылы митоз  кезеңдерін    зерттеу</a:t>
            </a:r>
            <a:endParaRPr lang="ru-RU" altLang="ru-RU" dirty="0">
              <a:solidFill>
                <a:srgbClr val="0019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kk-KZ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endParaRPr lang="ru-RU" altLang="ru-RU" dirty="0">
              <a:solidFill>
                <a:srgbClr val="0019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фазаларының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Митоз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фазаларын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Митоз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фазаларының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сұлбасын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altLang="ru-RU" dirty="0">
                <a:solidFill>
                  <a:srgbClr val="001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kk-KZ" altLang="ru-RU" dirty="0">
                <a:solidFill>
                  <a:srgbClr val="00192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Дайын микропрепараттар арқылы митоз фазаларын  зерттей алады;</a:t>
            </a:r>
          </a:p>
          <a:p>
            <a:pPr>
              <a:spcBef>
                <a:spcPct val="0"/>
              </a:spcBef>
            </a:pPr>
            <a:r>
              <a:rPr lang="kk-KZ" altLang="ru-RU" dirty="0">
                <a:solidFill>
                  <a:srgbClr val="00192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Митоз фазаларын және  биологиялық маңыздылығын  сипаттай алады</a:t>
            </a:r>
            <a:r>
              <a:rPr lang="kk-KZ" altLang="ru-RU" sz="2000" dirty="0">
                <a:solidFill>
                  <a:srgbClr val="00192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2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44FA2-A226-4FFC-A6D1-B72413C4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61" y="172817"/>
            <a:ext cx="5488340" cy="3021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 айналымы тестін сәйкестендіру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BAB9831-3B39-4571-B132-A78EE5829AD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3724223"/>
              </p:ext>
            </p:extLst>
          </p:nvPr>
        </p:nvGraphicFramePr>
        <p:xfrm>
          <a:off x="170537" y="579254"/>
          <a:ext cx="7050320" cy="4461059"/>
        </p:xfrm>
        <a:graphic>
          <a:graphicData uri="http://schemas.openxmlformats.org/drawingml/2006/table">
            <a:tbl>
              <a:tblPr/>
              <a:tblGrid>
                <a:gridCol w="116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874"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Фазалар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Жасушада орын алған құбылыстар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56"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ДНҚ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репликациясы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135"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Жасушада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қарқынды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үдерістердің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жүруі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органеллаларының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түзілуі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Жасушаның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өсуі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АТФ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синтезі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+mn-ea"/>
                          <a:cs typeface="+mn-cs"/>
                        </a:rPr>
                        <a:t>  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Жасушаның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маңызды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өсуі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жүреді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362"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Төрт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фазадан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тұратын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жасушаның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ядросының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бөлінуі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kk-KZ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kk-KZ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Хромосомалар екі жас жасушаға тең бөлінеді.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40"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Жасушада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қарқынды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түзілу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үдерістерінің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жүруі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Митохондриялар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мен  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хлоропластардың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түзілуі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Энергия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қорының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көбе</a:t>
                      </a:r>
                      <a:r>
                        <a:rPr kumimoji="0" lang="kk-KZ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403"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6FB833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C0E5AF"/>
                        </a:buClr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3AABE"/>
                        </a:buClr>
                        <a:buSzPct val="68000"/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Century Schoolbook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192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органеллаларының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жаңа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тұзіліп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жатқан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жасушаларға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таралуы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Цитоплазманың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бөлінуі</a:t>
                      </a:r>
                      <a:r>
                        <a:rPr kumimoji="0" lang="ru-RU" alt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92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</a:p>
                  </a:txBody>
                  <a:tcPr marL="50403" marR="504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C52B0CB-4465-456E-B50B-688308688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7371" y="461927"/>
            <a:ext cx="245734" cy="224014"/>
          </a:xfrm>
        </p:spPr>
        <p:txBody>
          <a:bodyPr/>
          <a:lstStyle/>
          <a:p>
            <a:pPr eaLnBrk="1" hangingPunct="1"/>
            <a:r>
              <a:rPr lang="ru-RU" altLang="ru-RU" sz="1800" dirty="0">
                <a:latin typeface="Arial" panose="020B0604020202020204" pitchFamily="34" charset="0"/>
              </a:rPr>
              <a:t>1</a:t>
            </a:r>
            <a:endParaRPr lang="en-US" altLang="ru-RU" sz="1800" dirty="0">
              <a:latin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6A3E672-7EF9-4F96-AD67-E106CA5CE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820" y="-142342"/>
            <a:ext cx="184731" cy="3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pic>
        <p:nvPicPr>
          <p:cNvPr id="100356" name="Picture 4" descr="12_UN02Test_Q7-U">
            <a:extLst>
              <a:ext uri="{FF2B5EF4-FFF2-40B4-BE49-F238E27FC236}">
                <a16:creationId xmlns:a16="http://schemas.microsoft.com/office/drawing/2014/main" id="{62FBC60C-6A00-45D9-ADBF-810888A9E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"/>
          <a:stretch/>
        </p:blipFill>
        <p:spPr bwMode="auto">
          <a:xfrm>
            <a:off x="1219814" y="926392"/>
            <a:ext cx="4866469" cy="306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2C67352-453D-4672-A312-46451B3A6306}"/>
              </a:ext>
            </a:extLst>
          </p:cNvPr>
          <p:cNvCxnSpPr>
            <a:cxnSpLocks/>
            <a:stCxn id="100354" idx="2"/>
          </p:cNvCxnSpPr>
          <p:nvPr/>
        </p:nvCxnSpPr>
        <p:spPr>
          <a:xfrm>
            <a:off x="2280238" y="685941"/>
            <a:ext cx="557305" cy="417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65040" y="357480"/>
            <a:ext cx="6575040" cy="18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2009520" y="1179360"/>
            <a:ext cx="1564920" cy="292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53" name="Table 3"/>
          <p:cNvGraphicFramePr/>
          <p:nvPr>
            <p:extLst>
              <p:ext uri="{D42A27DB-BD31-4B8C-83A1-F6EECF244321}">
                <p14:modId xmlns:p14="http://schemas.microsoft.com/office/powerpoint/2010/main" val="2766400239"/>
              </p:ext>
            </p:extLst>
          </p:nvPr>
        </p:nvGraphicFramePr>
        <p:xfrm>
          <a:off x="2674799" y="2467291"/>
          <a:ext cx="3805829" cy="2566372"/>
        </p:xfrm>
        <a:graphic>
          <a:graphicData uri="http://schemas.openxmlformats.org/drawingml/2006/table">
            <a:tbl>
              <a:tblPr/>
              <a:tblGrid>
                <a:gridCol w="380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433">
                <a:tc>
                  <a:txBody>
                    <a:bodyPr/>
                    <a:lstStyle/>
                    <a:p>
                      <a:r>
                        <a:rPr lang="kk-KZ" sz="1400" b="0" strike="noStrike" spc="-1" dirty="0">
                          <a:latin typeface="Times New Roman"/>
                        </a:rPr>
                        <a:t>Митоз</a:t>
                      </a:r>
                      <a:endParaRPr lang="kk-KZ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33">
                <a:tc>
                  <a:txBody>
                    <a:bodyPr/>
                    <a:lstStyle/>
                    <a:p>
                      <a:r>
                        <a:rPr lang="kk-KZ" sz="1400" b="0" strike="noStrike" spc="-1" dirty="0">
                          <a:latin typeface="Times New Roman"/>
                        </a:rPr>
                        <a:t>Дене жасушасында  </a:t>
                      </a:r>
                      <a:endParaRPr lang="kk-KZ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33">
                <a:tc>
                  <a:txBody>
                    <a:bodyPr/>
                    <a:lstStyle/>
                    <a:p>
                      <a:r>
                        <a:rPr lang="ru-RU" sz="1400" b="0" strike="noStrike" spc="-1" dirty="0" err="1">
                          <a:latin typeface="Times New Roman"/>
                        </a:rPr>
                        <a:t>жыныссыз</a:t>
                      </a:r>
                      <a:endParaRPr lang="ru-RU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33"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Times New Roman"/>
                        </a:rPr>
                        <a:t>2</a:t>
                      </a:r>
                      <a:endParaRPr lang="en-US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88"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Times New Roman"/>
                        </a:rPr>
                        <a:t>1</a:t>
                      </a:r>
                      <a:endParaRPr lang="en-US" sz="1400" b="0" strike="noStrike" spc="-1" dirty="0">
                        <a:latin typeface="Times New Roman"/>
                        <a:ea typeface="Times New Roman"/>
                      </a:endParaRPr>
                    </a:p>
                    <a:p>
                      <a:endParaRPr lang="en-US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88">
                <a:tc>
                  <a:txBody>
                    <a:bodyPr/>
                    <a:lstStyle/>
                    <a:p>
                      <a:r>
                        <a:rPr lang="en-US" sz="1400" b="0" strike="noStrike" spc="-1" dirty="0">
                          <a:latin typeface="Times New Roman"/>
                        </a:rPr>
                        <a:t>2n</a:t>
                      </a:r>
                      <a:endParaRPr lang="en-US" sz="1400" b="0" strike="noStrike" spc="-1" dirty="0">
                        <a:latin typeface="Times New Roman"/>
                        <a:ea typeface="Times New Roman"/>
                      </a:endParaRPr>
                    </a:p>
                    <a:p>
                      <a:endParaRPr lang="en-US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52">
                <a:tc>
                  <a:txBody>
                    <a:bodyPr/>
                    <a:lstStyle/>
                    <a:p>
                      <a:endParaRPr lang="ru-RU" sz="1400" b="0" strike="noStrike" spc="-1" dirty="0">
                        <a:latin typeface="Times New Roman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5" name="Рисунок 154"/>
          <p:cNvPicPr/>
          <p:nvPr/>
        </p:nvPicPr>
        <p:blipFill>
          <a:blip r:embed="rId2"/>
          <a:srcRect l="3431" t="61522" r="57150" b="3512"/>
          <a:stretch/>
        </p:blipFill>
        <p:spPr>
          <a:xfrm>
            <a:off x="1370857" y="534960"/>
            <a:ext cx="1152000" cy="64440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155"/>
          <p:cNvPicPr/>
          <p:nvPr/>
        </p:nvPicPr>
        <p:blipFill>
          <a:blip r:embed="rId3"/>
          <a:srcRect l="36728" t="65223" r="40606" b="11013"/>
          <a:stretch/>
        </p:blipFill>
        <p:spPr>
          <a:xfrm>
            <a:off x="506857" y="1251360"/>
            <a:ext cx="796320" cy="86292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56"/>
          <p:cNvPicPr/>
          <p:nvPr/>
        </p:nvPicPr>
        <p:blipFill>
          <a:blip r:embed="rId4"/>
          <a:srcRect t="15230" r="61116"/>
          <a:stretch/>
        </p:blipFill>
        <p:spPr>
          <a:xfrm>
            <a:off x="5142937" y="303120"/>
            <a:ext cx="691920" cy="131544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57"/>
          <p:cNvPicPr/>
          <p:nvPr/>
        </p:nvPicPr>
        <p:blipFill>
          <a:blip r:embed="rId5"/>
          <a:srcRect l="66583" t="70013" r="14211" b="9973"/>
          <a:stretch/>
        </p:blipFill>
        <p:spPr>
          <a:xfrm>
            <a:off x="1720417" y="1827360"/>
            <a:ext cx="802440" cy="86400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58"/>
          <p:cNvPicPr/>
          <p:nvPr/>
        </p:nvPicPr>
        <p:blipFill>
          <a:blip r:embed="rId6"/>
          <a:stretch/>
        </p:blipFill>
        <p:spPr>
          <a:xfrm>
            <a:off x="3098857" y="459360"/>
            <a:ext cx="1188360" cy="792360"/>
          </a:xfrm>
          <a:prstGeom prst="rect">
            <a:avLst/>
          </a:prstGeom>
          <a:ln>
            <a:noFill/>
          </a:ln>
        </p:spPr>
      </p:pic>
      <p:sp>
        <p:nvSpPr>
          <p:cNvPr id="161" name="CustomShape 5"/>
          <p:cNvSpPr/>
          <p:nvPr/>
        </p:nvSpPr>
        <p:spPr>
          <a:xfrm flipV="1">
            <a:off x="938857" y="675360"/>
            <a:ext cx="514800" cy="28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6"/>
          <p:cNvSpPr/>
          <p:nvPr/>
        </p:nvSpPr>
        <p:spPr>
          <a:xfrm flipV="1">
            <a:off x="2440057" y="671760"/>
            <a:ext cx="658800" cy="7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7"/>
          <p:cNvSpPr/>
          <p:nvPr/>
        </p:nvSpPr>
        <p:spPr>
          <a:xfrm flipV="1">
            <a:off x="4287217" y="818280"/>
            <a:ext cx="1043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8"/>
          <p:cNvSpPr/>
          <p:nvPr/>
        </p:nvSpPr>
        <p:spPr>
          <a:xfrm flipH="1">
            <a:off x="2460577" y="1035360"/>
            <a:ext cx="2858760" cy="100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9"/>
          <p:cNvSpPr/>
          <p:nvPr/>
        </p:nvSpPr>
        <p:spPr>
          <a:xfrm flipH="1" flipV="1">
            <a:off x="1303177" y="1829160"/>
            <a:ext cx="554400" cy="28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64BDCB96-F4F6-4CC9-8A8A-0B188450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820" y="-142342"/>
            <a:ext cx="184731" cy="3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pic>
        <p:nvPicPr>
          <p:cNvPr id="11268" name="Picture 4" descr="12_02_CellDivFunctions-U">
            <a:extLst>
              <a:ext uri="{FF2B5EF4-FFF2-40B4-BE49-F238E27FC236}">
                <a16:creationId xmlns:a16="http://schemas.microsoft.com/office/drawing/2014/main" id="{DBB0B1CA-16C0-41D8-A9CA-E49616416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 bwMode="auto">
          <a:xfrm>
            <a:off x="1443828" y="120176"/>
            <a:ext cx="4418441" cy="459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E2E0BFC4-516B-4A59-A59A-BEFA3B67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988" y="143509"/>
            <a:ext cx="1488759" cy="2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ru-RU" sz="1470" b="1" dirty="0"/>
              <a:t>(a)</a:t>
            </a:r>
            <a:r>
              <a:rPr lang="kk-KZ" altLang="ru-RU" sz="1470" b="1" dirty="0"/>
              <a:t>Жасуша бөлінуі</a:t>
            </a:r>
            <a:endParaRPr lang="en-US" altLang="ru-RU" sz="1470" b="1" dirty="0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D6CC6548-7B0A-412F-8035-7F86A1DFD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846" y="1830613"/>
            <a:ext cx="1527262" cy="35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1470" b="1" dirty="0"/>
              <a:t>(b)</a:t>
            </a:r>
            <a:r>
              <a:rPr lang="kk-KZ" altLang="ru-RU" sz="1470" b="1" dirty="0"/>
              <a:t>Өсу және даму</a:t>
            </a:r>
            <a:endParaRPr lang="en-US" altLang="ru-RU" sz="1470" b="1" dirty="0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4F252811-14A2-4C0C-8185-F6542489A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55" y="4572450"/>
            <a:ext cx="1663770" cy="2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ru-RU" sz="1470" b="1" dirty="0"/>
              <a:t>(c)</a:t>
            </a:r>
            <a:r>
              <a:rPr lang="kk-KZ" altLang="ru-RU" sz="1470" b="1" dirty="0"/>
              <a:t>Ұлпа жасушасы қалпына келуі</a:t>
            </a:r>
            <a:endParaRPr lang="en-US" altLang="ru-RU" sz="1470" b="1" dirty="0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87F5C379-4B6D-49D9-B7F0-286F4949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091" y="4397439"/>
            <a:ext cx="575202" cy="2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ru-RU" sz="1470" b="1"/>
              <a:t>20 </a:t>
            </a:r>
            <a:r>
              <a:rPr lang="en-US" altLang="ru-RU" sz="1470" b="1">
                <a:sym typeface="Symbol" panose="05050102010706020507" pitchFamily="18" charset="2"/>
              </a:rPr>
              <a:t></a:t>
            </a:r>
            <a:r>
              <a:rPr lang="en-US" altLang="ru-RU" sz="1470" b="1"/>
              <a:t>m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80C3ACA1-4DD1-4BE2-8008-81A05D9A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589" y="123674"/>
            <a:ext cx="662708" cy="2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ru-RU" sz="1470" b="1">
                <a:solidFill>
                  <a:schemeClr val="bg1"/>
                </a:solidFill>
              </a:rPr>
              <a:t>100 </a:t>
            </a:r>
            <a:r>
              <a:rPr lang="en-US" altLang="ru-RU" sz="1470" b="1">
                <a:solidFill>
                  <a:schemeClr val="bg1"/>
                </a:solidFill>
                <a:sym typeface="Symbol" panose="05050102010706020507" pitchFamily="18" charset="2"/>
              </a:rPr>
              <a:t></a:t>
            </a:r>
            <a:r>
              <a:rPr lang="en-US" altLang="ru-RU" sz="1470" b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7926D228-43CA-4711-B78C-880E825D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50" y="1548263"/>
            <a:ext cx="662708" cy="2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ru-RU" sz="1470" b="1">
                <a:solidFill>
                  <a:schemeClr val="bg1"/>
                </a:solidFill>
              </a:rPr>
              <a:t>200 </a:t>
            </a:r>
            <a:r>
              <a:rPr lang="en-US" altLang="ru-RU" sz="1470" b="1">
                <a:solidFill>
                  <a:schemeClr val="bg1"/>
                </a:solidFill>
                <a:sym typeface="Symbol" panose="05050102010706020507" pitchFamily="18" charset="2"/>
              </a:rPr>
              <a:t></a:t>
            </a:r>
            <a:r>
              <a:rPr lang="en-US" altLang="ru-RU" sz="1470" b="1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19BC78CC-5771-4F44-A2B9-39FBE7C2F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1925" y="329020"/>
            <a:ext cx="4667" cy="6767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A49D4CB0-53F0-4183-9B66-4055D323E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8129" y="325521"/>
            <a:ext cx="0" cy="723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77" name="Line 13">
            <a:extLst>
              <a:ext uri="{FF2B5EF4-FFF2-40B4-BE49-F238E27FC236}">
                <a16:creationId xmlns:a16="http://schemas.microsoft.com/office/drawing/2014/main" id="{97C53AAD-F29E-4EE3-8EF5-6EB8647E7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0758" y="369856"/>
            <a:ext cx="603204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AD943087-1D19-4637-A58D-CF53F7FFC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379" y="1745442"/>
            <a:ext cx="0" cy="8283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C959B388-C819-4F44-9669-ABAB59E1F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7928" y="1740775"/>
            <a:ext cx="0" cy="8750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B89F0349-06D9-4140-A744-943055901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379" y="1788611"/>
            <a:ext cx="787549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81" name="Line 17">
            <a:extLst>
              <a:ext uri="{FF2B5EF4-FFF2-40B4-BE49-F238E27FC236}">
                <a16:creationId xmlns:a16="http://schemas.microsoft.com/office/drawing/2014/main" id="{C21CB689-5AAF-4D22-B213-2E6D62BDE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0083" y="4599285"/>
            <a:ext cx="0" cy="875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F7A00A3A-D56E-4BA0-90DB-BF2BCBEC2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8795" y="4599285"/>
            <a:ext cx="0" cy="875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88CD3A43-1D26-4653-9B62-892E7C4CD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0084" y="4648288"/>
            <a:ext cx="71871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z="1323"/>
          </a:p>
        </p:txBody>
      </p:sp>
      <p:sp>
        <p:nvSpPr>
          <p:cNvPr id="11284" name="AutoShape 20">
            <a:extLst>
              <a:ext uri="{FF2B5EF4-FFF2-40B4-BE49-F238E27FC236}">
                <a16:creationId xmlns:a16="http://schemas.microsoft.com/office/drawing/2014/main" id="{E30FDCDE-FF85-4EE7-AA20-8699A3967F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51394" y="182595"/>
            <a:ext cx="155176" cy="147009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sp>
        <p:nvSpPr>
          <p:cNvPr id="11285" name="AutoShape 21">
            <a:extLst>
              <a:ext uri="{FF2B5EF4-FFF2-40B4-BE49-F238E27FC236}">
                <a16:creationId xmlns:a16="http://schemas.microsoft.com/office/drawing/2014/main" id="{A52B120B-B6EB-41CD-9972-2152313EAEA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46727" y="4611536"/>
            <a:ext cx="155176" cy="147009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sp>
        <p:nvSpPr>
          <p:cNvPr id="11286" name="AutoShape 22">
            <a:extLst>
              <a:ext uri="{FF2B5EF4-FFF2-40B4-BE49-F238E27FC236}">
                <a16:creationId xmlns:a16="http://schemas.microsoft.com/office/drawing/2014/main" id="{A8B21C84-7AD6-4A94-A1A8-CFC9781ECE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33083" y="1870866"/>
            <a:ext cx="155177" cy="147009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BE44D-23E4-4118-8000-A59B5074A8EE}"/>
              </a:ext>
            </a:extLst>
          </p:cNvPr>
          <p:cNvSpPr/>
          <p:nvPr/>
        </p:nvSpPr>
        <p:spPr>
          <a:xfrm>
            <a:off x="108857" y="196188"/>
            <a:ext cx="70612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kk-KZ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критерийлері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личать</a:t>
            </a:r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фазы митоза</a:t>
            </a:r>
            <a:endParaRPr lang="kk-KZ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митоз кезеңдерін микрофотография және  микроскоп  </a:t>
            </a:r>
          </a:p>
          <a:p>
            <a:pPr>
              <a:spcBef>
                <a:spcPct val="0"/>
              </a:spcBef>
              <a:defRPr/>
            </a:pPr>
            <a:r>
              <a:rPr lang="kk-KZ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арқылы да ажырата алады;</a:t>
            </a:r>
          </a:p>
          <a:p>
            <a:pPr>
              <a:spcBef>
                <a:spcPct val="0"/>
              </a:spcBef>
              <a:defRPr/>
            </a:pP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жасуша фазаларын сипаттай алады;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митоздың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маңыздылығын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1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 rot="21429000">
            <a:off x="1272972" y="599523"/>
            <a:ext cx="583560" cy="558000"/>
          </a:xfrm>
          <a:prstGeom prst="ellipse">
            <a:avLst/>
          </a:prstGeom>
          <a:solidFill>
            <a:srgbClr val="DDDDD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46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 rot="52800">
            <a:off x="887052" y="2007843"/>
            <a:ext cx="583560" cy="558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46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 rot="21574200">
            <a:off x="1622532" y="2010363"/>
            <a:ext cx="583560" cy="5580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46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 rot="16188000" flipV="1">
            <a:off x="1348932" y="1443003"/>
            <a:ext cx="834840" cy="295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 rot="5412000">
            <a:off x="968772" y="1425003"/>
            <a:ext cx="829800" cy="32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21"/>
          <p:cNvSpPr/>
          <p:nvPr/>
        </p:nvSpPr>
        <p:spPr>
          <a:xfrm>
            <a:off x="1149655" y="126000"/>
            <a:ext cx="935280" cy="28728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митоз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3" name="Рисунок 142"/>
          <p:cNvPicPr/>
          <p:nvPr/>
        </p:nvPicPr>
        <p:blipFill>
          <a:blip r:embed="rId2"/>
          <a:srcRect t="19710"/>
          <a:stretch/>
        </p:blipFill>
        <p:spPr>
          <a:xfrm>
            <a:off x="3491946" y="494640"/>
            <a:ext cx="3207645" cy="2159280"/>
          </a:xfrm>
          <a:prstGeom prst="rect">
            <a:avLst/>
          </a:prstGeom>
          <a:ln>
            <a:noFill/>
          </a:ln>
        </p:spPr>
      </p:pic>
      <p:sp>
        <p:nvSpPr>
          <p:cNvPr id="144" name="CustomShape 23"/>
          <p:cNvSpPr/>
          <p:nvPr/>
        </p:nvSpPr>
        <p:spPr>
          <a:xfrm>
            <a:off x="190440" y="2808000"/>
            <a:ext cx="7225560" cy="12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1.Пияз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тамырының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ұшында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барлығы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128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жасуша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митоздық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жолмен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бөлінді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Қанша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рет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митоз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бөліну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жүрілді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?   2n</a:t>
            </a:r>
            <a:endParaRPr lang="ru-RU" sz="1400" b="0" strike="noStrike" spc="-1" dirty="0">
              <a:latin typeface="Arial"/>
            </a:endParaRPr>
          </a:p>
          <a:p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2. 40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хромосомадан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тұратын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тышқанның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тері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жасушасында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митоз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жүріледі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Бұл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үдеріс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нәтижесінде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қанша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жасуша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қалыптасады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45" name="CustomShape 24"/>
          <p:cNvSpPr/>
          <p:nvPr/>
        </p:nvSpPr>
        <p:spPr>
          <a:xfrm>
            <a:off x="288000" y="4392000"/>
            <a:ext cx="1042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2n → 46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6" name="CustomShape 25"/>
          <p:cNvSpPr/>
          <p:nvPr/>
        </p:nvSpPr>
        <p:spPr>
          <a:xfrm>
            <a:off x="3744000" y="4392720"/>
            <a:ext cx="1042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 → 23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7" name="CustomShape 26"/>
          <p:cNvSpPr/>
          <p:nvPr/>
        </p:nvSpPr>
        <p:spPr>
          <a:xfrm rot="5392200" flipV="1">
            <a:off x="5002920" y="4187160"/>
            <a:ext cx="360" cy="79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7"/>
          <p:cNvSpPr/>
          <p:nvPr/>
        </p:nvSpPr>
        <p:spPr>
          <a:xfrm rot="5392200">
            <a:off x="1618920" y="4234680"/>
            <a:ext cx="360" cy="71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CCCC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8"/>
          <p:cNvSpPr/>
          <p:nvPr/>
        </p:nvSpPr>
        <p:spPr>
          <a:xfrm>
            <a:off x="2051280" y="4392000"/>
            <a:ext cx="115128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диплойд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0" name="CustomShape 29"/>
          <p:cNvSpPr/>
          <p:nvPr/>
        </p:nvSpPr>
        <p:spPr>
          <a:xfrm>
            <a:off x="5400000" y="4392720"/>
            <a:ext cx="115128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гаплойд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60000" y="360000"/>
            <a:ext cx="6624000" cy="1872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Cуретте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қандай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бөліну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түріне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жатады</a:t>
            </a:r>
            <a:endParaRPr lang="ru-RU" sz="2000" b="0" strike="noStrike" spc="-1" dirty="0">
              <a:latin typeface="Times New Roman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2. </a:t>
            </a:r>
            <a:r>
              <a:rPr lang="kk-KZ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Тамырдың ұшы жасушалары 128 түзілген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болса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000" b="0" strike="noStrike" spc="-1" dirty="0">
              <a:latin typeface="Times New Roman"/>
              <a:ea typeface="Times New Roman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митоз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үдерісі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қанша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рет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жүрілді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000" b="0" strike="noStrike" spc="-1" dirty="0">
              <a:latin typeface="Times New Roman"/>
              <a:ea typeface="Times New Roman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2"/>
          <a:srcRect l="26132" t="14985" r="49721" b="53391"/>
          <a:stretch/>
        </p:blipFill>
        <p:spPr>
          <a:xfrm rot="5360400">
            <a:off x="533160" y="2332440"/>
            <a:ext cx="2291400" cy="23760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4DA7FC-5C4C-443D-8B1F-323DC4779711}"/>
              </a:ext>
            </a:extLst>
          </p:cNvPr>
          <p:cNvSpPr/>
          <p:nvPr/>
        </p:nvSpPr>
        <p:spPr>
          <a:xfrm>
            <a:off x="3956901" y="2944297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C47A634D-8470-4A81-89E1-2853814F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820" y="-142342"/>
            <a:ext cx="184731" cy="3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endParaRPr lang="ru-RU" altLang="ru-RU" sz="1764"/>
          </a:p>
        </p:txBody>
      </p:sp>
      <p:pic>
        <p:nvPicPr>
          <p:cNvPr id="29700" name="Picture 4" descr="12_06CellCycle-U">
            <a:extLst>
              <a:ext uri="{FF2B5EF4-FFF2-40B4-BE49-F238E27FC236}">
                <a16:creationId xmlns:a16="http://schemas.microsoft.com/office/drawing/2014/main" id="{A3813B80-822A-4072-8981-82CCE68DF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"/>
          <a:stretch/>
        </p:blipFill>
        <p:spPr bwMode="auto">
          <a:xfrm>
            <a:off x="1192404" y="430527"/>
            <a:ext cx="6282889" cy="447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8426A5F2-64AB-4EB9-B97C-8CFCABF4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596" y="430527"/>
            <a:ext cx="1373252" cy="21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kk-KZ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Интерфаза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8857C773-17C7-4A4B-889A-6EED0515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727" y="1563430"/>
            <a:ext cx="284684" cy="2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</a:t>
            </a:r>
          </a:p>
          <a:p>
            <a:pPr>
              <a:lnSpc>
                <a:spcPct val="90000"/>
              </a:lnSpc>
            </a:pPr>
            <a:r>
              <a:rPr lang="ru-RU" alt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7A782B1-2131-4485-8F1E-D8EC5166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493" y="2765171"/>
            <a:ext cx="284684" cy="2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k-KZ" altLang="ru-RU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Синтезден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2E5E2561-4B49-4388-A92E-877475D95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654" y="1442089"/>
            <a:ext cx="1723274" cy="53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(DNA synthesis)</a:t>
            </a:r>
            <a:endParaRPr lang="kk-KZ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  <a:r>
              <a:rPr lang="ru-RU" altLang="ru-RU" sz="1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репликациясы</a:t>
            </a:r>
            <a:endParaRPr lang="kk-KZ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399B9688-51CD-4C53-B382-98C202A04A8E}"/>
              </a:ext>
            </a:extLst>
          </p:cNvPr>
          <p:cNvSpPr txBox="1">
            <a:spLocks noChangeArrowheads="1"/>
          </p:cNvSpPr>
          <p:nvPr/>
        </p:nvSpPr>
        <p:spPr bwMode="auto">
          <a:xfrm rot="1099073">
            <a:off x="1573336" y="3184031"/>
            <a:ext cx="1130570" cy="5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kk-KZ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итоз</a:t>
            </a:r>
            <a:b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r>
              <a:rPr lang="kk-KZ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31EAC8B6-57CD-4B48-8FEF-BA1F5760FC3D}"/>
              </a:ext>
            </a:extLst>
          </p:cNvPr>
          <p:cNvSpPr txBox="1">
            <a:spLocks noChangeArrowheads="1"/>
          </p:cNvSpPr>
          <p:nvPr/>
        </p:nvSpPr>
        <p:spPr bwMode="auto">
          <a:xfrm rot="19438712">
            <a:off x="2178873" y="2682333"/>
            <a:ext cx="1178406" cy="2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kk-KZ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Цитокинез С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728AE189-5FD4-4597-9E17-997AE2F144AC}"/>
              </a:ext>
            </a:extLst>
          </p:cNvPr>
          <p:cNvSpPr txBox="1">
            <a:spLocks noChangeArrowheads="1"/>
          </p:cNvSpPr>
          <p:nvPr/>
        </p:nvSpPr>
        <p:spPr bwMode="auto">
          <a:xfrm rot="18367073">
            <a:off x="2397637" y="2869595"/>
            <a:ext cx="875054" cy="3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kk-KZ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Митоз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A86769-3209-4610-BE8B-FEAEE911DF5D}"/>
              </a:ext>
            </a:extLst>
          </p:cNvPr>
          <p:cNvSpPr/>
          <p:nvPr/>
        </p:nvSpPr>
        <p:spPr>
          <a:xfrm>
            <a:off x="-530320" y="16782"/>
            <a:ext cx="2564541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7900" lvl="1" indent="-304800">
              <a:spcBef>
                <a:spcPct val="18000"/>
              </a:spcBef>
            </a:pPr>
            <a:r>
              <a:rPr lang="en-US" altLang="ru-RU" sz="1200" b="1" dirty="0"/>
              <a:t>G</a:t>
            </a:r>
            <a:r>
              <a:rPr lang="en-US" altLang="ru-RU" sz="1200" b="1" baseline="-25000" dirty="0"/>
              <a:t>1</a:t>
            </a:r>
            <a:r>
              <a:rPr lang="en-US" altLang="ru-RU" sz="1200" b="1" dirty="0"/>
              <a:t> phase </a:t>
            </a:r>
            <a:r>
              <a:rPr lang="en-US" altLang="ru-RU" sz="1200" dirty="0"/>
              <a:t>(“first gap”)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altLang="ru-RU" sz="1200" b="1" dirty="0"/>
              <a:t>S phase </a:t>
            </a:r>
            <a:r>
              <a:rPr lang="en-US" altLang="ru-RU" sz="1200" dirty="0"/>
              <a:t>(“synthesis”)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altLang="ru-RU" sz="1200" b="1" dirty="0"/>
              <a:t>G</a:t>
            </a:r>
            <a:r>
              <a:rPr lang="en-US" altLang="ru-RU" sz="1200" b="1" baseline="-25000" dirty="0"/>
              <a:t>2</a:t>
            </a:r>
            <a:r>
              <a:rPr lang="en-US" altLang="ru-RU" sz="1200" b="1" dirty="0"/>
              <a:t> phase </a:t>
            </a:r>
            <a:r>
              <a:rPr lang="en-US" altLang="ru-RU" sz="1200" dirty="0"/>
              <a:t>(“second gap”)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ishinoguchi.com/cellcyclecheck.jpg">
            <a:extLst>
              <a:ext uri="{FF2B5EF4-FFF2-40B4-BE49-F238E27FC236}">
                <a16:creationId xmlns:a16="http://schemas.microsoft.com/office/drawing/2014/main" id="{7BE229BF-00B3-4650-9717-CAB72742C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3913"/>
          <a:stretch/>
        </p:blipFill>
        <p:spPr bwMode="auto">
          <a:xfrm>
            <a:off x="-44222" y="486653"/>
            <a:ext cx="3635828" cy="271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BEC7AA-94A0-494E-804F-8C516F7950A4}"/>
              </a:ext>
            </a:extLst>
          </p:cNvPr>
          <p:cNvSpPr/>
          <p:nvPr/>
        </p:nvSpPr>
        <p:spPr>
          <a:xfrm>
            <a:off x="1926431" y="214901"/>
            <a:ext cx="21932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Интерфаза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EE606C-728E-44D9-886F-8605A805FCFF}"/>
              </a:ext>
            </a:extLst>
          </p:cNvPr>
          <p:cNvSpPr/>
          <p:nvPr/>
        </p:nvSpPr>
        <p:spPr>
          <a:xfrm>
            <a:off x="3715657" y="660823"/>
            <a:ext cx="34609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G1, S, G2 -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интерфаза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бөлінуінің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фазалары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фазадағы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G0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фазасына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бөлінусіз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87865-4BAD-43EB-B3CE-3F70579B279D}"/>
              </a:ext>
            </a:extLst>
          </p:cNvPr>
          <p:cNvSpPr txBox="1"/>
          <p:nvPr/>
        </p:nvSpPr>
        <p:spPr>
          <a:xfrm>
            <a:off x="2815771" y="2150824"/>
            <a:ext cx="7758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2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490</Words>
  <Application>Microsoft Office PowerPoint</Application>
  <PresentationFormat>Произвольный</PresentationFormat>
  <Paragraphs>152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Schoolbook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Сипаттамаларды сәйкестендіріңіз</vt:lpstr>
      <vt:lpstr>Жасуша айналымы тестін сәйкестендіру</vt:lpstr>
      <vt:lpstr>1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Color</dc:title>
  <dc:subject/>
  <dc:creator>Merle</dc:creator>
  <dc:description/>
  <cp:lastModifiedBy>Амангүл</cp:lastModifiedBy>
  <cp:revision>204</cp:revision>
  <dcterms:created xsi:type="dcterms:W3CDTF">2017-07-23T12:50:04Z</dcterms:created>
  <dcterms:modified xsi:type="dcterms:W3CDTF">2020-12-17T18:56:26Z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Michigan State University</vt:lpwstr>
  </property>
  <property fmtid="{D5CDD505-2E9C-101B-9397-08002B2CF9AE}" pid="4" name="HiddenSlides">
    <vt:i4>6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45</vt:i4>
  </property>
</Properties>
</file>