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9.png" ContentType="image/png"/>
  <Override PartName="/ppt/media/image11.png" ContentType="image/png"/>
  <Override PartName="/ppt/slides/_rels/slide9.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2.xml" ContentType="application/vnd.openxmlformats-officedocument.presentationml.notesSlide+xml"/>
  <Override PartName="/ppt/notesSlides/_rels/notesSlide4.xml.rels" ContentType="application/vnd.openxmlformats-package.relationships+xml"/>
  <Override PartName="/ppt/notesSlides/_rels/notesSlide8.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ru-RU" sz="1800" strike="noStrike" u="none">
              <a:solidFill>
                <a:srgbClr val="000000"/>
              </a:solidFill>
              <a:uFillTx/>
              <a:latin typeface="Calibri"/>
            </a:endParaRPr>
          </a:p>
        </p:txBody>
      </p:sp>
      <p:sp>
        <p:nvSpPr>
          <p:cNvPr id="6" name="PlaceHolder 1"/>
          <p:cNvSpPr>
            <a:spLocks noGrp="1"/>
          </p:cNvSpPr>
          <p:nvPr>
            <p:ph type="hdr"/>
          </p:nvPr>
        </p:nvSpPr>
        <p:spPr>
          <a:xfrm>
            <a:off x="-360" y="0"/>
            <a:ext cx="297180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 name="PlaceHolder 2"/>
          <p:cNvSpPr>
            <a:spLocks noGrp="1"/>
          </p:cNvSpPr>
          <p:nvPr>
            <p:ph type="dt" idx="4"/>
          </p:nvPr>
        </p:nvSpPr>
        <p:spPr>
          <a:xfrm>
            <a:off x="3884400" y="0"/>
            <a:ext cx="297180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&lt;date/time&gt;</a:t>
            </a:r>
            <a:endParaRPr b="0" lang="ru-RU" sz="1200" strike="noStrike" u="none">
              <a:solidFill>
                <a:srgbClr val="000000"/>
              </a:solidFill>
              <a:uFillTx/>
              <a:latin typeface="Calibri"/>
            </a:endParaRPr>
          </a:p>
        </p:txBody>
      </p:sp>
      <p:sp>
        <p:nvSpPr>
          <p:cNvPr id="8" name="PlaceHolder 3"/>
          <p:cNvSpPr>
            <a:spLocks noGrp="1"/>
          </p:cNvSpPr>
          <p:nvPr>
            <p:ph type="sldImg"/>
          </p:nvPr>
        </p:nvSpPr>
        <p:spPr>
          <a:xfrm>
            <a:off x="380880" y="685440"/>
            <a:ext cx="6096240" cy="3429000"/>
          </a:xfrm>
          <a:prstGeom prst="rect">
            <a:avLst/>
          </a:prstGeom>
          <a:noFill/>
          <a:ln w="12600">
            <a:solidFill>
              <a:srgbClr val="000000"/>
            </a:solidFill>
            <a:miter/>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move the slide</a:t>
            </a:r>
            <a:endParaRPr b="0" lang="ru-RU" sz="4400" strike="noStrike" u="none">
              <a:solidFill>
                <a:srgbClr val="000000"/>
              </a:solidFill>
              <a:uFillTx/>
              <a:latin typeface="Calibri Light"/>
            </a:endParaRPr>
          </a:p>
        </p:txBody>
      </p:sp>
      <p:sp>
        <p:nvSpPr>
          <p:cNvPr id="9" name="PlaceHolder 4"/>
          <p:cNvSpPr>
            <a:spLocks noGrp="1"/>
          </p:cNvSpPr>
          <p:nvPr>
            <p:ph type="body"/>
          </p:nvPr>
        </p:nvSpPr>
        <p:spPr>
          <a:xfrm>
            <a:off x="685800" y="4343400"/>
            <a:ext cx="5486400" cy="411480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Click to edit the notes format</a:t>
            </a:r>
            <a:endParaRPr b="0" lang="ru-RU" sz="1200" strike="noStrike" u="none">
              <a:solidFill>
                <a:srgbClr val="000000"/>
              </a:solidFill>
              <a:uFillTx/>
              <a:latin typeface="Calibri"/>
            </a:endParaRPr>
          </a:p>
        </p:txBody>
      </p:sp>
      <p:sp>
        <p:nvSpPr>
          <p:cNvPr id="10" name="PlaceHolder 5"/>
          <p:cNvSpPr>
            <a:spLocks noGrp="1"/>
          </p:cNvSpPr>
          <p:nvPr>
            <p:ph type="ftr" idx="5"/>
          </p:nvPr>
        </p:nvSpPr>
        <p:spPr>
          <a:xfrm>
            <a:off x="-360" y="8685360"/>
            <a:ext cx="2971800" cy="4572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1" name="PlaceHolder 6"/>
          <p:cNvSpPr>
            <a:spLocks noGrp="1"/>
          </p:cNvSpPr>
          <p:nvPr>
            <p:ph type="sldNum" idx="6"/>
          </p:nvPr>
        </p:nvSpPr>
        <p:spPr>
          <a:xfrm>
            <a:off x="3884400" y="8685360"/>
            <a:ext cx="2971800" cy="4572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546AE77-90E0-4D5A-BEC3-F38B5F89261F}"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PlaceHolder 1"/>
          <p:cNvSpPr>
            <a:spLocks noGrp="1"/>
          </p:cNvSpPr>
          <p:nvPr>
            <p:ph type="sldImg"/>
          </p:nvPr>
        </p:nvSpPr>
        <p:spPr>
          <a:xfrm>
            <a:off x="380880" y="685800"/>
            <a:ext cx="6096240" cy="3429000"/>
          </a:xfrm>
          <a:prstGeom prst="rect">
            <a:avLst/>
          </a:prstGeom>
          <a:ln w="0">
            <a:noFill/>
          </a:ln>
        </p:spPr>
      </p:sp>
      <p:sp>
        <p:nvSpPr>
          <p:cNvPr id="61"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62"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7D69F68-71D6-4BF1-BBB0-A87BFFA1D46A}"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PlaceHolder 1"/>
          <p:cNvSpPr>
            <a:spLocks noGrp="1"/>
          </p:cNvSpPr>
          <p:nvPr>
            <p:ph type="sldImg"/>
          </p:nvPr>
        </p:nvSpPr>
        <p:spPr>
          <a:xfrm>
            <a:off x="380880" y="685800"/>
            <a:ext cx="6096240" cy="3429000"/>
          </a:xfrm>
          <a:prstGeom prst="rect">
            <a:avLst/>
          </a:prstGeom>
          <a:ln w="0">
            <a:noFill/>
          </a:ln>
        </p:spPr>
      </p:sp>
      <p:sp>
        <p:nvSpPr>
          <p:cNvPr id="64"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65"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8D3AF8B-7EB5-4298-B141-DD18E6085C26}"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PlaceHolder 1"/>
          <p:cNvSpPr>
            <a:spLocks noGrp="1"/>
          </p:cNvSpPr>
          <p:nvPr>
            <p:ph type="sldImg"/>
          </p:nvPr>
        </p:nvSpPr>
        <p:spPr>
          <a:xfrm>
            <a:off x="380880" y="685800"/>
            <a:ext cx="6096240" cy="3429000"/>
          </a:xfrm>
          <a:prstGeom prst="rect">
            <a:avLst/>
          </a:prstGeom>
          <a:ln w="0">
            <a:noFill/>
          </a:ln>
        </p:spPr>
      </p:sp>
      <p:sp>
        <p:nvSpPr>
          <p:cNvPr id="67"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68"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46F4CFE-512C-41D7-B3DF-183676586BFE}"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PlaceHolder 1"/>
          <p:cNvSpPr>
            <a:spLocks noGrp="1"/>
          </p:cNvSpPr>
          <p:nvPr>
            <p:ph type="sldImg"/>
          </p:nvPr>
        </p:nvSpPr>
        <p:spPr>
          <a:xfrm>
            <a:off x="380880" y="685800"/>
            <a:ext cx="6096240" cy="3429000"/>
          </a:xfrm>
          <a:prstGeom prst="rect">
            <a:avLst/>
          </a:prstGeom>
          <a:ln w="0">
            <a:noFill/>
          </a:ln>
        </p:spPr>
      </p:sp>
      <p:sp>
        <p:nvSpPr>
          <p:cNvPr id="70"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71"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0C3141C-C438-4B69-8CA4-EAA5768F6BC1}"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147D4EE6-BD64-45DA-8DEA-F1DD677410A3}"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962C986-4FAC-43C5-BD04-9D1871C3CCC3}"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slideLayout" Target="../slideLayouts/slideLayout1.xml"/><Relationship Id="rId7"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Прямоугольник 2"/>
          <p:cNvSpPr/>
          <p:nvPr/>
        </p:nvSpPr>
        <p:spPr>
          <a:xfrm>
            <a:off x="3193920" y="3218040"/>
            <a:ext cx="6096240" cy="36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cxnSp>
        <p:nvCxnSpPr>
          <p:cNvPr id="13" name="Google Shape;78;p1"/>
          <p:cNvCxnSpPr/>
          <p:nvPr/>
        </p:nvCxnSpPr>
        <p:spPr>
          <a:xfrm flipV="1">
            <a:off x="1785960" y="6075000"/>
            <a:ext cx="9300240" cy="69120"/>
          </a:xfrm>
          <a:prstGeom prst="straightConnector1">
            <a:avLst/>
          </a:prstGeom>
          <a:ln w="38160">
            <a:solidFill>
              <a:srgbClr val="00b050"/>
            </a:solidFill>
            <a:miter/>
          </a:ln>
        </p:spPr>
      </p:cxnSp>
      <p:cxnSp>
        <p:nvCxnSpPr>
          <p:cNvPr id="14" name="Google Shape;77;p1"/>
          <p:cNvCxnSpPr/>
          <p:nvPr/>
        </p:nvCxnSpPr>
        <p:spPr>
          <a:xfrm flipV="1">
            <a:off x="1785960" y="5935680"/>
            <a:ext cx="9300240" cy="76680"/>
          </a:xfrm>
          <a:prstGeom prst="straightConnector1">
            <a:avLst/>
          </a:prstGeom>
          <a:ln w="38160">
            <a:solidFill>
              <a:srgbClr val="090f78"/>
            </a:solidFill>
            <a:miter/>
          </a:ln>
        </p:spPr>
      </p:cxnSp>
      <p:sp>
        <p:nvSpPr>
          <p:cNvPr id="15" name="Прямоугольник 1"/>
          <p:cNvSpPr/>
          <p:nvPr/>
        </p:nvSpPr>
        <p:spPr>
          <a:xfrm>
            <a:off x="380880" y="2521080"/>
            <a:ext cx="11330280" cy="2044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2e75b6"/>
                </a:solidFill>
                <a:uFillTx/>
                <a:latin typeface="Times New Roman"/>
                <a:ea typeface="Times New Roman"/>
              </a:rPr>
              <a:t>Эволюциялық даму</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800"/>
            </a:br>
            <a:r>
              <a:rPr b="1" lang="ru-RU" sz="2800" strike="noStrike" u="none">
                <a:solidFill>
                  <a:srgbClr val="2e75b6"/>
                </a:solidFill>
                <a:uFillTx/>
                <a:latin typeface="Times New Roman"/>
                <a:ea typeface="Times New Roman"/>
              </a:rPr>
              <a:t>       </a:t>
            </a:r>
            <a:r>
              <a:rPr b="1" lang="ru-RU" sz="2400" strike="noStrike" u="none">
                <a:solidFill>
                  <a:srgbClr val="2e75b6"/>
                </a:solidFill>
                <a:uFillTx/>
                <a:latin typeface="Times New Roman"/>
                <a:ea typeface="Times New Roman"/>
              </a:rPr>
              <a:t>Та</a:t>
            </a:r>
            <a:r>
              <a:rPr b="1" lang="kk-KZ" sz="2400" strike="noStrike" u="none">
                <a:solidFill>
                  <a:srgbClr val="2e75b6"/>
                </a:solidFill>
                <a:uFillTx/>
                <a:latin typeface="Times New Roman"/>
                <a:ea typeface="Times New Roman"/>
              </a:rPr>
              <a:t>қырып: Эволюцияның  дәлелдемелері</a:t>
            </a:r>
            <a:r>
              <a:rPr b="0" lang="kk-KZ" sz="2400" strike="noStrike" u="none">
                <a:solidFill>
                  <a:srgbClr val="2e75b6"/>
                </a:solidFill>
                <a:uFillTx/>
                <a:latin typeface="Times New Roman"/>
                <a:ea typeface="Times New Roman"/>
              </a:rPr>
              <a:t>. </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5b6"/>
                </a:solidFill>
                <a:uFillTx/>
                <a:latin typeface="Times New Roman"/>
                <a:ea typeface="Times New Roman"/>
              </a:rPr>
              <a:t>10 </a:t>
            </a:r>
            <a:r>
              <a:rPr b="1" lang="kk-KZ" sz="1600" strike="noStrike" u="none">
                <a:solidFill>
                  <a:srgbClr val="2e75b6"/>
                </a:solidFill>
                <a:uFillTx/>
                <a:latin typeface="Times New Roman"/>
                <a:ea typeface="Times New Roman"/>
              </a:rPr>
              <a:t>сынып биология</a:t>
            </a:r>
            <a:endParaRPr b="0" lang="ru-RU" sz="16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PlaceHolder 1"/>
          <p:cNvSpPr>
            <a:spLocks noGrp="1"/>
          </p:cNvSpPr>
          <p:nvPr>
            <p:ph type="title"/>
          </p:nvPr>
        </p:nvSpPr>
        <p:spPr>
          <a:xfrm>
            <a:off x="838080" y="365040"/>
            <a:ext cx="10515600" cy="62856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2e75b6"/>
                </a:solidFill>
                <a:uFillTx/>
                <a:latin typeface="Calibri Light"/>
              </a:rPr>
              <a:t>1-тапсырма   жауабы:</a:t>
            </a:r>
            <a:endParaRPr b="0" lang="ru-RU" sz="2800" strike="noStrike" u="none">
              <a:solidFill>
                <a:srgbClr val="000000"/>
              </a:solidFill>
              <a:uFillTx/>
              <a:latin typeface="Calibri Light"/>
            </a:endParaRPr>
          </a:p>
        </p:txBody>
      </p:sp>
      <p:graphicFrame>
        <p:nvGraphicFramePr>
          <p:cNvPr id="57" name=""/>
          <p:cNvGraphicFramePr/>
          <p:nvPr/>
        </p:nvGraphicFramePr>
        <p:xfrm>
          <a:off x="838080" y="1825560"/>
          <a:ext cx="10120320" cy="4479840"/>
        </p:xfrm>
        <a:graphic>
          <a:graphicData uri="http://schemas.openxmlformats.org/drawingml/2006/table">
            <a:tbl>
              <a:tblPr/>
              <a:tblGrid>
                <a:gridCol w="4367160"/>
                <a:gridCol w="4816800"/>
                <a:gridCol w="936360"/>
              </a:tblGrid>
              <a:tr h="64044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Calibri"/>
                        </a:rPr>
                        <a:t>Эволюцияның дәлелдеме атаулары</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Calibri"/>
                        </a:rPr>
                        <a:t>Ұғымдар бойынша сипаттама</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Calibri"/>
                        </a:rPr>
                        <a:t>-,+</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64044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Салыстырмалы-анатомиялық</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Аралық және филогенетикалық деп екіге бөлінеді.</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r>
              <a:tr h="64044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Молекулалық -генетикалық</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Нәруыз молекуласында аминқышқылдар талдауға негізделген.</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64044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Биохимиялық</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Дене құрылысына сәйкес әртүрлі топқа жатқызады.</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r h="64044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Эмбриолгиялық</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Мүшелер мен ағзалар құрылысын толық салыстыруға негізделген.</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64044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Палентологиялық</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Қазбадан табылған қалдықтарды қайта қалпына келтіру.</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r h="64044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Биогеографиялық</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Тірі ағзалардың ғаламшарда таралуын анықтайды.</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PlaceHolder 1"/>
          <p:cNvSpPr>
            <a:spLocks noGrp="1"/>
          </p:cNvSpPr>
          <p:nvPr>
            <p:ph type="title"/>
          </p:nvPr>
        </p:nvSpPr>
        <p:spPr>
          <a:xfrm>
            <a:off x="838080" y="365040"/>
            <a:ext cx="10515600" cy="1325520"/>
          </a:xfrm>
          <a:prstGeom prst="rect">
            <a:avLst/>
          </a:prstGeom>
          <a:noFill/>
          <a:ln w="0">
            <a:noFill/>
          </a:ln>
        </p:spPr>
        <p:txBody>
          <a:bodyPr lIns="91440" rIns="91440" tIns="45720" bIns="4572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2e75b6"/>
                </a:solidFill>
                <a:uFillTx/>
                <a:latin typeface="Calibri Light"/>
              </a:rPr>
              <a:t>Қорытынды</a:t>
            </a:r>
            <a:endParaRPr b="0" lang="ru-RU" sz="3200" strike="noStrike" u="none">
              <a:solidFill>
                <a:srgbClr val="000000"/>
              </a:solidFill>
              <a:uFillTx/>
              <a:latin typeface="Calibri Light"/>
            </a:endParaRPr>
          </a:p>
        </p:txBody>
      </p:sp>
      <p:sp>
        <p:nvSpPr>
          <p:cNvPr id="59" name=""/>
          <p:cNvSpPr txBox="1"/>
          <p:nvPr/>
        </p:nvSpPr>
        <p:spPr>
          <a:xfrm>
            <a:off x="838080" y="1815840"/>
            <a:ext cx="10515600" cy="4351320"/>
          </a:xfrm>
          <a:prstGeom prst="rect">
            <a:avLst/>
          </a:prstGeom>
          <a:noFill/>
          <a:ln w="0">
            <a:noFill/>
          </a:ln>
        </p:spPr>
        <p:txBody>
          <a:bodyPr anchor="t">
            <a:normAutofit/>
          </a:bodyPr>
          <a:p>
            <a:pPr marL="228600" indent="-228600">
              <a:lnSpc>
                <a:spcPct val="90000"/>
              </a:lnSpc>
              <a:spcBef>
                <a:spcPts val="1001"/>
              </a:spcBef>
              <a:buClr>
                <a:srgbClr val="2e75b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5b6"/>
                </a:solidFill>
                <a:uFillTx/>
                <a:latin typeface="Calibri"/>
              </a:rPr>
              <a:t>Салыстырмалы-анатомиялық дәлелдемелер әртүрлі ағза топтарының мүшелеріне, молекулалық-генетикалық хромосома, биохимиялық  нәруыздар, эмбриолгиялық ұрық және оның мүшелер  құрылысының ұқсастығына, биогеорафиялықбұрын құрлықтардың біртұтас болғанын көрсететін әртүрлі аумақтағы органикалық  дүниені салыстыруға негізделген.</a:t>
            </a: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 name=""/>
          <p:cNvSpPr txBox="1"/>
          <p:nvPr/>
        </p:nvSpPr>
        <p:spPr>
          <a:xfrm>
            <a:off x="875880" y="2114640"/>
            <a:ext cx="10566360" cy="4062240"/>
          </a:xfrm>
          <a:prstGeom prst="rect">
            <a:avLst/>
          </a:prstGeom>
          <a:noFill/>
          <a:ln w="0">
            <a:noFill/>
          </a:ln>
        </p:spPr>
        <p:txBody>
          <a:bodyPr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4472c4"/>
                </a:solidFill>
                <a:uFillTx/>
                <a:latin typeface="Times New Roman"/>
                <a:ea typeface="Times New Roman"/>
              </a:rPr>
              <a:t>Бағалау критерийлері:</a:t>
            </a:r>
            <a:r>
              <a:rPr b="1" lang="kk-KZ" sz="2400" strike="noStrike" u="none">
                <a:solidFill>
                  <a:srgbClr val="4472c4"/>
                </a:solidFill>
                <a:uFillTx/>
                <a:latin typeface="Times New Roman"/>
                <a:ea typeface="Times New Roman"/>
              </a:rPr>
              <a:t> </a:t>
            </a:r>
            <a:endParaRPr b="0" lang="ru-RU" sz="2400" strike="noStrike" u="none">
              <a:solidFill>
                <a:srgbClr val="000000"/>
              </a:solidFill>
              <a:uFillTx/>
              <a:latin typeface="Calibri"/>
            </a:endParaRPr>
          </a:p>
          <a:p>
            <a:pPr>
              <a:lnSpc>
                <a:spcPct val="100000"/>
              </a:lnSpc>
              <a:spcBef>
                <a:spcPts val="601"/>
              </a:spcBef>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Эволюция дәлелдемелерін біледі;</a:t>
            </a:r>
            <a:endParaRPr b="0" lang="ru-RU" sz="2400" strike="noStrike" u="none">
              <a:solidFill>
                <a:srgbClr val="000000"/>
              </a:solidFill>
              <a:uFillTx/>
              <a:latin typeface="Calibri"/>
            </a:endParaRPr>
          </a:p>
          <a:p>
            <a:pPr>
              <a:lnSpc>
                <a:spcPct val="100000"/>
              </a:lnSpc>
              <a:spcBef>
                <a:spcPts val="601"/>
              </a:spcBef>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Эволюция дәлелдемелер арасындағы өзара байланысты  меңгереді </a:t>
            </a:r>
            <a:endParaRPr b="0" lang="ru-RU" sz="2400" strike="noStrike" u="none">
              <a:solidFill>
                <a:srgbClr val="000000"/>
              </a:solidFill>
              <a:uFillTx/>
              <a:latin typeface="Calibri"/>
            </a:endParaRPr>
          </a:p>
          <a:p>
            <a:pPr>
              <a:lnSpc>
                <a:spcPct val="100000"/>
              </a:lnSpc>
              <a:spcBef>
                <a:spcPts val="601"/>
              </a:spcBef>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1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17" name="Прямоугольник 3"/>
          <p:cNvSpPr/>
          <p:nvPr/>
        </p:nvSpPr>
        <p:spPr>
          <a:xfrm>
            <a:off x="0" y="152280"/>
            <a:ext cx="12192120" cy="7686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Оқу мақсаты:</a:t>
            </a: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4472c4"/>
                </a:solidFill>
                <a:uFillTx/>
                <a:latin typeface="Times New Roman"/>
                <a:ea typeface="Times New Roman"/>
              </a:rPr>
              <a:t>         </a:t>
            </a:r>
            <a:r>
              <a:rPr b="1" lang="ru-RU" sz="2400" strike="noStrike" u="none">
                <a:solidFill>
                  <a:srgbClr val="4472c4"/>
                </a:solidFill>
                <a:uFillTx/>
                <a:latin typeface="Times New Roman"/>
                <a:ea typeface="Times New Roman"/>
              </a:rPr>
              <a:t>    </a:t>
            </a:r>
            <a:r>
              <a:rPr b="1" lang="ru-RU" sz="2400" strike="noStrike" u="none">
                <a:solidFill>
                  <a:srgbClr val="4472c4"/>
                </a:solidFill>
                <a:uFillTx/>
                <a:latin typeface="Times New Roman"/>
                <a:ea typeface="Times New Roman"/>
              </a:rPr>
              <a:t>10.2.6.2 – </a:t>
            </a:r>
            <a:r>
              <a:rPr b="1" lang="kk-KZ" sz="2400" strike="noStrike" u="none">
                <a:solidFill>
                  <a:srgbClr val="2e75b6"/>
                </a:solidFill>
                <a:uFillTx/>
                <a:latin typeface="Times New Roman"/>
                <a:ea typeface="Times New Roman"/>
              </a:rPr>
              <a:t>Эволюцияның дәлелдемелерін  талдау</a:t>
            </a:r>
            <a:r>
              <a:rPr b="0" lang="kk-KZ" sz="2400" strike="noStrike" u="none">
                <a:solidFill>
                  <a:srgbClr val="2e75b6"/>
                </a:solidFill>
                <a:uFillTx/>
                <a:latin typeface="Times New Roman"/>
                <a:ea typeface="Times New Roman"/>
              </a:rPr>
              <a:t>;</a:t>
            </a: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5b6"/>
                </a:solidFill>
                <a:uFillTx/>
                <a:latin typeface="Times New Roman"/>
                <a:ea typeface="Times New Roman"/>
              </a:rPr>
              <a:t>              </a:t>
            </a:r>
            <a:endParaRPr b="0" lang="ru-RU" sz="2400" strike="noStrike" u="none">
              <a:solidFill>
                <a:srgbClr val="000000"/>
              </a:solidFill>
              <a:uFillTx/>
              <a:latin typeface="Calibri"/>
            </a:endParaRPr>
          </a:p>
        </p:txBody>
      </p:sp>
      <p:pic>
        <p:nvPicPr>
          <p:cNvPr id="18" name="Рисунок 1" descr=""/>
          <p:cNvPicPr/>
          <p:nvPr/>
        </p:nvPicPr>
        <p:blipFill>
          <a:blip r:embed="rId1"/>
          <a:stretch/>
        </p:blipFill>
        <p:spPr>
          <a:xfrm>
            <a:off x="316080" y="5979960"/>
            <a:ext cx="11559960" cy="7146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 name=""/>
          <p:cNvSpPr txBox="1"/>
          <p:nvPr/>
        </p:nvSpPr>
        <p:spPr>
          <a:xfrm>
            <a:off x="875880" y="2114640"/>
            <a:ext cx="10566360" cy="4062240"/>
          </a:xfrm>
          <a:prstGeom prst="rect">
            <a:avLst/>
          </a:prstGeom>
          <a:noFill/>
          <a:ln w="0">
            <a:noFill/>
          </a:ln>
        </p:spPr>
        <p:txBody>
          <a:bodyPr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4472c4"/>
                </a:solidFill>
                <a:uFillTx/>
                <a:latin typeface="Times New Roman"/>
                <a:ea typeface="Times New Roman"/>
              </a:rPr>
              <a:t>-Салыстырмалы-анатомиялық;</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4472c4"/>
                </a:solidFill>
                <a:uFillTx/>
                <a:latin typeface="Times New Roman"/>
                <a:ea typeface="Times New Roman"/>
              </a:rPr>
              <a:t>-Молекулалық-генетикалық</a:t>
            </a:r>
            <a:r>
              <a:rPr b="1" lang="ru-RU" sz="2400" strike="noStrike" u="none">
                <a:solidFill>
                  <a:srgbClr val="4472c4"/>
                </a:solidFill>
                <a:uFillTx/>
                <a:latin typeface="Times New Roman"/>
                <a:ea typeface="Times New Roman"/>
              </a:rPr>
              <a:t>;</a:t>
            </a:r>
            <a:r>
              <a:rPr b="1" lang="kk-KZ" sz="2400" strike="noStrike" u="none">
                <a:solidFill>
                  <a:srgbClr val="4472c4"/>
                </a:solidFill>
                <a:uFillTx/>
                <a:latin typeface="Times New Roman"/>
                <a:ea typeface="Times New Roman"/>
              </a:rPr>
              <a:t> </a:t>
            </a:r>
            <a:endParaRPr b="0" lang="ru-RU" sz="2400" strike="noStrike" u="none">
              <a:solidFill>
                <a:srgbClr val="000000"/>
              </a:solidFill>
              <a:uFillTx/>
              <a:latin typeface="Calibri"/>
            </a:endParaRPr>
          </a:p>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-Биохимиялық;</a:t>
            </a:r>
            <a:endParaRPr b="0" lang="ru-RU" sz="2400" strike="noStrike" u="none">
              <a:solidFill>
                <a:srgbClr val="000000"/>
              </a:solidFill>
              <a:uFillTx/>
              <a:latin typeface="Calibri"/>
            </a:endParaRPr>
          </a:p>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-Эмбриологиялық;</a:t>
            </a:r>
            <a:endParaRPr b="0" lang="ru-RU" sz="2400" strike="noStrike" u="none">
              <a:solidFill>
                <a:srgbClr val="000000"/>
              </a:solidFill>
              <a:uFillTx/>
              <a:latin typeface="Calibri"/>
            </a:endParaRPr>
          </a:p>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-Палентологиялық;</a:t>
            </a:r>
            <a:endParaRPr b="0" lang="ru-RU" sz="2400" strike="noStrike" u="none">
              <a:solidFill>
                <a:srgbClr val="000000"/>
              </a:solidFill>
              <a:uFillTx/>
              <a:latin typeface="Calibri"/>
            </a:endParaRPr>
          </a:p>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-Биогеографиялық;</a:t>
            </a:r>
            <a:endParaRPr b="0" lang="ru-RU" sz="2400" strike="noStrike" u="none">
              <a:solidFill>
                <a:srgbClr val="000000"/>
              </a:solidFill>
              <a:uFillTx/>
              <a:latin typeface="Calibri"/>
            </a:endParaRPr>
          </a:p>
          <a:p>
            <a:pPr>
              <a:lnSpc>
                <a:spcPct val="100000"/>
              </a:lnSpc>
              <a:spcBef>
                <a:spcPts val="601"/>
              </a:spcBef>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1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20" name="Прямоугольник 3"/>
          <p:cNvSpPr/>
          <p:nvPr/>
        </p:nvSpPr>
        <p:spPr>
          <a:xfrm>
            <a:off x="0" y="152280"/>
            <a:ext cx="12192120" cy="7686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4472c4"/>
                </a:solidFill>
                <a:uFillTx/>
                <a:latin typeface="Times New Roman"/>
                <a:ea typeface="Times New Roman"/>
              </a:rPr>
              <a:t>         </a:t>
            </a:r>
            <a:r>
              <a:rPr b="1" lang="ru-RU" sz="2400" strike="noStrike" u="none">
                <a:solidFill>
                  <a:srgbClr val="4472c4"/>
                </a:solidFill>
                <a:uFillTx/>
                <a:latin typeface="Times New Roman"/>
                <a:ea typeface="Times New Roman"/>
              </a:rPr>
              <a:t>    </a:t>
            </a:r>
            <a:r>
              <a:rPr b="1" lang="ru-RU" sz="2400" strike="noStrike" u="none">
                <a:solidFill>
                  <a:srgbClr val="4472c4"/>
                </a:solidFill>
                <a:uFillTx/>
                <a:latin typeface="Times New Roman"/>
                <a:ea typeface="Times New Roman"/>
              </a:rPr>
              <a:t>Эволюцияның  жүретіндігін дәлелдейтін  бірнеше  ғылыми  дәлелдер бар:</a:t>
            </a:r>
            <a:endParaRPr b="0" lang="ru-RU" sz="24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5b6"/>
                </a:solidFill>
                <a:uFillTx/>
                <a:latin typeface="Times New Roman"/>
                <a:ea typeface="Times New Roman"/>
              </a:rPr>
              <a:t>              </a:t>
            </a:r>
            <a:endParaRPr b="0" lang="ru-RU" sz="2400" strike="noStrike" u="none">
              <a:solidFill>
                <a:srgbClr val="000000"/>
              </a:solidFill>
              <a:uFillTx/>
              <a:latin typeface="Calibri"/>
            </a:endParaRPr>
          </a:p>
        </p:txBody>
      </p:sp>
      <p:pic>
        <p:nvPicPr>
          <p:cNvPr id="21" name="Рисунок 1" descr=""/>
          <p:cNvPicPr/>
          <p:nvPr/>
        </p:nvPicPr>
        <p:blipFill>
          <a:blip r:embed="rId1"/>
          <a:stretch/>
        </p:blipFill>
        <p:spPr>
          <a:xfrm>
            <a:off x="316080" y="5979960"/>
            <a:ext cx="11559960" cy="7146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 name="Прямоугольник 3"/>
          <p:cNvSpPr/>
          <p:nvPr/>
        </p:nvSpPr>
        <p:spPr>
          <a:xfrm>
            <a:off x="9360" y="17640"/>
            <a:ext cx="12192120" cy="6490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Салыстырмалы-анатомиялық дәлелдеме</a:t>
            </a:r>
            <a:endParaRPr b="0" lang="ru-RU" sz="2800" strike="noStrike" u="none">
              <a:solidFill>
                <a:srgbClr val="000000"/>
              </a:solidFill>
              <a:uFillTx/>
              <a:latin typeface="Calibri"/>
            </a:endParaRPr>
          </a:p>
        </p:txBody>
      </p:sp>
      <p:pic>
        <p:nvPicPr>
          <p:cNvPr id="23" name="Picture 6" descr=""/>
          <p:cNvPicPr/>
          <p:nvPr/>
        </p:nvPicPr>
        <p:blipFill>
          <a:blip r:embed="rId1"/>
          <a:stretch/>
        </p:blipFill>
        <p:spPr>
          <a:xfrm>
            <a:off x="1679400" y="6458040"/>
            <a:ext cx="9309240" cy="115920"/>
          </a:xfrm>
          <a:prstGeom prst="rect">
            <a:avLst/>
          </a:prstGeom>
          <a:ln w="0">
            <a:noFill/>
          </a:ln>
        </p:spPr>
      </p:pic>
      <p:pic>
        <p:nvPicPr>
          <p:cNvPr id="24" name="Picture 7" descr=""/>
          <p:cNvPicPr/>
          <p:nvPr/>
        </p:nvPicPr>
        <p:blipFill>
          <a:blip r:embed="rId2"/>
          <a:stretch/>
        </p:blipFill>
        <p:spPr>
          <a:xfrm>
            <a:off x="1679400" y="6573960"/>
            <a:ext cx="9309240" cy="109440"/>
          </a:xfrm>
          <a:prstGeom prst="rect">
            <a:avLst/>
          </a:prstGeom>
          <a:ln w="0">
            <a:noFill/>
          </a:ln>
        </p:spPr>
      </p:pic>
      <p:sp>
        <p:nvSpPr>
          <p:cNvPr id="25" name="PlaceHolder 1"/>
          <p:cNvSpPr>
            <a:spLocks noGrp="1"/>
          </p:cNvSpPr>
          <p:nvPr>
            <p:ph type="title"/>
          </p:nvPr>
        </p:nvSpPr>
        <p:spPr>
          <a:xfrm>
            <a:off x="1409400" y="799920"/>
            <a:ext cx="9381960" cy="184284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    </a:t>
            </a:r>
            <a:r>
              <a:rPr b="0" lang="kk-KZ" sz="2000" strike="noStrike" u="none">
                <a:solidFill>
                  <a:srgbClr val="4472c4"/>
                </a:solidFill>
                <a:uFillTx/>
                <a:latin typeface="Times New Roman"/>
                <a:ea typeface="Times New Roman"/>
              </a:rPr>
              <a:t>Жекелеген мүшелер мен ағзаның құрылысын толық салыстыруға негізделген. </a:t>
            </a:r>
            <a:br>
              <a:rPr sz="2000"/>
            </a:br>
            <a:r>
              <a:rPr b="0" lang="kk-KZ" sz="2000" strike="noStrike" u="none">
                <a:solidFill>
                  <a:srgbClr val="4472c4"/>
                </a:solidFill>
                <a:uFillTx/>
                <a:latin typeface="Times New Roman"/>
                <a:ea typeface="Times New Roman"/>
              </a:rPr>
              <a:t> Ж.Б Ламарктың эволюциялық идеялары бойынша жүйке жүйесі мен қан айналым жүйесінің құрылысын салыстыра отырып, кластан класқа, типтен типке ауысқан  жануарлар  топтарының ағзаларда үздіксіз  күрделену жүретіндігін байқады. Кейбір омыртқалыларда сүйектері түрін өзгерткенге қарағанда  сирек те болса пайда болып,  кейбіреулері жойылып кеткен.</a:t>
            </a:r>
            <a:endParaRPr b="0" lang="ru-RU" sz="2000" strike="noStrike" u="none">
              <a:solidFill>
                <a:srgbClr val="000000"/>
              </a:solidFill>
              <a:uFillTx/>
              <a:latin typeface="Calibri Light"/>
            </a:endParaRPr>
          </a:p>
        </p:txBody>
      </p:sp>
      <p:sp>
        <p:nvSpPr>
          <p:cNvPr id="26" name="AutoShape 21"/>
          <p:cNvSpPr/>
          <p:nvPr/>
        </p:nvSpPr>
        <p:spPr>
          <a:xfrm>
            <a:off x="14436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27" name="Рисунок 1" descr=""/>
          <p:cNvPicPr/>
          <p:nvPr/>
        </p:nvPicPr>
        <p:blipFill>
          <a:blip r:embed="rId3"/>
          <a:stretch/>
        </p:blipFill>
        <p:spPr>
          <a:xfrm>
            <a:off x="1536840" y="2643120"/>
            <a:ext cx="9566280" cy="2614680"/>
          </a:xfrm>
          <a:prstGeom prst="rect">
            <a:avLst/>
          </a:prstGeom>
          <a:ln w="0">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 name="Прямоугольник 6"/>
          <p:cNvSpPr/>
          <p:nvPr/>
        </p:nvSpPr>
        <p:spPr>
          <a:xfrm>
            <a:off x="0" y="1440"/>
            <a:ext cx="12192120" cy="6606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ffffff"/>
                </a:solidFill>
                <a:uFillTx/>
                <a:latin typeface="Times New Roman"/>
                <a:ea typeface="Times New Roman"/>
              </a:rPr>
              <a:t>Молекулалық-генетикалық дәлелдеме</a:t>
            </a:r>
            <a:endParaRPr b="0" lang="ru-RU" sz="2800" strike="noStrike" u="none">
              <a:solidFill>
                <a:srgbClr val="000000"/>
              </a:solidFill>
              <a:uFillTx/>
              <a:latin typeface="Calibri"/>
            </a:endParaRPr>
          </a:p>
        </p:txBody>
      </p:sp>
      <p:sp>
        <p:nvSpPr>
          <p:cNvPr id="29" name="Прямоугольник 9"/>
          <p:cNvSpPr/>
          <p:nvPr/>
        </p:nvSpPr>
        <p:spPr>
          <a:xfrm>
            <a:off x="495360" y="1285920"/>
            <a:ext cx="4991040" cy="4057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Генетикалық дәлелдемелер хромосоманың құрылысын, саны мен мөлшерін  салыстыруға негізделген.Алыс туыстарға қарағанда жақын туыс ағзалардың хромосомалары бір-біріне ұқсас болады. Адамдар мен адамтектес маймылдардың арасындағы айырмашылық 2 хромосомада, адамдарда -46, горилла мен шимпанзеде 48 хромосома болады. Тек хромосоманың пішіні мен мқлшері ғана емес, олардың ұқсастығын дәлелдейтін ДНҚ-да орналасқан хроматиннің түсі де бірдей.</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pic>
        <p:nvPicPr>
          <p:cNvPr id="30" name="Рисунок 5" descr=""/>
          <p:cNvPicPr/>
          <p:nvPr/>
        </p:nvPicPr>
        <p:blipFill>
          <a:blip r:embed="rId1"/>
          <a:stretch/>
        </p:blipFill>
        <p:spPr>
          <a:xfrm>
            <a:off x="316080" y="6599160"/>
            <a:ext cx="11559960" cy="712800"/>
          </a:xfrm>
          <a:prstGeom prst="rect">
            <a:avLst/>
          </a:prstGeom>
          <a:ln w="0">
            <a:noFill/>
          </a:ln>
        </p:spPr>
      </p:pic>
      <p:sp>
        <p:nvSpPr>
          <p:cNvPr id="31" name="Прямоугольник 15"/>
          <p:cNvSpPr/>
          <p:nvPr/>
        </p:nvSpPr>
        <p:spPr>
          <a:xfrm>
            <a:off x="10752120" y="5057640"/>
            <a:ext cx="649440" cy="37008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2" name="Прямоугольник 16"/>
          <p:cNvSpPr/>
          <p:nvPr/>
        </p:nvSpPr>
        <p:spPr>
          <a:xfrm>
            <a:off x="7286760" y="5692680"/>
            <a:ext cx="3657600" cy="5814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4472c4"/>
                </a:solidFill>
                <a:uFillTx/>
                <a:latin typeface="Times New Roman"/>
                <a:ea typeface="Times New Roman"/>
              </a:rPr>
              <a:t> </a:t>
            </a:r>
            <a:r>
              <a:rPr b="0" lang="kk-KZ" sz="1600" strike="noStrike" u="none">
                <a:solidFill>
                  <a:srgbClr val="4472c4"/>
                </a:solidFill>
                <a:uFillTx/>
                <a:latin typeface="Times New Roman"/>
                <a:ea typeface="Times New Roman"/>
              </a:rPr>
              <a:t>Адам мен шимпанзенің хромосомалары</a:t>
            </a:r>
            <a:endParaRPr b="0" lang="ru-RU" sz="1600" strike="noStrike" u="none">
              <a:solidFill>
                <a:srgbClr val="000000"/>
              </a:solidFill>
              <a:uFillTx/>
              <a:latin typeface="Calibri"/>
            </a:endParaRPr>
          </a:p>
        </p:txBody>
      </p:sp>
      <p:pic>
        <p:nvPicPr>
          <p:cNvPr id="33" name="Рисунок 1" descr=""/>
          <p:cNvPicPr/>
          <p:nvPr/>
        </p:nvPicPr>
        <p:blipFill>
          <a:blip r:embed="rId2"/>
          <a:stretch/>
        </p:blipFill>
        <p:spPr>
          <a:xfrm>
            <a:off x="5807160" y="1285920"/>
            <a:ext cx="5769000" cy="44067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 name="Прямоугольник 3"/>
          <p:cNvSpPr/>
          <p:nvPr/>
        </p:nvSpPr>
        <p:spPr>
          <a:xfrm>
            <a:off x="68400" y="230040"/>
            <a:ext cx="12123720" cy="7272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ffffff"/>
                </a:solidFill>
                <a:uFillTx/>
                <a:latin typeface="Times New Roman"/>
                <a:ea typeface="Times New Roman"/>
              </a:rPr>
              <a:t>Биохимиялық, биогеографиялық дәлелдемелер </a:t>
            </a:r>
            <a:endParaRPr b="0" lang="ru-RU" sz="2800" strike="noStrike" u="none">
              <a:solidFill>
                <a:srgbClr val="000000"/>
              </a:solidFill>
              <a:uFillTx/>
              <a:latin typeface="Calibri"/>
            </a:endParaRPr>
          </a:p>
        </p:txBody>
      </p:sp>
      <p:sp>
        <p:nvSpPr>
          <p:cNvPr id="35" name="TextBox 9"/>
          <p:cNvSpPr/>
          <p:nvPr/>
        </p:nvSpPr>
        <p:spPr>
          <a:xfrm>
            <a:off x="438120" y="2266920"/>
            <a:ext cx="11201400" cy="3751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2e75b6"/>
                </a:solidFill>
                <a:uFillTx/>
                <a:latin typeface="Times New Roman"/>
                <a:ea typeface="Times New Roman"/>
              </a:rPr>
              <a:t>Биохимиялық дәлелдемелер  молекулалық –генетикалық әдістерге ұқсас болады. Олар заманауи және нәруыздың молекулаларындағы  аминқышқылдарының орналасу ретін талдауға негізделген. Тұқымқуалаушылық тұрғыдан алғанда олар бірдей болады. Биохимиялық әдістер ертерек қолданыла бастады.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2e75b6"/>
                </a:solidFill>
                <a:uFillTx/>
                <a:latin typeface="Times New Roman"/>
                <a:ea typeface="Times New Roman"/>
              </a:rPr>
              <a:t> </a:t>
            </a:r>
            <a:r>
              <a:rPr b="0" lang="ru-RU" sz="2400" strike="noStrike" u="none">
                <a:solidFill>
                  <a:srgbClr val="2e75b6"/>
                </a:solidFill>
                <a:uFillTx/>
                <a:latin typeface="Times New Roman"/>
                <a:ea typeface="Times New Roman"/>
              </a:rPr>
              <a:t>Биогеография- бұл тірі ағзалардың  ғаламшарда таралу заңдылықтарын зерттейтін ғылым. Биогеографиялық мәліметтер литосфералық тақталар теориясына сай құрлықтар қозғалысы туралы геологиялық  мәліметтермен сәйкес келеді.</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pic>
        <p:nvPicPr>
          <p:cNvPr id="36" name="Рисунок 4" descr=""/>
          <p:cNvPicPr/>
          <p:nvPr/>
        </p:nvPicPr>
        <p:blipFill>
          <a:blip r:embed="rId1"/>
          <a:stretch/>
        </p:blipFill>
        <p:spPr>
          <a:xfrm>
            <a:off x="544680" y="6583320"/>
            <a:ext cx="11559960" cy="7128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 name="Прямоугольник 5"/>
          <p:cNvSpPr/>
          <p:nvPr/>
        </p:nvSpPr>
        <p:spPr>
          <a:xfrm>
            <a:off x="0" y="104760"/>
            <a:ext cx="12192120" cy="9241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ffffff"/>
                </a:solidFill>
                <a:uFillTx/>
                <a:latin typeface="Times New Roman"/>
                <a:ea typeface="Times New Roman"/>
              </a:rPr>
              <a:t>Эмбриологиялық дәлелдеме</a:t>
            </a:r>
            <a:endParaRPr b="0" lang="ru-RU" sz="2800" strike="noStrike" u="none">
              <a:solidFill>
                <a:srgbClr val="000000"/>
              </a:solidFill>
              <a:uFillTx/>
              <a:latin typeface="Calibri"/>
            </a:endParaRPr>
          </a:p>
        </p:txBody>
      </p:sp>
      <p:pic>
        <p:nvPicPr>
          <p:cNvPr id="38" name="Рисунок 1" descr=""/>
          <p:cNvPicPr/>
          <p:nvPr/>
        </p:nvPicPr>
        <p:blipFill>
          <a:blip r:embed="rId1"/>
          <a:stretch/>
        </p:blipFill>
        <p:spPr>
          <a:xfrm>
            <a:off x="220680" y="6669000"/>
            <a:ext cx="11560320" cy="712800"/>
          </a:xfrm>
          <a:prstGeom prst="rect">
            <a:avLst/>
          </a:prstGeom>
          <a:ln w="0">
            <a:noFill/>
          </a:ln>
        </p:spPr>
      </p:pic>
      <p:sp>
        <p:nvSpPr>
          <p:cNvPr id="39" name="Прямоугольник 11"/>
          <p:cNvSpPr/>
          <p:nvPr/>
        </p:nvSpPr>
        <p:spPr>
          <a:xfrm>
            <a:off x="419040" y="1657440"/>
            <a:ext cx="5819760" cy="3904200"/>
          </a:xfrm>
          <a:prstGeom prst="rect">
            <a:avLst/>
          </a:prstGeom>
          <a:noFill/>
          <a:ln w="0">
            <a:noFill/>
          </a:ln>
        </p:spPr>
        <p:style>
          <a:lnRef idx="0"/>
          <a:fillRef idx="0"/>
          <a:effectRef idx="0"/>
          <a:fontRef idx="minor"/>
        </p:style>
        <p:txBody>
          <a:bodyPr lIns="90000" rIns="90000" tIns="46800" bIns="46800" anchor="t">
            <a:spAutoFit/>
          </a:bodyPr>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Әртүрлі ағзалардың  ұрықтық даму сатысын зерттеумен байланысты.   Неміс биологтары </a:t>
            </a:r>
            <a:endParaRPr b="0" lang="ru-RU" sz="2000" strike="noStrike" u="none">
              <a:solidFill>
                <a:srgbClr val="000000"/>
              </a:solidFill>
              <a:uFillTx/>
              <a:latin typeface="Calibri"/>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5b6"/>
                </a:solidFill>
                <a:uFillTx/>
                <a:latin typeface="Times New Roman"/>
                <a:ea typeface="Times New Roman"/>
              </a:rPr>
              <a:t>Э. Геккель және Ф.Мюллер түрлі зерттеулер жүргізіп, оның негізін қалады. Әртүрлі ағзалардың ұрықтарын зерттей отырып, ұрықтық дамудың алғашқы сатысында олар бір-біріне өте ұқсас болатынын анықтады. </a:t>
            </a:r>
            <a:endParaRPr b="0" lang="ru-RU" sz="2000" strike="noStrike" u="none">
              <a:solidFill>
                <a:srgbClr val="000000"/>
              </a:solidFill>
              <a:uFillTx/>
              <a:latin typeface="Calibri"/>
            </a:endParaRPr>
          </a:p>
          <a:p>
            <a:pPr>
              <a:lnSpc>
                <a:spcPct val="100000"/>
              </a:lnSpc>
              <a:buClr>
                <a:srgbClr val="2e75b6"/>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sp>
        <p:nvSpPr>
          <p:cNvPr id="40" name="Прямоугольник 8"/>
          <p:cNvSpPr/>
          <p:nvPr/>
        </p:nvSpPr>
        <p:spPr>
          <a:xfrm>
            <a:off x="6705720" y="5702400"/>
            <a:ext cx="4572000" cy="5814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600" strike="noStrike" u="none">
                <a:solidFill>
                  <a:srgbClr val="2e75b6"/>
                </a:solidFill>
                <a:uFillTx/>
                <a:latin typeface="Times New Roman"/>
                <a:ea typeface="Times New Roman"/>
              </a:rPr>
              <a:t>Ағзалардың ұрықтық дамудың алғашқы сатысында бір-біріне ұқсастығы</a:t>
            </a:r>
            <a:endParaRPr b="0" lang="ru-RU" sz="1600" strike="noStrike" u="none">
              <a:solidFill>
                <a:srgbClr val="000000"/>
              </a:solidFill>
              <a:uFillTx/>
              <a:latin typeface="Calibri"/>
            </a:endParaRPr>
          </a:p>
        </p:txBody>
      </p:sp>
      <p:pic>
        <p:nvPicPr>
          <p:cNvPr id="41" name="Рисунок 3" descr="Изображение выглядит как текст&#10;&#10;Автоматически созданное описание"/>
          <p:cNvPicPr/>
          <p:nvPr/>
        </p:nvPicPr>
        <p:blipFill>
          <a:blip r:embed="rId2"/>
          <a:stretch/>
        </p:blipFill>
        <p:spPr>
          <a:xfrm>
            <a:off x="5724360" y="1028880"/>
            <a:ext cx="6297840" cy="46735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Прямоугольник 1"/>
          <p:cNvSpPr/>
          <p:nvPr/>
        </p:nvSpPr>
        <p:spPr>
          <a:xfrm>
            <a:off x="9360" y="0"/>
            <a:ext cx="12192120" cy="6285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Палентологиялық дәлелдеме</a:t>
            </a:r>
            <a:endParaRPr b="0" lang="ru-RU" sz="2800" strike="noStrike" u="none">
              <a:solidFill>
                <a:srgbClr val="000000"/>
              </a:solidFill>
              <a:uFillTx/>
              <a:latin typeface="Calibri"/>
            </a:endParaRPr>
          </a:p>
        </p:txBody>
      </p:sp>
      <p:sp>
        <p:nvSpPr>
          <p:cNvPr id="43" name="Прямоугольник 3"/>
          <p:cNvSpPr/>
          <p:nvPr/>
        </p:nvSpPr>
        <p:spPr>
          <a:xfrm>
            <a:off x="1442880" y="1003320"/>
            <a:ext cx="9661680" cy="36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44" name="Picture 5" descr=""/>
          <p:cNvPicPr/>
          <p:nvPr/>
        </p:nvPicPr>
        <p:blipFill>
          <a:blip r:embed="rId1"/>
          <a:stretch/>
        </p:blipFill>
        <p:spPr>
          <a:xfrm>
            <a:off x="1098720" y="6283440"/>
            <a:ext cx="9308880" cy="109440"/>
          </a:xfrm>
          <a:prstGeom prst="rect">
            <a:avLst/>
          </a:prstGeom>
          <a:ln w="0">
            <a:noFill/>
          </a:ln>
        </p:spPr>
      </p:pic>
      <p:pic>
        <p:nvPicPr>
          <p:cNvPr id="45" name="Picture 7" descr=""/>
          <p:cNvPicPr/>
          <p:nvPr/>
        </p:nvPicPr>
        <p:blipFill>
          <a:blip r:embed="rId2"/>
          <a:stretch/>
        </p:blipFill>
        <p:spPr>
          <a:xfrm>
            <a:off x="1098720" y="6432480"/>
            <a:ext cx="9308880" cy="115920"/>
          </a:xfrm>
          <a:prstGeom prst="rect">
            <a:avLst/>
          </a:prstGeom>
          <a:ln w="0">
            <a:noFill/>
          </a:ln>
        </p:spPr>
      </p:pic>
      <p:sp>
        <p:nvSpPr>
          <p:cNvPr id="46" name="Прямоугольник 8"/>
          <p:cNvSpPr/>
          <p:nvPr/>
        </p:nvSpPr>
        <p:spPr>
          <a:xfrm>
            <a:off x="8191440" y="3346560"/>
            <a:ext cx="184320" cy="5238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7" name="Прямоугольник 9"/>
          <p:cNvSpPr/>
          <p:nvPr/>
        </p:nvSpPr>
        <p:spPr>
          <a:xfrm>
            <a:off x="5324400" y="3166920"/>
            <a:ext cx="184320" cy="5241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8" name="Прямоугольник 2"/>
          <p:cNvSpPr/>
          <p:nvPr/>
        </p:nvSpPr>
        <p:spPr>
          <a:xfrm flipV="1" rot="10800000">
            <a:off x="1618920" y="4104720"/>
            <a:ext cx="9496440" cy="2430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2e75b6"/>
                </a:solidFill>
                <a:uFillTx/>
                <a:latin typeface="Times New Roman"/>
                <a:ea typeface="Times New Roman"/>
              </a:rPr>
              <a:t> </a:t>
            </a:r>
            <a:r>
              <a:rPr b="0" lang="ru-RU" sz="1800" strike="noStrike" u="none">
                <a:solidFill>
                  <a:srgbClr val="2e75b6"/>
                </a:solidFill>
                <a:uFillTx/>
                <a:latin typeface="Times New Roman"/>
                <a:ea typeface="Times New Roman"/>
              </a:rPr>
              <a:t>Тірі ағзалардың өліп біткен қазба қалдықтарын зерттеуге негізделген.Аралық формалар және филогенетикалық қатарлар деп екі топқа бөлінеді. Аралық форма деп ірі болып келген екі жүйелік топтардың белгілері бар ағзаларды  айтамыз. Мысалы: жасыл эвглена-өсімдіктер мен жануарлар арасындағы  аралық форма. Филогенетикалық қатарлар қазіргі кездегі жануарлардың арғы ататектерін қазбадан табылған қалдықтарын қайта қалпына келтіру, эволюциялық тұрғыда құрастырылған жүйелік қатарды айтамыз. </a:t>
            </a:r>
            <a:endParaRPr b="0" lang="ru-RU" sz="1800" strike="noStrike" u="none">
              <a:solidFill>
                <a:srgbClr val="000000"/>
              </a:solidFill>
              <a:uFillTx/>
              <a:latin typeface="Calibri"/>
            </a:endParaRPr>
          </a:p>
          <a:p>
            <a:pPr>
              <a:lnSpc>
                <a:spcPct val="90000"/>
              </a:lnSpc>
              <a:spcBef>
                <a:spcPts val="1001"/>
              </a:spcBef>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90000"/>
              </a:lnSpc>
              <a:spcBef>
                <a:spcPts val="1001"/>
              </a:spcBef>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pic>
        <p:nvPicPr>
          <p:cNvPr id="49" name="Рисунок 5" descr="Изображение выглядит как текст&#10;&#10;Автоматически созданное описание"/>
          <p:cNvPicPr/>
          <p:nvPr/>
        </p:nvPicPr>
        <p:blipFill>
          <a:blip r:embed="rId3"/>
          <a:stretch/>
        </p:blipFill>
        <p:spPr>
          <a:xfrm>
            <a:off x="9360" y="1254240"/>
            <a:ext cx="4187880" cy="2811240"/>
          </a:xfrm>
          <a:prstGeom prst="rect">
            <a:avLst/>
          </a:prstGeom>
          <a:ln w="0">
            <a:noFill/>
          </a:ln>
        </p:spPr>
      </p:pic>
      <p:pic>
        <p:nvPicPr>
          <p:cNvPr id="50" name="Рисунок 7" descr="Изображение выглядит как текст&#10;&#10;Автоматически созданное описание"/>
          <p:cNvPicPr/>
          <p:nvPr/>
        </p:nvPicPr>
        <p:blipFill>
          <a:blip r:embed="rId4"/>
          <a:stretch/>
        </p:blipFill>
        <p:spPr>
          <a:xfrm>
            <a:off x="3867120" y="1373040"/>
            <a:ext cx="3530520" cy="2318040"/>
          </a:xfrm>
          <a:prstGeom prst="rect">
            <a:avLst/>
          </a:prstGeom>
          <a:ln w="0">
            <a:noFill/>
          </a:ln>
        </p:spPr>
      </p:pic>
      <p:pic>
        <p:nvPicPr>
          <p:cNvPr id="51" name="Рисунок 9" descr="Изображение выглядит как текст&#10;&#10;Автоматически созданное описание"/>
          <p:cNvPicPr/>
          <p:nvPr/>
        </p:nvPicPr>
        <p:blipFill>
          <a:blip r:embed="rId5"/>
          <a:stretch/>
        </p:blipFill>
        <p:spPr>
          <a:xfrm>
            <a:off x="7351560" y="1189080"/>
            <a:ext cx="3575160" cy="26510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PlaceHolder 1"/>
          <p:cNvSpPr>
            <a:spLocks noGrp="1"/>
          </p:cNvSpPr>
          <p:nvPr>
            <p:ph type="title"/>
          </p:nvPr>
        </p:nvSpPr>
        <p:spPr>
          <a:xfrm>
            <a:off x="838080" y="255240"/>
            <a:ext cx="10515600" cy="500040"/>
          </a:xfrm>
          <a:prstGeom prst="rect">
            <a:avLst/>
          </a:prstGeom>
          <a:noFill/>
          <a:ln w="0">
            <a:noFill/>
          </a:ln>
        </p:spPr>
        <p:txBody>
          <a:bodyPr lIns="91440" rIns="91440" tIns="45720" bIns="4572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5b6"/>
                </a:solidFill>
                <a:uFillTx/>
                <a:latin typeface="Calibri Light"/>
              </a:rPr>
              <a:t>1-тапсырма   Жалған немесе ақиқат екенін анықта</a:t>
            </a:r>
            <a:endParaRPr b="0" lang="ru-RU" sz="2800" strike="noStrike" u="none">
              <a:solidFill>
                <a:srgbClr val="000000"/>
              </a:solidFill>
              <a:uFillTx/>
              <a:latin typeface="Calibri Light"/>
            </a:endParaRPr>
          </a:p>
        </p:txBody>
      </p:sp>
      <p:graphicFrame>
        <p:nvGraphicFramePr>
          <p:cNvPr id="53" name=""/>
          <p:cNvGraphicFramePr/>
          <p:nvPr/>
        </p:nvGraphicFramePr>
        <p:xfrm>
          <a:off x="2031840" y="747720"/>
          <a:ext cx="8128080" cy="2568600"/>
        </p:xfrm>
        <a:graphic>
          <a:graphicData uri="http://schemas.openxmlformats.org/drawingml/2006/table">
            <a:tbl>
              <a:tblPr/>
              <a:tblGrid>
                <a:gridCol w="4064040"/>
                <a:gridCol w="4064040"/>
              </a:tblGrid>
              <a:tr h="366840">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366480">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r>
              <a:tr h="366840">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368280">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r h="366840">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366480">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r h="366840">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bl>
          </a:graphicData>
        </a:graphic>
      </p:graphicFrame>
      <p:graphicFrame>
        <p:nvGraphicFramePr>
          <p:cNvPr id="54" name=""/>
          <p:cNvGraphicFramePr/>
          <p:nvPr/>
        </p:nvGraphicFramePr>
        <p:xfrm>
          <a:off x="2031840" y="719280"/>
          <a:ext cx="8128080" cy="371160"/>
        </p:xfrm>
        <a:graphic>
          <a:graphicData uri="http://schemas.openxmlformats.org/drawingml/2006/table">
            <a:tbl>
              <a:tblPr/>
              <a:tblGrid>
                <a:gridCol w="2710080"/>
                <a:gridCol w="2708280"/>
                <a:gridCol w="2709720"/>
              </a:tblGrid>
              <a:tr h="371160">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lIns="90000" rIns="9000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bl>
          </a:graphicData>
        </a:graphic>
      </p:graphicFrame>
      <p:graphicFrame>
        <p:nvGraphicFramePr>
          <p:cNvPr id="55" name=""/>
          <p:cNvGraphicFramePr/>
          <p:nvPr/>
        </p:nvGraphicFramePr>
        <p:xfrm>
          <a:off x="941400" y="719280"/>
          <a:ext cx="10118880" cy="4481280"/>
        </p:xfrm>
        <a:graphic>
          <a:graphicData uri="http://schemas.openxmlformats.org/drawingml/2006/table">
            <a:tbl>
              <a:tblPr/>
              <a:tblGrid>
                <a:gridCol w="4365720"/>
                <a:gridCol w="4816440"/>
                <a:gridCol w="936720"/>
              </a:tblGrid>
              <a:tr h="64044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Calibri"/>
                        </a:rPr>
                        <a:t>Эволюцияның дәлелдеме атаулары</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Calibri"/>
                        </a:rPr>
                        <a:t>Ұғымдар бойынша сипаттама</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Calibri"/>
                        </a:rPr>
                        <a:t>-,+</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64044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Салыстырмалы-анатомиялық</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Аралық және филогенетикалық деп екіге бөлінеді.</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r>
              <a:tr h="64044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Молекулалық -генетикалық</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Нәруыз молекуласында аминқышқылдар талдауға негізделген.</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64044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Биохимиялық</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Дене құрылысына сәйкес әртүрлі топқа жатқызады.</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r h="64044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Эмбриолгиялық</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Мүшелер мен ағзалар құрылысын толық салыстыруға негізделген.</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64044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Палентологиялық</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Қазбадан табылған қалдықтарды қайта қалпына келтіру.</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r h="64044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Биогеографиялық</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Тірі ағзалардың ғаламшарда таралуын анықтайды.</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11638</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2020-03-31T19:00:45Z</dcterms:created>
  <dc:creator>Admin</dc:creator>
  <dc:description/>
  <dc:language>ru-RU</dc:language>
  <cp:lastModifiedBy>Huawei</cp:lastModifiedBy>
  <dcterms:modified xsi:type="dcterms:W3CDTF">2024-11-02T22:38:31Z</dcterms:modified>
  <cp:revision>814</cp:revision>
  <dc:subject/>
  <dc:title>Презентация PowerPoint</dc:title>
</cp:coreProperties>
</file>