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gif" ContentType="image/gif"/>
  <Override PartName="/ppt/media/image4.jpeg" ContentType="image/jpeg"/>
  <Override PartName="/ppt/media/image5.png" ContentType="image/png"/>
  <Override PartName="/ppt/media/image13.png" ContentType="image/png"/>
  <Override PartName="/ppt/media/image6.jpeg" ContentType="image/jpeg"/>
  <Override PartName="/ppt/media/image12.png" ContentType="image/png"/>
  <Override PartName="/ppt/media/image7.jpeg" ContentType="image/jpeg"/>
  <Override PartName="/ppt/media/image20.jpeg" ContentType="image/jpeg"/>
  <Override PartName="/ppt/media/image8.png" ContentType="image/png"/>
  <Override PartName="/ppt/media/image3.jpeg" ContentType="image/jpeg"/>
  <Override PartName="/ppt/media/image16.png" ContentType="image/png"/>
  <Override PartName="/ppt/media/image9.png" ContentType="image/png"/>
  <Override PartName="/ppt/media/image21.jpeg" ContentType="image/jpeg"/>
  <Override PartName="/ppt/media/image17.png" ContentType="image/png"/>
  <Override PartName="/ppt/media/image14.png" ContentType="image/png"/>
  <Override PartName="/ppt/media/image10.png" ContentType="image/png"/>
  <Override PartName="/ppt/media/image2.png" ContentType="image/png"/>
  <Override PartName="/ppt/media/image23.jpeg" ContentType="image/jpeg"/>
  <Override PartName="/ppt/media/image15.png" ContentType="image/png"/>
  <Override PartName="/ppt/media/image18.png" ContentType="image/png"/>
  <Override PartName="/ppt/media/image19.jpeg" ContentType="image/jpeg"/>
  <Override PartName="/ppt/media/image11.png" ContentType="image/png"/>
  <Override PartName="/ppt/media/image22.jpeg" ContentType="image/jpeg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F1248C-577E-45DC-91DF-D33054755E9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EB38A53-E1D1-4765-9BCF-C0EA66F77F29}" type="slidenum"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9.jpeg"/><Relationship Id="rId2" Type="http://schemas.openxmlformats.org/officeDocument/2006/relationships/image" Target="../media/image20.jpeg"/><Relationship Id="rId3" Type="http://schemas.openxmlformats.org/officeDocument/2006/relationships/image" Target="../media/image21.jpeg"/><Relationship Id="rId4" Type="http://schemas.openxmlformats.org/officeDocument/2006/relationships/image" Target="../media/image22.jpeg"/><Relationship Id="rId5" Type="http://schemas.openxmlformats.org/officeDocument/2006/relationships/image" Target="../media/image23.jpeg"/><Relationship Id="rId6" Type="http://schemas.openxmlformats.org/officeDocument/2006/relationships/image" Target="../media/image22.jpeg"/><Relationship Id="rId7" Type="http://schemas.openxmlformats.org/officeDocument/2006/relationships/image" Target="../media/image22.jpeg"/><Relationship Id="rId8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image" Target="../media/image14.png"/><Relationship Id="rId9" Type="http://schemas.openxmlformats.org/officeDocument/2006/relationships/image" Target="../media/image16.png"/><Relationship Id="rId10" Type="http://schemas.openxmlformats.org/officeDocument/2006/relationships/image" Target="../media/image16.png"/><Relationship Id="rId11" Type="http://schemas.openxmlformats.org/officeDocument/2006/relationships/image" Target="../media/image17.png"/><Relationship Id="rId12" Type="http://schemas.openxmlformats.org/officeDocument/2006/relationships/image" Target="../media/image17.png"/><Relationship Id="rId13" Type="http://schemas.openxmlformats.org/officeDocument/2006/relationships/image" Target="../media/image17.png"/><Relationship Id="rId14" Type="http://schemas.openxmlformats.org/officeDocument/2006/relationships/image" Target="../media/image17.png"/><Relationship Id="rId1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"/>
          <p:cNvSpPr/>
          <p:nvPr/>
        </p:nvSpPr>
        <p:spPr>
          <a:xfrm>
            <a:off x="380880" y="1143000"/>
            <a:ext cx="8420400" cy="26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Жануарлардағы гаметогенез кезеңдері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Жануарлардағы гаметалардың қалыптасу ерекшелігін түсіндіру.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Гамета ұғымын анықтау.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 Жануарлар гаметогенез процессін түсіндіру;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2.Әрбір гаметаның қалыптасу процесіне диаграммалар сызу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1905120" y="344520"/>
            <a:ext cx="42004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" name="Picture 8" descr="chicken_with_chicks_active_hg_clr"/>
          <p:cNvPicPr/>
          <p:nvPr/>
        </p:nvPicPr>
        <p:blipFill>
          <a:blip r:embed="rId1"/>
          <a:stretch/>
        </p:blipFill>
        <p:spPr>
          <a:xfrm>
            <a:off x="6097680" y="2971800"/>
            <a:ext cx="2342880" cy="215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Picture 2" descr=""/>
          <p:cNvPicPr/>
          <p:nvPr/>
        </p:nvPicPr>
        <p:blipFill>
          <a:blip r:embed="rId1"/>
          <a:stretch/>
        </p:blipFill>
        <p:spPr>
          <a:xfrm>
            <a:off x="152280" y="914400"/>
            <a:ext cx="8839440" cy="5486400"/>
          </a:xfrm>
          <a:prstGeom prst="rect">
            <a:avLst/>
          </a:prstGeom>
          <a:ln w="0">
            <a:noFill/>
          </a:ln>
        </p:spPr>
      </p:pic>
      <p:sp>
        <p:nvSpPr>
          <p:cNvPr id="126" name="Прямоугольник 5"/>
          <p:cNvSpPr/>
          <p:nvPr/>
        </p:nvSpPr>
        <p:spPr>
          <a:xfrm>
            <a:off x="6934320" y="1066680"/>
            <a:ext cx="1806480" cy="368280"/>
          </a:xfrm>
          <a:prstGeom prst="rect">
            <a:avLst/>
          </a:prstGeom>
          <a:solidFill>
            <a:srgbClr val="bbe0e3"/>
          </a:solidFill>
          <a:ln w="1260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Эстроген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7" name="Прямоугольник 5"/>
          <p:cNvSpPr/>
          <p:nvPr/>
        </p:nvSpPr>
        <p:spPr>
          <a:xfrm>
            <a:off x="6934320" y="1828800"/>
            <a:ext cx="1806480" cy="368280"/>
          </a:xfrm>
          <a:prstGeom prst="rect">
            <a:avLst/>
          </a:prstGeom>
          <a:solidFill>
            <a:srgbClr val="bbe0e3"/>
          </a:solidFill>
          <a:ln w="1260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Прогестерон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8" name="Прямоугольник 1"/>
          <p:cNvSpPr/>
          <p:nvPr/>
        </p:nvSpPr>
        <p:spPr>
          <a:xfrm>
            <a:off x="1523880" y="301680"/>
            <a:ext cx="6096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Тапсырмадан  қандай гамета дамуына жатады.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Picture 2" descr="How does a spermatid differ from a spermatozoa? | Socratic"/>
          <p:cNvPicPr/>
          <p:nvPr/>
        </p:nvPicPr>
        <p:blipFill>
          <a:blip r:embed="rId1"/>
          <a:srcRect l="12037" t="30947" r="73877" b="49571"/>
          <a:stretch/>
        </p:blipFill>
        <p:spPr>
          <a:xfrm>
            <a:off x="282600" y="592200"/>
            <a:ext cx="1927080" cy="1998720"/>
          </a:xfrm>
          <a:prstGeom prst="rect">
            <a:avLst/>
          </a:prstGeom>
          <a:ln w="0">
            <a:noFill/>
          </a:ln>
        </p:spPr>
      </p:pic>
      <p:pic>
        <p:nvPicPr>
          <p:cNvPr id="130" name="Picture 6" descr=""/>
          <p:cNvPicPr/>
          <p:nvPr/>
        </p:nvPicPr>
        <p:blipFill>
          <a:blip r:embed="rId2"/>
          <a:srcRect l="79503" t="19575" r="5475" b="8703"/>
          <a:stretch/>
        </p:blipFill>
        <p:spPr>
          <a:xfrm>
            <a:off x="5381640" y="3405240"/>
            <a:ext cx="838080" cy="2514600"/>
          </a:xfrm>
          <a:prstGeom prst="rect">
            <a:avLst/>
          </a:prstGeom>
          <a:ln w="0">
            <a:noFill/>
          </a:ln>
        </p:spPr>
      </p:pic>
      <p:pic>
        <p:nvPicPr>
          <p:cNvPr id="131" name="Picture 8" descr="Spermatogenesis"/>
          <p:cNvPicPr/>
          <p:nvPr/>
        </p:nvPicPr>
        <p:blipFill>
          <a:blip r:embed="rId3"/>
          <a:srcRect l="30881" t="62527" r="30037" b="8608"/>
          <a:stretch/>
        </p:blipFill>
        <p:spPr>
          <a:xfrm>
            <a:off x="2351160" y="1036800"/>
            <a:ext cx="2754360" cy="2417760"/>
          </a:xfrm>
          <a:prstGeom prst="rect">
            <a:avLst/>
          </a:prstGeom>
          <a:ln w="0">
            <a:noFill/>
          </a:ln>
        </p:spPr>
      </p:pic>
      <p:pic>
        <p:nvPicPr>
          <p:cNvPr id="132" name="Picture 10" descr="Oogenesis"/>
          <p:cNvPicPr/>
          <p:nvPr/>
        </p:nvPicPr>
        <p:blipFill>
          <a:blip r:embed="rId4"/>
          <a:srcRect l="8348" t="26741" r="77701" b="48351"/>
          <a:stretch/>
        </p:blipFill>
        <p:spPr>
          <a:xfrm>
            <a:off x="152280" y="3886200"/>
            <a:ext cx="1729080" cy="1542960"/>
          </a:xfrm>
          <a:prstGeom prst="rect">
            <a:avLst/>
          </a:prstGeom>
          <a:ln w="0">
            <a:noFill/>
          </a:ln>
        </p:spPr>
      </p:pic>
      <p:pic>
        <p:nvPicPr>
          <p:cNvPr id="133" name="Picture 12" descr="Женская структура яичка иллюстрация вектора. иллюстрации насчитывающей  яичка - 101017475"/>
          <p:cNvPicPr/>
          <p:nvPr/>
        </p:nvPicPr>
        <p:blipFill>
          <a:blip r:embed="rId5"/>
          <a:srcRect l="0" t="27676" r="34195" b="9087"/>
          <a:stretch/>
        </p:blipFill>
        <p:spPr>
          <a:xfrm>
            <a:off x="5894280" y="938160"/>
            <a:ext cx="2754360" cy="2438280"/>
          </a:xfrm>
          <a:prstGeom prst="rect">
            <a:avLst/>
          </a:prstGeom>
          <a:ln w="0">
            <a:noFill/>
          </a:ln>
        </p:spPr>
      </p:pic>
      <p:pic>
        <p:nvPicPr>
          <p:cNvPr id="134" name="Picture 10" descr="Oogenesis"/>
          <p:cNvPicPr/>
          <p:nvPr/>
        </p:nvPicPr>
        <p:blipFill>
          <a:blip r:embed="rId6"/>
          <a:srcRect l="29069" t="26741" r="54651" b="48351"/>
          <a:stretch/>
        </p:blipFill>
        <p:spPr>
          <a:xfrm>
            <a:off x="2438280" y="3881520"/>
            <a:ext cx="2017800" cy="1542960"/>
          </a:xfrm>
          <a:prstGeom prst="rect">
            <a:avLst/>
          </a:prstGeom>
          <a:ln w="0">
            <a:noFill/>
          </a:ln>
        </p:spPr>
      </p:pic>
      <p:pic>
        <p:nvPicPr>
          <p:cNvPr id="135" name="Picture 10" descr="Oogenesis"/>
          <p:cNvPicPr/>
          <p:nvPr/>
        </p:nvPicPr>
        <p:blipFill>
          <a:blip r:embed="rId7"/>
          <a:srcRect l="22918" t="36124" r="70936" b="57734"/>
          <a:stretch/>
        </p:blipFill>
        <p:spPr>
          <a:xfrm>
            <a:off x="1828800" y="4462560"/>
            <a:ext cx="762120" cy="380880"/>
          </a:xfrm>
          <a:prstGeom prst="rect">
            <a:avLst/>
          </a:prstGeom>
          <a:ln w="0">
            <a:noFill/>
          </a:ln>
        </p:spPr>
      </p:pic>
      <p:sp>
        <p:nvSpPr>
          <p:cNvPr id="136" name="TextBox 2"/>
          <p:cNvSpPr/>
          <p:nvPr/>
        </p:nvSpPr>
        <p:spPr>
          <a:xfrm>
            <a:off x="5194440" y="1343160"/>
            <a:ext cx="37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2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7" name="Прямоугольник 3"/>
          <p:cNvSpPr/>
          <p:nvPr/>
        </p:nvSpPr>
        <p:spPr>
          <a:xfrm>
            <a:off x="2008080" y="6095880"/>
            <a:ext cx="307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3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8" name="Прямоугольник 4"/>
          <p:cNvSpPr/>
          <p:nvPr/>
        </p:nvSpPr>
        <p:spPr>
          <a:xfrm>
            <a:off x="5646960" y="5946840"/>
            <a:ext cx="307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4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9" name="Прямоугольник 5"/>
          <p:cNvSpPr/>
          <p:nvPr/>
        </p:nvSpPr>
        <p:spPr>
          <a:xfrm>
            <a:off x="8079480" y="3360600"/>
            <a:ext cx="307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5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0" name="Прямоугольник 5"/>
          <p:cNvSpPr/>
          <p:nvPr/>
        </p:nvSpPr>
        <p:spPr>
          <a:xfrm>
            <a:off x="1752480" y="49320"/>
            <a:ext cx="5715000" cy="368280"/>
          </a:xfrm>
          <a:prstGeom prst="rect">
            <a:avLst/>
          </a:prstGeom>
          <a:solidFill>
            <a:srgbClr val="ffffff"/>
          </a:solidFill>
          <a:ln w="12600">
            <a:solidFill>
              <a:srgbClr val="bcbcb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Тапсырмадан гамета немесе даму кезеңін анықтау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Terms Egg cell and Ootid are semantically related or have similar meaning"/>
          <p:cNvPicPr/>
          <p:nvPr/>
        </p:nvPicPr>
        <p:blipFill>
          <a:blip r:embed="rId1"/>
          <a:srcRect l="0" t="26561" r="0" b="9374"/>
          <a:stretch/>
        </p:blipFill>
        <p:spPr>
          <a:xfrm>
            <a:off x="457200" y="1600200"/>
            <a:ext cx="7924680" cy="3276720"/>
          </a:xfrm>
          <a:prstGeom prst="rect">
            <a:avLst/>
          </a:prstGeom>
          <a:ln w="0">
            <a:noFill/>
          </a:ln>
        </p:spPr>
      </p:pic>
      <p:sp>
        <p:nvSpPr>
          <p:cNvPr id="9" name="Облачко с текстом: овальное 1"/>
          <p:cNvSpPr/>
          <p:nvPr/>
        </p:nvSpPr>
        <p:spPr>
          <a:xfrm>
            <a:off x="5943600" y="17640"/>
            <a:ext cx="2895480" cy="1495080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ff"/>
          </a:solidFill>
          <a:ln w="12600">
            <a:solidFill>
              <a:srgbClr val="2d2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Жұмыртқа жасушасы ғылымда тағы да  қалай аталады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Пузырек для мыслей: облако 2"/>
          <p:cNvSpPr/>
          <p:nvPr/>
        </p:nvSpPr>
        <p:spPr>
          <a:xfrm>
            <a:off x="1447920" y="415800"/>
            <a:ext cx="2019240" cy="11844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ffffff"/>
          </a:solidFill>
          <a:ln w="12600">
            <a:solidFill>
              <a:srgbClr val="2d2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оо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 descr="Презентация по биологии &quot;Гаметогенез. Оплодотворение&quot;"/>
          <p:cNvPicPr/>
          <p:nvPr/>
        </p:nvPicPr>
        <p:blipFill>
          <a:blip r:embed="rId1"/>
          <a:srcRect l="9169" t="51534" r="6665" b="7364"/>
          <a:stretch/>
        </p:blipFill>
        <p:spPr>
          <a:xfrm>
            <a:off x="76320" y="971640"/>
            <a:ext cx="9067680" cy="3008160"/>
          </a:xfrm>
          <a:prstGeom prst="rect">
            <a:avLst/>
          </a:prstGeom>
          <a:ln w="0">
            <a:noFill/>
          </a:ln>
        </p:spPr>
      </p:pic>
      <p:sp>
        <p:nvSpPr>
          <p:cNvPr id="12" name="TextBox 5"/>
          <p:cNvSpPr/>
          <p:nvPr/>
        </p:nvSpPr>
        <p:spPr>
          <a:xfrm>
            <a:off x="1523880" y="1295280"/>
            <a:ext cx="1225800" cy="307440"/>
          </a:xfrm>
          <a:prstGeom prst="rect">
            <a:avLst/>
          </a:prstGeom>
          <a:solidFill>
            <a:srgbClr val="ffffff"/>
          </a:soli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Теңіз кірпісі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TextBox 6"/>
          <p:cNvSpPr/>
          <p:nvPr/>
        </p:nvSpPr>
        <p:spPr>
          <a:xfrm>
            <a:off x="6394320" y="1449360"/>
            <a:ext cx="1103400" cy="307440"/>
          </a:xfrm>
          <a:prstGeom prst="rect">
            <a:avLst/>
          </a:prstGeom>
          <a:solidFill>
            <a:srgbClr val="ffffff"/>
          </a:soli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адам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TextBox 7"/>
          <p:cNvSpPr/>
          <p:nvPr/>
        </p:nvSpPr>
        <p:spPr>
          <a:xfrm>
            <a:off x="5410080" y="3548160"/>
            <a:ext cx="1225800" cy="307440"/>
          </a:xfrm>
          <a:prstGeom prst="rect">
            <a:avLst/>
          </a:prstGeom>
          <a:solidFill>
            <a:srgbClr val="ffffff"/>
          </a:soli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ланцетник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TextBox 8"/>
          <p:cNvSpPr/>
          <p:nvPr/>
        </p:nvSpPr>
        <p:spPr>
          <a:xfrm>
            <a:off x="7543800" y="3849840"/>
            <a:ext cx="1225440" cy="307800"/>
          </a:xfrm>
          <a:prstGeom prst="rect">
            <a:avLst/>
          </a:prstGeom>
          <a:solidFill>
            <a:srgbClr val="ffffff"/>
          </a:soli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TextBox 9"/>
          <p:cNvSpPr/>
          <p:nvPr/>
        </p:nvSpPr>
        <p:spPr>
          <a:xfrm>
            <a:off x="685800" y="3564000"/>
            <a:ext cx="1225440" cy="307440"/>
          </a:xfrm>
          <a:prstGeom prst="rect">
            <a:avLst/>
          </a:prstGeom>
          <a:solidFill>
            <a:srgbClr val="ffffff"/>
          </a:soli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Өзен шаяны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" name="TextBox 10"/>
          <p:cNvSpPr/>
          <p:nvPr/>
        </p:nvSpPr>
        <p:spPr>
          <a:xfrm>
            <a:off x="3048120" y="304920"/>
            <a:ext cx="3200400" cy="459720"/>
          </a:xfrm>
          <a:prstGeom prst="rect">
            <a:avLst/>
          </a:prstGeom>
          <a:solidFill>
            <a:srgbClr val="ffffff"/>
          </a:soli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Гаметалар түрлері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TextBox 12"/>
          <p:cNvSpPr/>
          <p:nvPr/>
        </p:nvSpPr>
        <p:spPr>
          <a:xfrm>
            <a:off x="3048120" y="3121200"/>
            <a:ext cx="761760" cy="307440"/>
          </a:xfrm>
          <a:prstGeom prst="rect">
            <a:avLst/>
          </a:prstGeom>
          <a:solidFill>
            <a:srgbClr val="ffffff"/>
          </a:soli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бақа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TextBox 14"/>
          <p:cNvSpPr/>
          <p:nvPr/>
        </p:nvSpPr>
        <p:spPr>
          <a:xfrm>
            <a:off x="7277040" y="3727440"/>
            <a:ext cx="1790640" cy="520920"/>
          </a:xfrm>
          <a:prstGeom prst="rect">
            <a:avLst/>
          </a:prstGeom>
          <a:solidFill>
            <a:srgbClr val="ffffff"/>
          </a:soli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Үлкен су қоңызы гаметасы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Особенности образования половых клеток. 9-й класс"/>
          <p:cNvPicPr/>
          <p:nvPr/>
        </p:nvPicPr>
        <p:blipFill>
          <a:blip r:embed="rId1"/>
          <a:srcRect l="1665" t="26121" r="1665" b="14446"/>
          <a:stretch/>
        </p:blipFill>
        <p:spPr>
          <a:xfrm>
            <a:off x="152280" y="609480"/>
            <a:ext cx="8839440" cy="4876920"/>
          </a:xfrm>
          <a:prstGeom prst="rect">
            <a:avLst/>
          </a:prstGeom>
          <a:ln w="0">
            <a:noFill/>
          </a:ln>
        </p:spPr>
      </p:pic>
      <p:grpSp>
        <p:nvGrpSpPr>
          <p:cNvPr id="21" name="TextBox 2"/>
          <p:cNvGrpSpPr/>
          <p:nvPr/>
        </p:nvGrpSpPr>
        <p:grpSpPr>
          <a:xfrm>
            <a:off x="3425760" y="609480"/>
            <a:ext cx="2530440" cy="1792440"/>
            <a:chOff x="3425760" y="609480"/>
            <a:chExt cx="2530440" cy="1792440"/>
          </a:xfrm>
        </p:grpSpPr>
        <p:pic>
          <p:nvPicPr>
            <p:cNvPr id="22" name="TextBox 2" descr=""/>
            <p:cNvPicPr/>
            <p:nvPr/>
          </p:nvPicPr>
          <p:blipFill>
            <a:blip r:embed="rId2"/>
            <a:stretch/>
          </p:blipFill>
          <p:spPr>
            <a:xfrm>
              <a:off x="3425760" y="609480"/>
              <a:ext cx="2530440" cy="1792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3" name=""/>
            <p:cNvSpPr/>
            <p:nvPr/>
          </p:nvSpPr>
          <p:spPr>
            <a:xfrm>
              <a:off x="3657600" y="838080"/>
              <a:ext cx="2057400" cy="1313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20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Көбею кезеңі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20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Митоз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24" name="TextBox 3"/>
          <p:cNvSpPr/>
          <p:nvPr/>
        </p:nvSpPr>
        <p:spPr>
          <a:xfrm>
            <a:off x="3657600" y="2438280"/>
            <a:ext cx="2057400" cy="79524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Өсу кезеңі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" name="TextBox 4"/>
          <p:cNvSpPr/>
          <p:nvPr/>
        </p:nvSpPr>
        <p:spPr>
          <a:xfrm>
            <a:off x="3657600" y="3456000"/>
            <a:ext cx="1981080" cy="73440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Пісіп жетілу кезеңі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Қалыптасу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TextBox 5"/>
          <p:cNvSpPr/>
          <p:nvPr/>
        </p:nvSpPr>
        <p:spPr>
          <a:xfrm>
            <a:off x="3733920" y="4695840"/>
            <a:ext cx="1828800" cy="30744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Ұрықтану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TextBox 6"/>
          <p:cNvSpPr/>
          <p:nvPr/>
        </p:nvSpPr>
        <p:spPr>
          <a:xfrm>
            <a:off x="-47520" y="1004760"/>
            <a:ext cx="1828800" cy="30744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Сперматогония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TextBox 7"/>
          <p:cNvSpPr/>
          <p:nvPr/>
        </p:nvSpPr>
        <p:spPr>
          <a:xfrm>
            <a:off x="162000" y="2438280"/>
            <a:ext cx="1523880" cy="52092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Сперматоцит-1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TextBox 8"/>
          <p:cNvSpPr/>
          <p:nvPr/>
        </p:nvSpPr>
        <p:spPr>
          <a:xfrm>
            <a:off x="162000" y="3298680"/>
            <a:ext cx="1361880" cy="52092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Сперматоцит-2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TextBox 9"/>
          <p:cNvSpPr/>
          <p:nvPr/>
        </p:nvSpPr>
        <p:spPr>
          <a:xfrm>
            <a:off x="146160" y="4086360"/>
            <a:ext cx="1225440" cy="30744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Сперматид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" name="TextBox 10"/>
          <p:cNvSpPr/>
          <p:nvPr/>
        </p:nvSpPr>
        <p:spPr>
          <a:xfrm>
            <a:off x="1219320" y="5500800"/>
            <a:ext cx="2047680" cy="30744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Сперматозойд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" name="TextBox 11"/>
          <p:cNvSpPr/>
          <p:nvPr/>
        </p:nvSpPr>
        <p:spPr>
          <a:xfrm>
            <a:off x="146160" y="4948200"/>
            <a:ext cx="1225440" cy="30816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TextBox 12"/>
          <p:cNvSpPr/>
          <p:nvPr/>
        </p:nvSpPr>
        <p:spPr>
          <a:xfrm>
            <a:off x="7772400" y="1004760"/>
            <a:ext cx="1219320" cy="30744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оогония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" name="TextBox 13"/>
          <p:cNvSpPr/>
          <p:nvPr/>
        </p:nvSpPr>
        <p:spPr>
          <a:xfrm>
            <a:off x="7315200" y="2438280"/>
            <a:ext cx="1666800" cy="52092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Овоцит -1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" name="TextBox 14"/>
          <p:cNvSpPr/>
          <p:nvPr/>
        </p:nvSpPr>
        <p:spPr>
          <a:xfrm>
            <a:off x="7640640" y="3321000"/>
            <a:ext cx="1360440" cy="52092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Овоцит-2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TextBox 15"/>
          <p:cNvSpPr/>
          <p:nvPr/>
        </p:nvSpPr>
        <p:spPr>
          <a:xfrm>
            <a:off x="7853400" y="3917880"/>
            <a:ext cx="1057320" cy="116136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12" descr="meiosis"/>
          <p:cNvPicPr/>
          <p:nvPr/>
        </p:nvPicPr>
        <p:blipFill>
          <a:blip r:embed="rId1"/>
          <a:srcRect l="0" t="7693" r="0" b="0"/>
          <a:stretch/>
        </p:blipFill>
        <p:spPr>
          <a:xfrm>
            <a:off x="0" y="685800"/>
            <a:ext cx="8994600" cy="6400800"/>
          </a:xfrm>
          <a:prstGeom prst="rect">
            <a:avLst/>
          </a:prstGeom>
          <a:ln w="0">
            <a:noFill/>
          </a:ln>
        </p:spPr>
      </p:pic>
      <p:sp>
        <p:nvSpPr>
          <p:cNvPr id="38" name="TextBox 2"/>
          <p:cNvSpPr/>
          <p:nvPr/>
        </p:nvSpPr>
        <p:spPr>
          <a:xfrm>
            <a:off x="336600" y="1355760"/>
            <a:ext cx="1219320" cy="36828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Оогония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" name="TextBox 4"/>
          <p:cNvSpPr/>
          <p:nvPr/>
        </p:nvSpPr>
        <p:spPr>
          <a:xfrm>
            <a:off x="2286000" y="893880"/>
            <a:ext cx="1219320" cy="58140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000000"/>
                </a:solidFill>
                <a:uFillTx/>
                <a:latin typeface="Arial"/>
              </a:rPr>
              <a:t>Алғашқы ооцит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TextBox 5"/>
          <p:cNvSpPr/>
          <p:nvPr/>
        </p:nvSpPr>
        <p:spPr>
          <a:xfrm>
            <a:off x="3956040" y="949320"/>
            <a:ext cx="1219320" cy="58140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000000"/>
                </a:solidFill>
                <a:uFillTx/>
                <a:latin typeface="Arial"/>
              </a:rPr>
              <a:t>Екіншілік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000000"/>
                </a:solidFill>
                <a:uFillTx/>
                <a:latin typeface="Arial"/>
              </a:rPr>
              <a:t>ооцит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TextBox 6"/>
          <p:cNvSpPr/>
          <p:nvPr/>
        </p:nvSpPr>
        <p:spPr>
          <a:xfrm>
            <a:off x="5486400" y="979560"/>
            <a:ext cx="1828800" cy="52092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Жетілген жұмыртқа жасушасы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TextBox 9"/>
          <p:cNvSpPr/>
          <p:nvPr/>
        </p:nvSpPr>
        <p:spPr>
          <a:xfrm>
            <a:off x="3962520" y="2971800"/>
            <a:ext cx="1295280" cy="52092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Денешік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TextBox 10"/>
          <p:cNvSpPr/>
          <p:nvPr/>
        </p:nvSpPr>
        <p:spPr>
          <a:xfrm>
            <a:off x="5753160" y="2905200"/>
            <a:ext cx="1295280" cy="52092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2- денешік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" name="TextBox 11"/>
          <p:cNvSpPr/>
          <p:nvPr/>
        </p:nvSpPr>
        <p:spPr>
          <a:xfrm>
            <a:off x="7315200" y="2819520"/>
            <a:ext cx="1828800" cy="52092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TextBox 12"/>
          <p:cNvSpPr/>
          <p:nvPr/>
        </p:nvSpPr>
        <p:spPr>
          <a:xfrm>
            <a:off x="838080" y="3581280"/>
            <a:ext cx="1828800" cy="100872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Arial"/>
              </a:rPr>
              <a:t>S-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Кезеңі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TextBox 13"/>
          <p:cNvSpPr/>
          <p:nvPr/>
        </p:nvSpPr>
        <p:spPr>
          <a:xfrm>
            <a:off x="2743200" y="3800520"/>
            <a:ext cx="1828800" cy="52092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Мейоз </a:t>
            </a: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I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TextBox 14"/>
          <p:cNvSpPr/>
          <p:nvPr/>
        </p:nvSpPr>
        <p:spPr>
          <a:xfrm>
            <a:off x="4678200" y="3781440"/>
            <a:ext cx="1828800" cy="52092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Мейоз </a:t>
            </a: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II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" name="TextBox 15"/>
          <p:cNvSpPr/>
          <p:nvPr/>
        </p:nvSpPr>
        <p:spPr>
          <a:xfrm>
            <a:off x="31680" y="5910120"/>
            <a:ext cx="1828800" cy="30744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Сперматогония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9" name="TextBox 16"/>
          <p:cNvSpPr/>
          <p:nvPr/>
        </p:nvSpPr>
        <p:spPr>
          <a:xfrm>
            <a:off x="2133720" y="5910120"/>
            <a:ext cx="1828800" cy="52092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Алғашқы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сперматоцит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0" name="TextBox 17"/>
          <p:cNvSpPr/>
          <p:nvPr/>
        </p:nvSpPr>
        <p:spPr>
          <a:xfrm>
            <a:off x="3735360" y="6334200"/>
            <a:ext cx="1828800" cy="52092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Екіншілік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сперматоцит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" name="TextBox 18"/>
          <p:cNvSpPr/>
          <p:nvPr/>
        </p:nvSpPr>
        <p:spPr>
          <a:xfrm>
            <a:off x="5592600" y="6502320"/>
            <a:ext cx="1455840" cy="52092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Сперматотид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" name="TextBox 19"/>
          <p:cNvSpPr/>
          <p:nvPr/>
        </p:nvSpPr>
        <p:spPr>
          <a:xfrm>
            <a:off x="7240680" y="6558120"/>
            <a:ext cx="1828800" cy="520920"/>
          </a:xfrm>
          <a:prstGeom prst="rect">
            <a:avLst/>
          </a:prstGeom>
          <a:gradFill rotWithShape="0">
            <a:gsLst>
              <a:gs pos="0">
                <a:srgbClr val="e6f4f5"/>
              </a:gs>
              <a:gs pos="100000">
                <a:srgbClr val="d4edef"/>
              </a:gs>
            </a:gsLst>
            <a:lin ang="5400000"/>
          </a:gradFill>
          <a:ln w="6480">
            <a:solidFill>
              <a:srgbClr val="bbe0e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Жетілген сперматозоид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" name=""/>
          <p:cNvGraphicFramePr/>
          <p:nvPr/>
        </p:nvGraphicFramePr>
        <p:xfrm>
          <a:off x="76320" y="925560"/>
          <a:ext cx="8634240" cy="2011320"/>
        </p:xfrm>
        <a:graphic>
          <a:graphicData uri="http://schemas.openxmlformats.org/drawingml/2006/table">
            <a:tbl>
              <a:tblPr/>
              <a:tblGrid>
                <a:gridCol w="2860560"/>
                <a:gridCol w="2840040"/>
                <a:gridCol w="2933640"/>
              </a:tblGrid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2f2f2"/>
                          </a:solidFill>
                          <a:uFillTx/>
                          <a:latin typeface="Arial"/>
                        </a:rPr>
                        <a:t>Қасиеттері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2f2f2"/>
                          </a:solidFill>
                          <a:uFillTx/>
                          <a:latin typeface="Arial"/>
                        </a:rPr>
                        <a:t>Сперматогенез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2f2f2"/>
                          </a:solidFill>
                          <a:uFillTx/>
                          <a:latin typeface="Arial"/>
                        </a:rPr>
                        <a:t>Овогенез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333399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дамуы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Аталық безде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Аналық безде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Әр жасушадан пайда болған гамета саны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f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Гаметогенез уақыты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Сперматогенезде өсу кезеңі қысқа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Овогенезде  ұзақ болады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2" descr="The origin of genetic and epigenetic abnormalities during... | Download  Scientific Diagram"/>
          <p:cNvPicPr/>
          <p:nvPr/>
        </p:nvPicPr>
        <p:blipFill>
          <a:blip r:embed="rId1"/>
          <a:srcRect l="10525" t="0" r="42908" b="0"/>
          <a:stretch/>
        </p:blipFill>
        <p:spPr>
          <a:xfrm>
            <a:off x="304920" y="152280"/>
            <a:ext cx="3124080" cy="6705720"/>
          </a:xfrm>
          <a:prstGeom prst="rect">
            <a:avLst/>
          </a:prstGeom>
          <a:ln w="0">
            <a:noFill/>
          </a:ln>
        </p:spPr>
      </p:pic>
      <p:sp>
        <p:nvSpPr>
          <p:cNvPr id="55" name="TextBox 1"/>
          <p:cNvSpPr/>
          <p:nvPr/>
        </p:nvSpPr>
        <p:spPr>
          <a:xfrm>
            <a:off x="1593720" y="187200"/>
            <a:ext cx="2057400" cy="368280"/>
          </a:xfrm>
          <a:prstGeom prst="rect">
            <a:avLst/>
          </a:prstGeom>
          <a:solidFill>
            <a:srgbClr val="bbe0e3"/>
          </a:solidFill>
          <a:ln w="1260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Сперматогония А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Прямоугольник 2"/>
          <p:cNvSpPr/>
          <p:nvPr/>
        </p:nvSpPr>
        <p:spPr>
          <a:xfrm>
            <a:off x="1600560" y="976320"/>
            <a:ext cx="2044080" cy="368280"/>
          </a:xfrm>
          <a:prstGeom prst="rect">
            <a:avLst/>
          </a:prstGeom>
          <a:solidFill>
            <a:srgbClr val="bbe0e3"/>
          </a:solidFill>
          <a:ln w="1260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Сперматогония В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" name="Прямоугольник 3"/>
          <p:cNvSpPr/>
          <p:nvPr/>
        </p:nvSpPr>
        <p:spPr>
          <a:xfrm>
            <a:off x="1660680" y="1741320"/>
            <a:ext cx="1920600" cy="368280"/>
          </a:xfrm>
          <a:prstGeom prst="rect">
            <a:avLst/>
          </a:prstGeom>
          <a:solidFill>
            <a:srgbClr val="bbe0e3"/>
          </a:solidFill>
          <a:ln w="1260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Сперматоцит </a:t>
            </a: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I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" name="Прямоугольник 4"/>
          <p:cNvSpPr/>
          <p:nvPr/>
        </p:nvSpPr>
        <p:spPr>
          <a:xfrm>
            <a:off x="1574640" y="2338560"/>
            <a:ext cx="2006640" cy="368280"/>
          </a:xfrm>
          <a:prstGeom prst="rect">
            <a:avLst/>
          </a:prstGeom>
          <a:solidFill>
            <a:srgbClr val="bbe0e3"/>
          </a:solidFill>
          <a:ln w="1260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Сперматоцит </a:t>
            </a: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II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Прямоугольник 5"/>
          <p:cNvSpPr/>
          <p:nvPr/>
        </p:nvSpPr>
        <p:spPr>
          <a:xfrm>
            <a:off x="1622520" y="3162240"/>
            <a:ext cx="1806480" cy="368280"/>
          </a:xfrm>
          <a:prstGeom prst="rect">
            <a:avLst/>
          </a:prstGeom>
          <a:solidFill>
            <a:srgbClr val="bbe0e3"/>
          </a:solidFill>
          <a:ln w="1260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Сперматотид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" name="Прямоугольник 6"/>
          <p:cNvSpPr/>
          <p:nvPr/>
        </p:nvSpPr>
        <p:spPr>
          <a:xfrm>
            <a:off x="1564560" y="4340160"/>
            <a:ext cx="2868120" cy="368280"/>
          </a:xfrm>
          <a:prstGeom prst="rect">
            <a:avLst/>
          </a:prstGeom>
          <a:solidFill>
            <a:srgbClr val="bbe0e3"/>
          </a:solidFill>
          <a:ln w="1260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Созылыңқы сперматотид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Прямоугольник 7"/>
          <p:cNvSpPr/>
          <p:nvPr/>
        </p:nvSpPr>
        <p:spPr>
          <a:xfrm>
            <a:off x="1550160" y="5697360"/>
            <a:ext cx="1733040" cy="368280"/>
          </a:xfrm>
          <a:prstGeom prst="rect">
            <a:avLst/>
          </a:prstGeom>
          <a:solidFill>
            <a:srgbClr val="bbe0e3"/>
          </a:solidFill>
          <a:ln w="1260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Сперматозойд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Understanding Recombination"/>
          <p:cNvPicPr/>
          <p:nvPr/>
        </p:nvPicPr>
        <p:blipFill>
          <a:blip r:embed="rId1"/>
          <a:stretch/>
        </p:blipFill>
        <p:spPr>
          <a:xfrm>
            <a:off x="457200" y="60480"/>
            <a:ext cx="7924680" cy="6645240"/>
          </a:xfrm>
          <a:prstGeom prst="rect">
            <a:avLst/>
          </a:prstGeom>
          <a:ln w="0">
            <a:noFill/>
          </a:ln>
        </p:spPr>
      </p:pic>
      <p:sp>
        <p:nvSpPr>
          <p:cNvPr id="63" name="Прямоугольник 5"/>
          <p:cNvSpPr/>
          <p:nvPr/>
        </p:nvSpPr>
        <p:spPr>
          <a:xfrm>
            <a:off x="1066680" y="1044720"/>
            <a:ext cx="1806840" cy="642600"/>
          </a:xfrm>
          <a:prstGeom prst="rect">
            <a:avLst/>
          </a:prstGeom>
          <a:solidFill>
            <a:srgbClr val="bbe0e3"/>
          </a:solidFill>
          <a:ln w="1260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Сперматогенез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4" name="Прямоугольник 5"/>
          <p:cNvSpPr/>
          <p:nvPr/>
        </p:nvSpPr>
        <p:spPr>
          <a:xfrm>
            <a:off x="6270480" y="1042920"/>
            <a:ext cx="1806840" cy="368280"/>
          </a:xfrm>
          <a:prstGeom prst="rect">
            <a:avLst/>
          </a:prstGeom>
          <a:solidFill>
            <a:srgbClr val="bbe0e3"/>
          </a:solidFill>
          <a:ln w="1260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оогенез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Прямоугольник 5"/>
          <p:cNvSpPr/>
          <p:nvPr/>
        </p:nvSpPr>
        <p:spPr>
          <a:xfrm>
            <a:off x="3516480" y="0"/>
            <a:ext cx="2122200" cy="368280"/>
          </a:xfrm>
          <a:prstGeom prst="rect">
            <a:avLst/>
          </a:prstGeom>
          <a:solidFill>
            <a:srgbClr val="bbe0e3"/>
          </a:solidFill>
          <a:ln w="1260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Гаметогенез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Прямоугольник 5"/>
          <p:cNvSpPr/>
          <p:nvPr/>
        </p:nvSpPr>
        <p:spPr>
          <a:xfrm>
            <a:off x="2631960" y="2397240"/>
            <a:ext cx="1806840" cy="368280"/>
          </a:xfrm>
          <a:prstGeom prst="rect">
            <a:avLst/>
          </a:prstGeom>
          <a:solidFill>
            <a:srgbClr val="bbe0e3"/>
          </a:solidFill>
          <a:ln w="1260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Метафаза -1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Прямоугольник 5"/>
          <p:cNvSpPr/>
          <p:nvPr/>
        </p:nvSpPr>
        <p:spPr>
          <a:xfrm>
            <a:off x="4417920" y="2397240"/>
            <a:ext cx="1808280" cy="368280"/>
          </a:xfrm>
          <a:prstGeom prst="rect">
            <a:avLst/>
          </a:prstGeom>
          <a:solidFill>
            <a:srgbClr val="bbe0e3"/>
          </a:solidFill>
          <a:ln w="1260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Метафаза-1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8" name="Прямоугольник 5"/>
          <p:cNvSpPr/>
          <p:nvPr/>
        </p:nvSpPr>
        <p:spPr>
          <a:xfrm>
            <a:off x="4049640" y="6388200"/>
            <a:ext cx="1044720" cy="368280"/>
          </a:xfrm>
          <a:prstGeom prst="rect">
            <a:avLst/>
          </a:prstGeom>
          <a:solidFill>
            <a:srgbClr val="bbe0e3"/>
          </a:solidFill>
          <a:ln w="1260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зигота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Овал 1"/>
          <p:cNvGrpSpPr/>
          <p:nvPr/>
        </p:nvGrpSpPr>
        <p:grpSpPr>
          <a:xfrm>
            <a:off x="1706400" y="1494000"/>
            <a:ext cx="1847880" cy="1535040"/>
            <a:chOff x="1706400" y="1494000"/>
            <a:chExt cx="1847880" cy="1535040"/>
          </a:xfrm>
        </p:grpSpPr>
        <p:pic>
          <p:nvPicPr>
            <p:cNvPr id="70" name="Овал 1" descr=""/>
            <p:cNvPicPr/>
            <p:nvPr/>
          </p:nvPicPr>
          <p:blipFill>
            <a:blip r:embed="rId1"/>
            <a:stretch/>
          </p:blipFill>
          <p:spPr>
            <a:xfrm>
              <a:off x="1706400" y="1494000"/>
              <a:ext cx="1847880" cy="1535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1" name=""/>
            <p:cNvSpPr/>
            <p:nvPr/>
          </p:nvSpPr>
          <p:spPr>
            <a:xfrm>
              <a:off x="2063880" y="1790640"/>
              <a:ext cx="1130040" cy="914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1800" strike="noStrike" u="none">
                  <a:solidFill>
                    <a:srgbClr val="000000"/>
                  </a:solidFill>
                  <a:uFillTx/>
                  <a:latin typeface="Arial"/>
                </a:rPr>
                <a:t>Алғашқы ооцит</a:t>
              </a: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72" name="Овал 3"/>
          <p:cNvGrpSpPr/>
          <p:nvPr/>
        </p:nvGrpSpPr>
        <p:grpSpPr>
          <a:xfrm>
            <a:off x="5827680" y="1494000"/>
            <a:ext cx="1847880" cy="1535040"/>
            <a:chOff x="5827680" y="1494000"/>
            <a:chExt cx="1847880" cy="1535040"/>
          </a:xfrm>
        </p:grpSpPr>
        <p:pic>
          <p:nvPicPr>
            <p:cNvPr id="73" name="Овал 3" descr=""/>
            <p:cNvPicPr/>
            <p:nvPr/>
          </p:nvPicPr>
          <p:blipFill>
            <a:blip r:embed="rId2"/>
            <a:stretch/>
          </p:blipFill>
          <p:spPr>
            <a:xfrm>
              <a:off x="5827680" y="1494000"/>
              <a:ext cx="1847880" cy="1535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4" name=""/>
            <p:cNvSpPr/>
            <p:nvPr/>
          </p:nvSpPr>
          <p:spPr>
            <a:xfrm>
              <a:off x="6184800" y="1790640"/>
              <a:ext cx="1131840" cy="914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1800" strike="noStrike" u="none">
                  <a:solidFill>
                    <a:srgbClr val="000000"/>
                  </a:solidFill>
                  <a:uFillTx/>
                  <a:latin typeface="Arial"/>
                </a:rPr>
                <a:t>Алғашқы сперматоцит</a:t>
              </a: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75" name="Овал 4"/>
          <p:cNvGrpSpPr/>
          <p:nvPr/>
        </p:nvGrpSpPr>
        <p:grpSpPr>
          <a:xfrm>
            <a:off x="689040" y="2975040"/>
            <a:ext cx="1749240" cy="1365120"/>
            <a:chOff x="689040" y="2975040"/>
            <a:chExt cx="1749240" cy="1365120"/>
          </a:xfrm>
        </p:grpSpPr>
        <p:pic>
          <p:nvPicPr>
            <p:cNvPr id="76" name="Овал 4" descr=""/>
            <p:cNvPicPr/>
            <p:nvPr/>
          </p:nvPicPr>
          <p:blipFill>
            <a:blip r:embed="rId3"/>
            <a:stretch/>
          </p:blipFill>
          <p:spPr>
            <a:xfrm>
              <a:off x="689040" y="2975040"/>
              <a:ext cx="1749240" cy="1365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7" name=""/>
            <p:cNvSpPr/>
            <p:nvPr/>
          </p:nvSpPr>
          <p:spPr>
            <a:xfrm>
              <a:off x="996840" y="3225960"/>
              <a:ext cx="1130400" cy="863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1800" strike="noStrike" u="none">
                  <a:solidFill>
                    <a:srgbClr val="000000"/>
                  </a:solidFill>
                  <a:uFillTx/>
                  <a:latin typeface="Arial"/>
                </a:rPr>
                <a:t>екіншілікооцит</a:t>
              </a: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78" name="Овал 5"/>
          <p:cNvGrpSpPr/>
          <p:nvPr/>
        </p:nvGrpSpPr>
        <p:grpSpPr>
          <a:xfrm>
            <a:off x="3041640" y="3492360"/>
            <a:ext cx="701640" cy="701640"/>
            <a:chOff x="3041640" y="3492360"/>
            <a:chExt cx="701640" cy="701640"/>
          </a:xfrm>
        </p:grpSpPr>
        <p:pic>
          <p:nvPicPr>
            <p:cNvPr id="79" name="Овал 5" descr=""/>
            <p:cNvPicPr/>
            <p:nvPr/>
          </p:nvPicPr>
          <p:blipFill>
            <a:blip r:embed="rId4"/>
            <a:stretch/>
          </p:blipFill>
          <p:spPr>
            <a:xfrm>
              <a:off x="3041640" y="3492360"/>
              <a:ext cx="701640" cy="701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0" name=""/>
            <p:cNvSpPr/>
            <p:nvPr/>
          </p:nvSpPr>
          <p:spPr>
            <a:xfrm>
              <a:off x="3147840" y="3600360"/>
              <a:ext cx="486000" cy="48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81" name="Овал 6"/>
          <p:cNvGrpSpPr/>
          <p:nvPr/>
        </p:nvGrpSpPr>
        <p:grpSpPr>
          <a:xfrm>
            <a:off x="609480" y="4425840"/>
            <a:ext cx="1957680" cy="1693800"/>
            <a:chOff x="609480" y="4425840"/>
            <a:chExt cx="1957680" cy="1693800"/>
          </a:xfrm>
        </p:grpSpPr>
        <p:pic>
          <p:nvPicPr>
            <p:cNvPr id="82" name="Овал 6" descr=""/>
            <p:cNvPicPr/>
            <p:nvPr/>
          </p:nvPicPr>
          <p:blipFill>
            <a:blip r:embed="rId5"/>
            <a:stretch/>
          </p:blipFill>
          <p:spPr>
            <a:xfrm>
              <a:off x="609480" y="4425840"/>
              <a:ext cx="1957680" cy="1693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3" name=""/>
            <p:cNvSpPr/>
            <p:nvPr/>
          </p:nvSpPr>
          <p:spPr>
            <a:xfrm>
              <a:off x="1063800" y="4840200"/>
              <a:ext cx="1050840" cy="862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84" name="Овал 7"/>
          <p:cNvGrpSpPr/>
          <p:nvPr/>
        </p:nvGrpSpPr>
        <p:grpSpPr>
          <a:xfrm>
            <a:off x="2730600" y="5248440"/>
            <a:ext cx="579240" cy="512640"/>
            <a:chOff x="2730600" y="5248440"/>
            <a:chExt cx="579240" cy="512640"/>
          </a:xfrm>
        </p:grpSpPr>
        <p:pic>
          <p:nvPicPr>
            <p:cNvPr id="85" name="Овал 7" descr=""/>
            <p:cNvPicPr/>
            <p:nvPr/>
          </p:nvPicPr>
          <p:blipFill>
            <a:blip r:embed="rId6"/>
            <a:stretch/>
          </p:blipFill>
          <p:spPr>
            <a:xfrm>
              <a:off x="2730600" y="5248440"/>
              <a:ext cx="579240" cy="512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6" name=""/>
            <p:cNvSpPr/>
            <p:nvPr/>
          </p:nvSpPr>
          <p:spPr>
            <a:xfrm>
              <a:off x="2830680" y="5340240"/>
              <a:ext cx="376200" cy="331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87" name="Овал 8"/>
          <p:cNvGrpSpPr/>
          <p:nvPr/>
        </p:nvGrpSpPr>
        <p:grpSpPr>
          <a:xfrm>
            <a:off x="3505320" y="5248440"/>
            <a:ext cx="573120" cy="512640"/>
            <a:chOff x="3505320" y="5248440"/>
            <a:chExt cx="573120" cy="512640"/>
          </a:xfrm>
        </p:grpSpPr>
        <p:pic>
          <p:nvPicPr>
            <p:cNvPr id="88" name="Овал 8" descr=""/>
            <p:cNvPicPr/>
            <p:nvPr/>
          </p:nvPicPr>
          <p:blipFill>
            <a:blip r:embed="rId7"/>
            <a:stretch/>
          </p:blipFill>
          <p:spPr>
            <a:xfrm>
              <a:off x="3505320" y="5248440"/>
              <a:ext cx="573120" cy="512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9" name=""/>
            <p:cNvSpPr/>
            <p:nvPr/>
          </p:nvSpPr>
          <p:spPr>
            <a:xfrm>
              <a:off x="3602160" y="5340240"/>
              <a:ext cx="376200" cy="331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90" name="Овал 9"/>
          <p:cNvGrpSpPr/>
          <p:nvPr/>
        </p:nvGrpSpPr>
        <p:grpSpPr>
          <a:xfrm>
            <a:off x="4280040" y="5248440"/>
            <a:ext cx="577800" cy="512640"/>
            <a:chOff x="4280040" y="5248440"/>
            <a:chExt cx="577800" cy="512640"/>
          </a:xfrm>
        </p:grpSpPr>
        <p:pic>
          <p:nvPicPr>
            <p:cNvPr id="91" name="Овал 9" descr=""/>
            <p:cNvPicPr/>
            <p:nvPr/>
          </p:nvPicPr>
          <p:blipFill>
            <a:blip r:embed="rId8"/>
            <a:stretch/>
          </p:blipFill>
          <p:spPr>
            <a:xfrm>
              <a:off x="4280040" y="5248440"/>
              <a:ext cx="577800" cy="512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2" name=""/>
            <p:cNvSpPr/>
            <p:nvPr/>
          </p:nvSpPr>
          <p:spPr>
            <a:xfrm>
              <a:off x="4378320" y="5340240"/>
              <a:ext cx="378000" cy="331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93" name="Овал 10"/>
          <p:cNvGrpSpPr/>
          <p:nvPr/>
        </p:nvGrpSpPr>
        <p:grpSpPr>
          <a:xfrm>
            <a:off x="4675320" y="2798640"/>
            <a:ext cx="1774800" cy="1773360"/>
            <a:chOff x="4675320" y="2798640"/>
            <a:chExt cx="1774800" cy="1773360"/>
          </a:xfrm>
        </p:grpSpPr>
        <p:pic>
          <p:nvPicPr>
            <p:cNvPr id="94" name="Овал 10" descr=""/>
            <p:cNvPicPr/>
            <p:nvPr/>
          </p:nvPicPr>
          <p:blipFill>
            <a:blip r:embed="rId9"/>
            <a:stretch/>
          </p:blipFill>
          <p:spPr>
            <a:xfrm>
              <a:off x="4675320" y="2798640"/>
              <a:ext cx="1774800" cy="1773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5" name=""/>
            <p:cNvSpPr/>
            <p:nvPr/>
          </p:nvSpPr>
          <p:spPr>
            <a:xfrm>
              <a:off x="5105520" y="3227400"/>
              <a:ext cx="914400" cy="915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96" name="Овал 11"/>
          <p:cNvGrpSpPr/>
          <p:nvPr/>
        </p:nvGrpSpPr>
        <p:grpSpPr>
          <a:xfrm>
            <a:off x="7077240" y="2798640"/>
            <a:ext cx="1774800" cy="1773360"/>
            <a:chOff x="7077240" y="2798640"/>
            <a:chExt cx="1774800" cy="1773360"/>
          </a:xfrm>
        </p:grpSpPr>
        <p:pic>
          <p:nvPicPr>
            <p:cNvPr id="97" name="Овал 11" descr=""/>
            <p:cNvPicPr/>
            <p:nvPr/>
          </p:nvPicPr>
          <p:blipFill>
            <a:blip r:embed="rId10"/>
            <a:stretch/>
          </p:blipFill>
          <p:spPr>
            <a:xfrm>
              <a:off x="7077240" y="2798640"/>
              <a:ext cx="1774800" cy="1773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8" name=""/>
            <p:cNvSpPr/>
            <p:nvPr/>
          </p:nvSpPr>
          <p:spPr>
            <a:xfrm>
              <a:off x="7507440" y="3227400"/>
              <a:ext cx="914400" cy="915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99" name="Овал 12"/>
          <p:cNvGrpSpPr/>
          <p:nvPr/>
        </p:nvGrpSpPr>
        <p:grpSpPr>
          <a:xfrm>
            <a:off x="5273640" y="5261040"/>
            <a:ext cx="650880" cy="652320"/>
            <a:chOff x="5273640" y="5261040"/>
            <a:chExt cx="650880" cy="652320"/>
          </a:xfrm>
        </p:grpSpPr>
        <p:pic>
          <p:nvPicPr>
            <p:cNvPr id="100" name="Овал 12" descr=""/>
            <p:cNvPicPr/>
            <p:nvPr/>
          </p:nvPicPr>
          <p:blipFill>
            <a:blip r:embed="rId11"/>
            <a:stretch/>
          </p:blipFill>
          <p:spPr>
            <a:xfrm>
              <a:off x="5273640" y="5261040"/>
              <a:ext cx="650880" cy="652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1" name=""/>
            <p:cNvSpPr/>
            <p:nvPr/>
          </p:nvSpPr>
          <p:spPr>
            <a:xfrm>
              <a:off x="5381640" y="5373720"/>
              <a:ext cx="433440" cy="431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102" name="Овал 13"/>
          <p:cNvGrpSpPr/>
          <p:nvPr/>
        </p:nvGrpSpPr>
        <p:grpSpPr>
          <a:xfrm>
            <a:off x="6315120" y="5261040"/>
            <a:ext cx="652320" cy="652320"/>
            <a:chOff x="6315120" y="5261040"/>
            <a:chExt cx="652320" cy="652320"/>
          </a:xfrm>
        </p:grpSpPr>
        <p:pic>
          <p:nvPicPr>
            <p:cNvPr id="103" name="Овал 13" descr=""/>
            <p:cNvPicPr/>
            <p:nvPr/>
          </p:nvPicPr>
          <p:blipFill>
            <a:blip r:embed="rId12"/>
            <a:stretch/>
          </p:blipFill>
          <p:spPr>
            <a:xfrm>
              <a:off x="6315120" y="5261040"/>
              <a:ext cx="652320" cy="652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4" name=""/>
            <p:cNvSpPr/>
            <p:nvPr/>
          </p:nvSpPr>
          <p:spPr>
            <a:xfrm>
              <a:off x="6426360" y="5373720"/>
              <a:ext cx="431640" cy="431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105" name="Овал 14"/>
          <p:cNvGrpSpPr/>
          <p:nvPr/>
        </p:nvGrpSpPr>
        <p:grpSpPr>
          <a:xfrm>
            <a:off x="7236000" y="5248440"/>
            <a:ext cx="652320" cy="652320"/>
            <a:chOff x="7236000" y="5248440"/>
            <a:chExt cx="652320" cy="652320"/>
          </a:xfrm>
        </p:grpSpPr>
        <p:pic>
          <p:nvPicPr>
            <p:cNvPr id="106" name="Овал 14" descr=""/>
            <p:cNvPicPr/>
            <p:nvPr/>
          </p:nvPicPr>
          <p:blipFill>
            <a:blip r:embed="rId13"/>
            <a:stretch/>
          </p:blipFill>
          <p:spPr>
            <a:xfrm>
              <a:off x="7236000" y="5248440"/>
              <a:ext cx="652320" cy="652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7" name=""/>
            <p:cNvSpPr/>
            <p:nvPr/>
          </p:nvSpPr>
          <p:spPr>
            <a:xfrm>
              <a:off x="7346880" y="5361120"/>
              <a:ext cx="433440" cy="430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108" name="Овал 15"/>
          <p:cNvGrpSpPr/>
          <p:nvPr/>
        </p:nvGrpSpPr>
        <p:grpSpPr>
          <a:xfrm>
            <a:off x="8174160" y="5230800"/>
            <a:ext cx="652320" cy="652320"/>
            <a:chOff x="8174160" y="5230800"/>
            <a:chExt cx="652320" cy="652320"/>
          </a:xfrm>
        </p:grpSpPr>
        <p:pic>
          <p:nvPicPr>
            <p:cNvPr id="109" name="Овал 15" descr=""/>
            <p:cNvPicPr/>
            <p:nvPr/>
          </p:nvPicPr>
          <p:blipFill>
            <a:blip r:embed="rId14"/>
            <a:stretch/>
          </p:blipFill>
          <p:spPr>
            <a:xfrm>
              <a:off x="8174160" y="5230800"/>
              <a:ext cx="652320" cy="652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0" name=""/>
            <p:cNvSpPr/>
            <p:nvPr/>
          </p:nvSpPr>
          <p:spPr>
            <a:xfrm>
              <a:off x="8285040" y="5338800"/>
              <a:ext cx="433440" cy="431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111" name="Прямоугольник 2"/>
          <p:cNvSpPr/>
          <p:nvPr/>
        </p:nvSpPr>
        <p:spPr>
          <a:xfrm>
            <a:off x="5468760" y="4429080"/>
            <a:ext cx="2563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Екіншілік сперматоцит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12" name="Прямая со стрелкой 17"/>
          <p:cNvCxnSpPr/>
          <p:nvPr/>
        </p:nvCxnSpPr>
        <p:spPr>
          <a:xfrm flipH="1">
            <a:off x="1561680" y="2895480"/>
            <a:ext cx="1067760" cy="1533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arrow" w="med"/>
          </a:ln>
        </p:spPr>
      </p:cxnSp>
      <p:cxnSp>
        <p:nvCxnSpPr>
          <p:cNvPr id="113" name="Прямая со стрелкой 22"/>
          <p:cNvCxnSpPr/>
          <p:nvPr/>
        </p:nvCxnSpPr>
        <p:spPr>
          <a:xfrm>
            <a:off x="2629080" y="2895480"/>
            <a:ext cx="762480" cy="60552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arrow" w="med"/>
          </a:ln>
        </p:spPr>
      </p:cxnSp>
      <p:cxnSp>
        <p:nvCxnSpPr>
          <p:cNvPr id="114" name="Прямая со стрелкой 25"/>
          <p:cNvCxnSpPr/>
          <p:nvPr/>
        </p:nvCxnSpPr>
        <p:spPr>
          <a:xfrm>
            <a:off x="1588680" y="4236840"/>
            <a:ext cx="1080" cy="42588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</a:ln>
        </p:spPr>
      </p:cxnSp>
      <p:cxnSp>
        <p:nvCxnSpPr>
          <p:cNvPr id="115" name="Прямая со стрелкой 27"/>
          <p:cNvCxnSpPr/>
          <p:nvPr/>
        </p:nvCxnSpPr>
        <p:spPr>
          <a:xfrm flipH="1" flipV="1">
            <a:off x="1630080" y="4268520"/>
            <a:ext cx="1389600" cy="100368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</a:ln>
        </p:spPr>
      </p:cxnSp>
      <p:cxnSp>
        <p:nvCxnSpPr>
          <p:cNvPr id="116" name="Прямая со стрелкой 29"/>
          <p:cNvCxnSpPr/>
          <p:nvPr/>
        </p:nvCxnSpPr>
        <p:spPr>
          <a:xfrm flipH="1" flipV="1">
            <a:off x="3457080" y="4236480"/>
            <a:ext cx="334080" cy="103572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</a:ln>
        </p:spPr>
      </p:cxnSp>
      <p:cxnSp>
        <p:nvCxnSpPr>
          <p:cNvPr id="117" name="Прямая со стрелкой 31"/>
          <p:cNvCxnSpPr/>
          <p:nvPr/>
        </p:nvCxnSpPr>
        <p:spPr>
          <a:xfrm flipH="1" flipV="1">
            <a:off x="3486960" y="4195440"/>
            <a:ext cx="1080360" cy="107712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</a:ln>
        </p:spPr>
      </p:cxnSp>
      <p:cxnSp>
        <p:nvCxnSpPr>
          <p:cNvPr id="118" name="Прямая со стрелкой 33"/>
          <p:cNvCxnSpPr/>
          <p:nvPr/>
        </p:nvCxnSpPr>
        <p:spPr>
          <a:xfrm flipH="1">
            <a:off x="5697000" y="2896920"/>
            <a:ext cx="1067760" cy="15300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arrow" w="med"/>
          </a:ln>
        </p:spPr>
      </p:cxnSp>
      <p:cxnSp>
        <p:nvCxnSpPr>
          <p:cNvPr id="119" name="Прямая со стрелкой 34"/>
          <p:cNvCxnSpPr/>
          <p:nvPr/>
        </p:nvCxnSpPr>
        <p:spPr>
          <a:xfrm>
            <a:off x="6750000" y="2895120"/>
            <a:ext cx="1215360" cy="1436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arrow" w="med"/>
          </a:ln>
        </p:spPr>
      </p:cxnSp>
      <p:cxnSp>
        <p:nvCxnSpPr>
          <p:cNvPr id="120" name="Прямая со стрелкой 37"/>
          <p:cNvCxnSpPr/>
          <p:nvPr/>
        </p:nvCxnSpPr>
        <p:spPr>
          <a:xfrm flipH="1">
            <a:off x="5596920" y="4311360"/>
            <a:ext cx="13320" cy="97380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</a:ln>
        </p:spPr>
      </p:cxnSp>
      <p:cxnSp>
        <p:nvCxnSpPr>
          <p:cNvPr id="121" name="Прямая со стрелкой 39"/>
          <p:cNvCxnSpPr/>
          <p:nvPr/>
        </p:nvCxnSpPr>
        <p:spPr>
          <a:xfrm>
            <a:off x="5573520" y="4340160"/>
            <a:ext cx="1068480" cy="94536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</a:ln>
        </p:spPr>
      </p:cxnSp>
      <p:cxnSp>
        <p:nvCxnSpPr>
          <p:cNvPr id="122" name="Прямая со стрелкой 41"/>
          <p:cNvCxnSpPr/>
          <p:nvPr/>
        </p:nvCxnSpPr>
        <p:spPr>
          <a:xfrm flipH="1">
            <a:off x="7562520" y="4321080"/>
            <a:ext cx="467280" cy="95184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</a:ln>
        </p:spPr>
      </p:cxnSp>
      <p:cxnSp>
        <p:nvCxnSpPr>
          <p:cNvPr id="123" name="Прямая со стрелкой 43"/>
          <p:cNvCxnSpPr/>
          <p:nvPr/>
        </p:nvCxnSpPr>
        <p:spPr>
          <a:xfrm>
            <a:off x="7989840" y="4330440"/>
            <a:ext cx="513360" cy="91980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</a:ln>
        </p:spPr>
      </p:cxnSp>
      <p:sp>
        <p:nvSpPr>
          <p:cNvPr id="124" name="Прямоугольник 44"/>
          <p:cNvSpPr/>
          <p:nvPr/>
        </p:nvSpPr>
        <p:spPr>
          <a:xfrm>
            <a:off x="1731960" y="712800"/>
            <a:ext cx="5018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Тапсырмадан полярлы денешікті көрсетіңіз.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2005-12-14T09:04:52Z</dcterms:created>
  <dc:creator>David Antle</dc:creator>
  <dc:description/>
  <dc:language>ru-RU</dc:language>
  <cp:lastModifiedBy>Амангүл</cp:lastModifiedBy>
  <dcterms:modified xsi:type="dcterms:W3CDTF">2021-01-02T23:14:40Z</dcterms:modified>
  <cp:revision>25</cp:revision>
  <dc:subject/>
  <dc:title>Gametogenesis</dc:title>
</cp:coreProperties>
</file>