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png" ContentType="image/png"/>
  <Override PartName="/ppt/media/image3.jpeg" ContentType="image/jpeg"/>
  <Override PartName="/ppt/media/image6.jpeg" ContentType="image/jpeg"/>
  <Override PartName="/ppt/media/image7.jpeg" ContentType="image/jpeg"/>
  <Override PartName="/ppt/media/image5.jpeg" ContentType="image/jpeg"/>
  <Override PartName="/ppt/media/image8.png" ContentType="image/png"/>
  <Override PartName="/ppt/media/image9.jpeg" ContentType="image/jpe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049190-A872-4614-9447-314EDE49F64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5e9eff"/>
            </a:gs>
            <a:gs pos="100000">
              <a:srgbClr val="ffebfa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1144BF6-3057-40D4-8F7F-FAF741894426}" type="slidenum">
              <a:rPr b="0" lang="en-US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685440"/>
            <a:ext cx="7772400" cy="146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7030a0"/>
                </a:solidFill>
                <a:uFillTx/>
                <a:latin typeface="comic"/>
              </a:rPr>
              <a:t>Сабақтың тақырыбы</a:t>
            </a:r>
            <a:r>
              <a:rPr b="0" lang="en-US" sz="3200" strike="noStrike" u="none">
                <a:solidFill>
                  <a:srgbClr val="7030a0"/>
                </a:solidFill>
                <a:uFillTx/>
                <a:latin typeface="comic"/>
              </a:rPr>
              <a:t>:</a:t>
            </a:r>
            <a:br>
              <a:rPr sz="3200"/>
            </a:br>
            <a:r>
              <a:rPr b="0" lang="kk-KZ" sz="3200" strike="noStrike" u="none">
                <a:solidFill>
                  <a:srgbClr val="7030a0"/>
                </a:solidFill>
                <a:uFillTx/>
                <a:latin typeface="comic"/>
              </a:rPr>
              <a:t>Миелинденген және миелинденбеген нейрондарды салыстыру</a:t>
            </a:r>
            <a:br>
              <a:rPr sz="3200"/>
            </a:b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5"/>
          <p:cNvSpPr/>
          <p:nvPr/>
        </p:nvSpPr>
        <p:spPr>
          <a:xfrm>
            <a:off x="647640" y="3276720"/>
            <a:ext cx="784872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Миелинді және миелинденбеген нейрондарды салыстыра айырмашылығын біледі.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Әрекет потенциалы нейрондарда таралуын түсінеді.рефракторлық кезең мен миелинді қабықтың маңызын біледі.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7" name="Picture 2" descr="C:\Documents and Settings\vivekcom2\My Documents\My Pictures\2014-11 (Nov)\scan0006.jpg"/>
          <p:cNvPicPr/>
          <p:nvPr/>
        </p:nvPicPr>
        <p:blipFill>
          <a:blip r:embed="rId1">
            <a:lum bright="10000"/>
          </a:blip>
          <a:srcRect l="20469" t="11929" r="41142" b="43638"/>
          <a:stretch/>
        </p:blipFill>
        <p:spPr>
          <a:xfrm>
            <a:off x="19080" y="-76320"/>
            <a:ext cx="9124920" cy="615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Миелинденбеген нейрон</a:t>
            </a: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9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Миелин қабығы пайда болмайды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Шванн жасушаларымен жабылған жүйке талшығы, орамасы жоқ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2"/>
          <p:cNvSpPr/>
          <p:nvPr/>
        </p:nvSpPr>
        <p:spPr>
          <a:xfrm>
            <a:off x="380880" y="1066680"/>
            <a:ext cx="8305920" cy="25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жүйке импульстердің екі нейрон арқылы таралу (трансмиссиясы) :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Үздіксіз өткізгіштік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Сальтаторлы өткізгіштік 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0614 Saltatory Conduction Medical Images For Powerpoint | Presentation  PowerPoint Images | Example of PPT Presentation | PPT Slide Layouts"/>
          <p:cNvPicPr/>
          <p:nvPr/>
        </p:nvPicPr>
        <p:blipFill>
          <a:blip r:embed="rId1"/>
          <a:srcRect l="0" t="8887" r="0" b="0"/>
          <a:stretch/>
        </p:blipFill>
        <p:spPr>
          <a:xfrm>
            <a:off x="0" y="609480"/>
            <a:ext cx="9144000" cy="6248520"/>
          </a:xfrm>
          <a:prstGeom prst="rect">
            <a:avLst/>
          </a:prstGeom>
          <a:ln w="0">
            <a:noFill/>
          </a:ln>
        </p:spPr>
      </p:pic>
      <p:sp>
        <p:nvSpPr>
          <p:cNvPr id="42" name="TextBox 1"/>
          <p:cNvSpPr/>
          <p:nvPr/>
        </p:nvSpPr>
        <p:spPr>
          <a:xfrm>
            <a:off x="76320" y="34920"/>
            <a:ext cx="9219960" cy="36828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Сальтаторлық  өткізу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TextBox 4"/>
          <p:cNvSpPr/>
          <p:nvPr/>
        </p:nvSpPr>
        <p:spPr>
          <a:xfrm>
            <a:off x="457200" y="5334120"/>
            <a:ext cx="8305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Қабықшасы электр тогына біршама күшті кедергі болатын миеленденген жүйкелердің бойымен жүйке импульстерін </a:t>
            </a:r>
            <a:r>
              <a:rPr b="1" lang="kk-KZ" sz="1800" strike="noStrike" u="none">
                <a:solidFill>
                  <a:srgbClr val="8064a2"/>
                </a:solidFill>
                <a:uFillTx/>
                <a:latin typeface="Times New Roman"/>
                <a:ea typeface="Times New Roman"/>
              </a:rPr>
              <a:t>секірмелі өткізу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0040" y="428400"/>
            <a:ext cx="8229600" cy="106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000" strike="noStrike" u="none">
                <a:solidFill>
                  <a:srgbClr val="8064a2"/>
                </a:solidFill>
                <a:uFillTx/>
                <a:latin typeface="Times New Roman"/>
                <a:ea typeface="Times New Roman"/>
              </a:rPr>
              <a:t>Жүйке импульсін өткізу жолдары</a:t>
            </a:r>
            <a:endParaRPr b="0" lang="ru-RU" sz="4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5" name="Picture 2" descr="C:\Users\User\Desktop\unnamed.gif"/>
          <p:cNvPicPr/>
          <p:nvPr/>
        </p:nvPicPr>
        <p:blipFill>
          <a:blip r:embed="rId1"/>
          <a:stretch/>
        </p:blipFill>
        <p:spPr>
          <a:xfrm>
            <a:off x="1000080" y="1500120"/>
            <a:ext cx="6929640" cy="2676600"/>
          </a:xfrm>
          <a:prstGeom prst="rect">
            <a:avLst/>
          </a:prstGeom>
          <a:ln w="0">
            <a:noFill/>
          </a:ln>
        </p:spPr>
      </p:pic>
      <p:sp>
        <p:nvSpPr>
          <p:cNvPr id="46" name="TextBox 6"/>
          <p:cNvSpPr/>
          <p:nvPr/>
        </p:nvSpPr>
        <p:spPr>
          <a:xfrm>
            <a:off x="1214280" y="4143240"/>
            <a:ext cx="67154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Миеленденген жүйке талшығында қозудың бір бунақтан келесі бунаққа “сальтаторлық” таралуы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Скругленный прямоугольник 8"/>
          <p:cNvSpPr/>
          <p:nvPr/>
        </p:nvSpPr>
        <p:spPr>
          <a:xfrm>
            <a:off x="928800" y="5357880"/>
            <a:ext cx="7358040" cy="92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Ранвье бунағында натрий, калий өзектерінің жоғары тығыздығы байқалады.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wipe dir="u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Muscular рhysiology презентация, доклад"/>
          <p:cNvPicPr/>
          <p:nvPr/>
        </p:nvPicPr>
        <p:blipFill>
          <a:blip r:embed="rId1"/>
          <a:srcRect l="0" t="23332" r="0" b="0"/>
          <a:stretch/>
        </p:blipFill>
        <p:spPr>
          <a:xfrm>
            <a:off x="0" y="0"/>
            <a:ext cx="9220320" cy="6286680"/>
          </a:xfrm>
          <a:prstGeom prst="rect">
            <a:avLst/>
          </a:prstGeom>
          <a:ln w="0">
            <a:noFill/>
          </a:ln>
        </p:spPr>
      </p:pic>
      <p:sp>
        <p:nvSpPr>
          <p:cNvPr id="49" name="TextBox 2"/>
          <p:cNvSpPr/>
          <p:nvPr/>
        </p:nvSpPr>
        <p:spPr>
          <a:xfrm>
            <a:off x="76320" y="34920"/>
            <a:ext cx="9219960" cy="36828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Calibri"/>
              </a:rPr>
              <a:t>Рефрактерлық кезең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000000"/>
                </a:solidFill>
                <a:uFillTx/>
                <a:latin typeface="Calibri"/>
              </a:rPr>
              <a:t>Сұрақ №</a:t>
            </a:r>
            <a:r>
              <a:rPr b="0" lang="en-US" sz="4400" strike="noStrike" u="none">
                <a:solidFill>
                  <a:srgbClr val="000000"/>
                </a:solidFill>
                <a:uFillTx/>
                <a:latin typeface="Calibri"/>
              </a:rPr>
              <a:t>1</a:t>
            </a: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1" name=""/>
          <p:cNvSpPr txBox="1"/>
          <p:nvPr/>
        </p:nvSpPr>
        <p:spPr>
          <a:xfrm>
            <a:off x="457200" y="152388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Төмендегі қайсысы ОЖЖ глиальды жасуша емес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Calibri"/>
              <a:buAutoNum type="alphaL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Calibri"/>
              </a:rPr>
              <a:t>Шванн жасушасы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Calibri"/>
              <a:buAutoNum type="alphaL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Calibri"/>
              </a:rPr>
              <a:t>Микроглиа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Calibri"/>
              <a:buAutoNum type="alphaL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Calibri"/>
              </a:rPr>
              <a:t>Астроциттер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Calibri"/>
              <a:buAutoNum type="alphaL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Calibri"/>
              </a:rPr>
              <a:t>Олигодендроглия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623880" indent="-5144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Жүйке жүйесінің миелендік қабықшасы неден түзілген?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623880" indent="-5144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Мембрандық қабаттардың құрамында қандай липидтік зат болады?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623880" indent="-5144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Ранвье бунағы деген не және жүйкелік импульс өткізудегі рөлі қандай?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3" name="Горизонтальный свиток 3"/>
          <p:cNvSpPr/>
          <p:nvPr/>
        </p:nvSpPr>
        <p:spPr>
          <a:xfrm>
            <a:off x="785880" y="138240"/>
            <a:ext cx="7572240" cy="1428480"/>
          </a:xfrm>
          <a:prstGeom prst="horizontalScroll">
            <a:avLst>
              <a:gd name="adj" fmla="val 12500"/>
            </a:avLst>
          </a:prstGeom>
          <a:solidFill>
            <a:srgbClr val="4bacc6"/>
          </a:solidFill>
          <a:ln w="38160">
            <a:solidFill>
              <a:srgbClr val="ffffff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Білімдеріңді тексеріңдер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>
    <p:wipe dir="d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Labelled Diagram Of Neuron with Detailed Explanations"/>
          <p:cNvPicPr/>
          <p:nvPr/>
        </p:nvPicPr>
        <p:blipFill>
          <a:blip r:embed="rId1"/>
          <a:srcRect l="0" t="10809" r="0" b="27191"/>
          <a:stretch/>
        </p:blipFill>
        <p:spPr>
          <a:xfrm>
            <a:off x="-76320" y="1828800"/>
            <a:ext cx="9144000" cy="4343400"/>
          </a:xfrm>
          <a:prstGeom prst="rect">
            <a:avLst/>
          </a:prstGeom>
          <a:ln w="0">
            <a:noFill/>
          </a:ln>
        </p:spPr>
      </p:pic>
      <p:sp>
        <p:nvSpPr>
          <p:cNvPr id="8" name="TextBox 2"/>
          <p:cNvSpPr/>
          <p:nvPr/>
        </p:nvSpPr>
        <p:spPr>
          <a:xfrm>
            <a:off x="1143000" y="609480"/>
            <a:ext cx="67816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Нейрон құрылымы</a:t>
            </a:r>
            <a:endParaRPr b="0" lang="ru-RU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/>
          <p:nvPr/>
        </p:nvSpPr>
        <p:spPr>
          <a:xfrm>
            <a:off x="0" y="457200"/>
            <a:ext cx="8915400" cy="25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Синапс – эффекторлы жасуша жүйке сигналын қабылдайтын, екі нейрон арасындағы контакт аймағы.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Жүйке жүйесінде синапстардың екі типі бар: электрлі және химиялық.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52320" y="378000"/>
            <a:ext cx="7864560" cy="91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Синапс – эффекторлы жасуша жүйке сигналын қабылдайтын, екі нейрон арасындағы контакт аймағы.</a:t>
            </a:r>
            <a:br>
              <a:rPr sz="1600"/>
            </a:b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Жүйке жүйесінде синапстардың екі типі бар: электрлі және химиялық.</a:t>
            </a:r>
            <a:br>
              <a:rPr sz="1600"/>
            </a:b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" name="Content Placeholder 5" descr=""/>
          <p:cNvPicPr/>
          <p:nvPr/>
        </p:nvPicPr>
        <p:blipFill>
          <a:blip r:embed="rId1"/>
          <a:stretch/>
        </p:blipFill>
        <p:spPr>
          <a:xfrm>
            <a:off x="249120" y="1371600"/>
            <a:ext cx="8672760" cy="4632480"/>
          </a:xfrm>
          <a:prstGeom prst="rect">
            <a:avLst/>
          </a:prstGeom>
          <a:ln w="0">
            <a:noFill/>
          </a:ln>
        </p:spPr>
      </p:pic>
      <p:sp>
        <p:nvSpPr>
          <p:cNvPr id="12" name="Rectangle 2"/>
          <p:cNvSpPr/>
          <p:nvPr/>
        </p:nvSpPr>
        <p:spPr>
          <a:xfrm>
            <a:off x="2031840" y="1444680"/>
            <a:ext cx="1176480" cy="30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Терминаль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1467000" y="2149560"/>
            <a:ext cx="1542960" cy="41112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Кальций иондары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Rectangle 4"/>
          <p:cNvSpPr/>
          <p:nvPr/>
        </p:nvSpPr>
        <p:spPr>
          <a:xfrm>
            <a:off x="798480" y="2944800"/>
            <a:ext cx="1733760" cy="52560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Кальций каналдары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5335560" y="2371680"/>
            <a:ext cx="1674720" cy="37008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Митохондрия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6194520" y="2843280"/>
            <a:ext cx="2700360" cy="67932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Құрамында нейромедиаторлары бар синаптикалық көпіршіктер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Rectangle 8"/>
          <p:cNvSpPr/>
          <p:nvPr/>
        </p:nvSpPr>
        <p:spPr>
          <a:xfrm>
            <a:off x="1401840" y="3807000"/>
            <a:ext cx="1181160" cy="44424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Натрий иондары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Rectangle 9"/>
          <p:cNvSpPr/>
          <p:nvPr/>
        </p:nvSpPr>
        <p:spPr>
          <a:xfrm>
            <a:off x="419040" y="4352760"/>
            <a:ext cx="1733760" cy="37332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Натрий каналдары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Rectangle 10"/>
          <p:cNvSpPr/>
          <p:nvPr/>
        </p:nvSpPr>
        <p:spPr>
          <a:xfrm>
            <a:off x="0" y="4827600"/>
            <a:ext cx="1577880" cy="54144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Постсинаптикалық мембрана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Rectangle 11"/>
          <p:cNvSpPr/>
          <p:nvPr/>
        </p:nvSpPr>
        <p:spPr>
          <a:xfrm>
            <a:off x="6111720" y="3768840"/>
            <a:ext cx="1911600" cy="583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Ацетилхолинэстераза ферменті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Rectangle 12"/>
          <p:cNvSpPr/>
          <p:nvPr/>
        </p:nvSpPr>
        <p:spPr>
          <a:xfrm>
            <a:off x="7332840" y="4630680"/>
            <a:ext cx="1733400" cy="57780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Синаптикалық саңылау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 </a:t>
            </a:r>
            <a:r>
              <a:rPr b="0" lang="kk-KZ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Синаптикалық көпіршіктерлдің қозғалысы</a:t>
            </a: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"/>
          <p:cNvSpPr txBox="1"/>
          <p:nvPr/>
        </p:nvSpPr>
        <p:spPr>
          <a:xfrm>
            <a:off x="97920" y="2263320"/>
            <a:ext cx="8721720" cy="3225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82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Пресинаптикалық нейронға кальций иондарының енуінің салдарынан синаптикалық көпіршіктер пресинаптикалық мембранамен қосылады. </a:t>
            </a:r>
            <a:endParaRPr b="0" lang="ru-RU" sz="33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400" strike="noStrike" u="none">
                <a:solidFill>
                  <a:srgbClr val="c00000"/>
                </a:solidFill>
                <a:uFillTx/>
                <a:latin typeface="comic"/>
              </a:rPr>
              <a:t>Миелиногенез</a:t>
            </a:r>
            <a:endParaRPr b="0" lang="ru-RU" sz="4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"/>
          <p:cNvSpPr txBox="1"/>
          <p:nvPr/>
        </p:nvSpPr>
        <p:spPr>
          <a:xfrm>
            <a:off x="457200" y="1600200"/>
            <a:ext cx="8229600" cy="2743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Аксон айналасында миелин қабығының пайда болуы Перифериялық жүйке дамудың 4-ші айында басталады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"/>
          <p:cNvSpPr/>
          <p:nvPr/>
        </p:nvSpPr>
        <p:spPr>
          <a:xfrm>
            <a:off x="228600" y="609480"/>
            <a:ext cx="8305920" cy="39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8064a2"/>
                </a:solidFill>
                <a:uFillTx/>
                <a:latin typeface="Times New Roman"/>
                <a:ea typeface="Times New Roman"/>
              </a:rPr>
              <a:t>Миеленді қабықша </a:t>
            </a: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аксонды қоршай орналасқан Шванн жасушаларынан қалыптасады.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Шванн жасушасының мембранасы алдымен аксонды қапсыра орап, содан кейін аксонды біренеше қайтара айналып орау барысында құрамында липидтік зат – </a:t>
            </a:r>
            <a:r>
              <a:rPr b="1" lang="kk-KZ" sz="3200" strike="noStrike" u="none">
                <a:solidFill>
                  <a:srgbClr val="8064a2"/>
                </a:solidFill>
                <a:uFillTx/>
                <a:latin typeface="Times New Roman"/>
                <a:ea typeface="Times New Roman"/>
              </a:rPr>
              <a:t>сфингомиелин</a:t>
            </a: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бар көптеген мембраналық қабаттар түз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0714_myelin_sheath_and_node_of_ranvier_medical_images_for_powerpoint_Slide02"/>
          <p:cNvPicPr/>
          <p:nvPr/>
        </p:nvPicPr>
        <p:blipFill>
          <a:blip r:embed="rId1"/>
          <a:srcRect l="0" t="11113" r="0" b="0"/>
          <a:stretch/>
        </p:blipFill>
        <p:spPr>
          <a:xfrm>
            <a:off x="152280" y="28440"/>
            <a:ext cx="3861000" cy="2862360"/>
          </a:xfrm>
          <a:prstGeom prst="rect">
            <a:avLst/>
          </a:prstGeom>
          <a:ln w="0">
            <a:noFill/>
          </a:ln>
        </p:spPr>
      </p:pic>
      <p:pic>
        <p:nvPicPr>
          <p:cNvPr id="28" name="Picture 4" descr="Nerve tissue - online presentation"/>
          <p:cNvPicPr/>
          <p:nvPr/>
        </p:nvPicPr>
        <p:blipFill>
          <a:blip r:embed="rId2"/>
          <a:srcRect l="40000" t="47775" r="45000" b="26640"/>
          <a:stretch/>
        </p:blipFill>
        <p:spPr>
          <a:xfrm>
            <a:off x="152280" y="3124080"/>
            <a:ext cx="3754440" cy="3459240"/>
          </a:xfrm>
          <a:prstGeom prst="rect">
            <a:avLst/>
          </a:prstGeom>
          <a:ln w="0">
            <a:noFill/>
          </a:ln>
        </p:spPr>
      </p:pic>
      <p:pic>
        <p:nvPicPr>
          <p:cNvPr id="29" name="Рисунок 1" descr=""/>
          <p:cNvPicPr/>
          <p:nvPr/>
        </p:nvPicPr>
        <p:blipFill>
          <a:blip r:embed="rId3"/>
          <a:srcRect l="64168" t="23298" r="17503" b="0"/>
          <a:stretch/>
        </p:blipFill>
        <p:spPr>
          <a:xfrm>
            <a:off x="5283360" y="0"/>
            <a:ext cx="3860640" cy="6494400"/>
          </a:xfrm>
          <a:prstGeom prst="rect">
            <a:avLst/>
          </a:prstGeom>
          <a:ln w="0">
            <a:noFill/>
          </a:ln>
        </p:spPr>
      </p:pic>
      <p:sp>
        <p:nvSpPr>
          <p:cNvPr id="30" name="Стрелка: вправо 2"/>
          <p:cNvSpPr/>
          <p:nvPr/>
        </p:nvSpPr>
        <p:spPr>
          <a:xfrm>
            <a:off x="3989520" y="1976400"/>
            <a:ext cx="1473120" cy="9144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Стрелка: влево 3"/>
          <p:cNvSpPr/>
          <p:nvPr/>
        </p:nvSpPr>
        <p:spPr>
          <a:xfrm>
            <a:off x="3835440" y="4125960"/>
            <a:ext cx="1473120" cy="826920"/>
          </a:xfrm>
          <a:prstGeom prst="leftArrow">
            <a:avLst>
              <a:gd name="adj1" fmla="val 50000"/>
              <a:gd name="adj2" fmla="val 50004"/>
            </a:avLst>
          </a:prstGeom>
          <a:solidFill>
            <a:srgbClr val="ffffff"/>
          </a:solidFill>
          <a:ln w="25560">
            <a:solidFill>
              <a:srgbClr val="8064a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TextBox 4"/>
          <p:cNvSpPr/>
          <p:nvPr/>
        </p:nvSpPr>
        <p:spPr>
          <a:xfrm>
            <a:off x="2133720" y="23760"/>
            <a:ext cx="4787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Миелинденген нейрон   ерекшелігі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What are Schwann Cells?"/>
          <p:cNvPicPr/>
          <p:nvPr/>
        </p:nvPicPr>
        <p:blipFill>
          <a:blip r:embed="rId1"/>
          <a:stretch/>
        </p:blipFill>
        <p:spPr>
          <a:xfrm>
            <a:off x="0" y="152280"/>
            <a:ext cx="8404200" cy="2971800"/>
          </a:xfrm>
          <a:prstGeom prst="rect">
            <a:avLst/>
          </a:prstGeom>
          <a:ln w="0">
            <a:noFill/>
          </a:ln>
        </p:spPr>
      </p:pic>
      <p:sp>
        <p:nvSpPr>
          <p:cNvPr id="34" name="TextBox 3"/>
          <p:cNvSpPr/>
          <p:nvPr/>
        </p:nvSpPr>
        <p:spPr>
          <a:xfrm>
            <a:off x="76320" y="3429000"/>
            <a:ext cx="85341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Шванн жасушалары аксонның қалпына келуін және жүйке жасушаларының тіршілігін тудырады.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2014-10-19T16:37:52Z</dcterms:created>
  <dc:creator>Ashish</dc:creator>
  <dc:description/>
  <dc:language>ru-RU</dc:language>
  <cp:lastModifiedBy>Amangul Zakbek</cp:lastModifiedBy>
  <dcterms:modified xsi:type="dcterms:W3CDTF">2021-03-23T15:51:39Z</dcterms:modified>
  <cp:revision>298</cp:revision>
  <dc:subject/>
  <dc:title>PowerPoint Presentation</dc:title>
</cp:coreProperties>
</file>