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notesMasters/_rels/notesMaster1.xml.rels" ContentType="application/vnd.openxmlformats-package.relationships+xml"/>
  <Override PartName="/ppt/notesMasters/notesMaster1.xml" ContentType="application/vnd.openxmlformats-officedocument.presentationml.notesMaster+xml"/>
  <Override PartName="/ppt/_rels/presentation.xml.rels" ContentType="application/vnd.openxmlformats-package.relationships+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9.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49" r:id="rId3"/>
    <p:sldMasterId id="2147483651"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4.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ru-RU" sz="1800" strike="noStrike" u="none">
              <a:solidFill>
                <a:srgbClr val="000000"/>
              </a:solidFill>
              <a:uFillTx/>
              <a:latin typeface="Arial"/>
            </a:endParaRPr>
          </a:p>
        </p:txBody>
      </p:sp>
      <p:sp>
        <p:nvSpPr>
          <p:cNvPr id="20"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pPr>
            <a:endParaRPr b="0" lang="ru-RU" sz="2400" strike="noStrike" u="none">
              <a:solidFill>
                <a:srgbClr val="000000"/>
              </a:solidFill>
              <a:uFillTx/>
              <a:latin typeface="Times New Roman"/>
            </a:endParaRPr>
          </a:p>
        </p:txBody>
      </p:sp>
      <p:sp>
        <p:nvSpPr>
          <p:cNvPr id="21" name="PlaceHolder 2"/>
          <p:cNvSpPr>
            <a:spLocks noGrp="1"/>
          </p:cNvSpPr>
          <p:nvPr>
            <p:ph type="dt" idx="3"/>
          </p:nvPr>
        </p:nvSpPr>
        <p:spPr>
          <a:xfrm>
            <a:off x="3884400" y="0"/>
            <a:ext cx="2971800" cy="457200"/>
          </a:xfrm>
          <a:prstGeom prst="rect">
            <a:avLst/>
          </a:prstGeom>
          <a:noFill/>
          <a:ln w="0">
            <a:noFill/>
          </a:ln>
        </p:spPr>
        <p:txBody>
          <a:bodyPr lIns="90000" rIns="90000" tIns="46800" bIns="46800" anchor="t">
            <a:noAutofit/>
          </a:bodyPr>
          <a:p>
            <a:pPr indent="0">
              <a:buNone/>
            </a:pPr>
            <a:endParaRPr b="0" lang="ru-RU" sz="2400" strike="noStrike" u="none">
              <a:solidFill>
                <a:srgbClr val="000000"/>
              </a:solidFill>
              <a:uFillTx/>
              <a:latin typeface="Times New Roman"/>
            </a:endParaRPr>
          </a:p>
        </p:txBody>
      </p:sp>
      <p:sp>
        <p:nvSpPr>
          <p:cNvPr id="22" name="PlaceHolder 3"/>
          <p:cNvSpPr>
            <a:spLocks noGrp="1"/>
          </p:cNvSpPr>
          <p:nvPr>
            <p:ph type="sldImg"/>
          </p:nvPr>
        </p:nvSpPr>
        <p:spPr>
          <a:xfrm>
            <a:off x="1143000" y="685440"/>
            <a:ext cx="4572000" cy="3429000"/>
          </a:xfrm>
          <a:prstGeom prst="rect">
            <a:avLst/>
          </a:prstGeom>
          <a:no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Arial"/>
              </a:rPr>
              <a:t>Click to move the slide</a:t>
            </a:r>
            <a:endParaRPr b="0" lang="ru-RU" sz="4400" strike="noStrike" u="none">
              <a:solidFill>
                <a:srgbClr val="000000"/>
              </a:solidFill>
              <a:uFillTx/>
              <a:latin typeface="Arial"/>
            </a:endParaRPr>
          </a:p>
        </p:txBody>
      </p:sp>
      <p:sp>
        <p:nvSpPr>
          <p:cNvPr id="23" name="PlaceHolder 4"/>
          <p:cNvSpPr>
            <a:spLocks noGrp="1"/>
          </p:cNvSpPr>
          <p:nvPr>
            <p:ph type="body"/>
          </p:nvPr>
        </p:nvSpPr>
        <p:spPr>
          <a:xfrm>
            <a:off x="685800" y="4343400"/>
            <a:ext cx="54864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000000"/>
                </a:solidFill>
                <a:uFillTx/>
                <a:latin typeface="Arial"/>
              </a:rPr>
              <a:t>Click to edit the notes format</a:t>
            </a:r>
            <a:endParaRPr b="0" lang="ru-RU" sz="1200" strike="noStrike" u="none">
              <a:solidFill>
                <a:srgbClr val="000000"/>
              </a:solidFill>
              <a:uFillTx/>
              <a:latin typeface="Arial"/>
            </a:endParaRPr>
          </a:p>
        </p:txBody>
      </p:sp>
      <p:sp>
        <p:nvSpPr>
          <p:cNvPr id="24" name="PlaceHolder 5"/>
          <p:cNvSpPr>
            <a:spLocks noGrp="1"/>
          </p:cNvSpPr>
          <p:nvPr>
            <p:ph type="ftr" idx="4"/>
          </p:nvPr>
        </p:nvSpPr>
        <p:spPr>
          <a:xfrm>
            <a:off x="-360" y="8685360"/>
            <a:ext cx="2971800" cy="457200"/>
          </a:xfrm>
          <a:prstGeom prst="rect">
            <a:avLst/>
          </a:prstGeom>
          <a:noFill/>
          <a:ln w="0">
            <a:noFill/>
          </a:ln>
        </p:spPr>
        <p:txBody>
          <a:bodyPr lIns="90000" rIns="90000" tIns="46800" bIns="46800" anchor="b">
            <a:noAutofit/>
          </a:bodyPr>
          <a:p>
            <a:pPr indent="0">
              <a:buNone/>
            </a:pPr>
            <a:endParaRPr b="0" lang="ru-RU" sz="2400" strike="noStrike" u="none">
              <a:solidFill>
                <a:srgbClr val="000000"/>
              </a:solidFill>
              <a:uFillTx/>
              <a:latin typeface="Times New Roman"/>
            </a:endParaRPr>
          </a:p>
        </p:txBody>
      </p:sp>
      <p:sp>
        <p:nvSpPr>
          <p:cNvPr id="25" name="PlaceHolder 6"/>
          <p:cNvSpPr>
            <a:spLocks noGrp="1"/>
          </p:cNvSpPr>
          <p:nvPr>
            <p:ph type="sldNum" idx="5"/>
          </p:nvPr>
        </p:nvSpPr>
        <p:spPr>
          <a:xfrm>
            <a:off x="3884400" y="8685360"/>
            <a:ext cx="297180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D1695D1-5268-44FE-9211-FD0760C92232}" type="slidenum">
              <a:rPr b="0" lang="en-US" sz="1200" strike="noStrike" u="none">
                <a:solidFill>
                  <a:srgbClr val="000000"/>
                </a:solidFill>
                <a:uFillTx/>
                <a:latin typeface="Times New Roman"/>
              </a:rPr>
              <a:t>&lt;number&gt;</a:t>
            </a:fld>
            <a:endParaRPr b="0" lang="ru-RU" sz="1200" strike="noStrike" u="none">
              <a:solidFill>
                <a:srgbClr val="000000"/>
              </a:solidFill>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 name="Rectangle 7"/>
          <p:cNvSpPr/>
          <p:nvPr/>
        </p:nvSpPr>
        <p:spPr>
          <a:xfrm>
            <a:off x="3884760" y="8685360"/>
            <a:ext cx="2971800" cy="457200"/>
          </a:xfrm>
          <a:prstGeom prst="rect">
            <a:avLst/>
          </a:prstGeom>
          <a:noFill/>
          <a:ln w="0">
            <a:noFill/>
          </a:ln>
        </p:spPr>
        <p:style>
          <a:lnRef idx="0"/>
          <a:fillRef idx="0"/>
          <a:effectRef idx="0"/>
          <a:fontRef idx="minor"/>
        </p:style>
        <p:txBody>
          <a:bodyPr lIns="90000" rIns="90000" tIns="46800" bIns="4680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1D6957BC-9CB5-4A9B-AAE8-387E823B95B4}" type="slidenum">
              <a:rPr b="0" lang="en-US" sz="1200" strike="noStrike" u="none">
                <a:solidFill>
                  <a:srgbClr val="000000"/>
                </a:solidFill>
                <a:uFillTx/>
                <a:latin typeface="Arial"/>
              </a:rPr>
              <a:t>&lt;number&gt;</a:t>
            </a:fld>
            <a:endParaRPr b="0" lang="ru-RU" sz="1200" strike="noStrike" u="none">
              <a:solidFill>
                <a:srgbClr val="000000"/>
              </a:solidFill>
              <a:uFillTx/>
              <a:latin typeface="Arial"/>
            </a:endParaRPr>
          </a:p>
        </p:txBody>
      </p:sp>
      <p:sp>
        <p:nvSpPr>
          <p:cNvPr id="58" name="PlaceHolder 1"/>
          <p:cNvSpPr>
            <a:spLocks noGrp="1"/>
          </p:cNvSpPr>
          <p:nvPr>
            <p:ph type="sldImg"/>
          </p:nvPr>
        </p:nvSpPr>
        <p:spPr>
          <a:xfrm>
            <a:off x="1143000" y="685800"/>
            <a:ext cx="4572000" cy="3429000"/>
          </a:xfrm>
          <a:prstGeom prst="rect">
            <a:avLst/>
          </a:prstGeom>
          <a:ln w="0">
            <a:noFill/>
          </a:ln>
        </p:spPr>
      </p:sp>
      <p:sp>
        <p:nvSpPr>
          <p:cNvPr id="59" name="PlaceHolder 2"/>
          <p:cNvSpPr>
            <a:spLocks noGrp="1"/>
          </p:cNvSpPr>
          <p:nvPr>
            <p:ph type="body"/>
          </p:nvPr>
        </p:nvSpPr>
        <p:spPr>
          <a:xfrm>
            <a:off x="685800" y="4343400"/>
            <a:ext cx="5486400" cy="411480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uFillTx/>
              <a:latin typeface="Arial"/>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1">
    <p:spTree>
      <p:nvGrpSpPr>
        <p:cNvPr id="1" name=""/>
        <p:cNvGrpSpPr/>
        <p:nvPr/>
      </p:nvGrpSpPr>
      <p:grpSpPr>
        <a:xfrm>
          <a:off x="0" y="0"/>
          <a:ext cx="0" cy="0"/>
          <a:chOff x="0" y="0"/>
          <a:chExt cx="0" cy="0"/>
        </a:xfrm>
      </p:grpSpPr>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jpeg"/><Relationship Id="rId3" Type="http://schemas.openxmlformats.org/officeDocument/2006/relationships/image" Target="../media/image1.jpeg"/><Relationship Id="rId4" Type="http://schemas.openxmlformats.org/officeDocument/2006/relationships/image" Target="../media/image2.jpeg"/>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6eb8"/>
            </a:gs>
            <a:gs pos="100000">
              <a:srgbClr val="bae3ff"/>
            </a:gs>
          </a:gsLst>
          <a:lin ang="5400000"/>
        </a:gradFill>
      </p:bgPr>
    </p:bg>
    <p:spTree>
      <p:nvGrpSpPr>
        <p:cNvPr id="1" name=""/>
        <p:cNvGrpSpPr/>
        <p:nvPr/>
      </p:nvGrpSpPr>
      <p:grpSpPr>
        <a:xfrm>
          <a:off x="0" y="0"/>
          <a:ext cx="0" cy="0"/>
          <a:chOff x="0" y="0"/>
          <a:chExt cx="0" cy="0"/>
        </a:xfrm>
      </p:grpSpPr>
      <p:sp>
        <p:nvSpPr>
          <p:cNvPr id="0" name="Rectangle 12"/>
          <p:cNvSpPr/>
          <p:nvPr/>
        </p:nvSpPr>
        <p:spPr>
          <a:xfrm>
            <a:off x="0" y="1295280"/>
            <a:ext cx="1295280" cy="5562720"/>
          </a:xfrm>
          <a:prstGeom prst="rect">
            <a:avLst/>
          </a:prstGeom>
          <a:gradFill rotWithShape="0">
            <a:gsLst>
              <a:gs pos="0">
                <a:srgbClr val="4a4540"/>
              </a:gs>
              <a:gs pos="100000">
                <a:srgbClr val="7a7672"/>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 name="PlaceHolder 1"/>
          <p:cNvSpPr>
            <a:spLocks noGrp="1"/>
          </p:cNvSpPr>
          <p:nvPr>
            <p:ph type="title"/>
          </p:nvPr>
        </p:nvSpPr>
        <p:spPr>
          <a:xfrm>
            <a:off x="1295280" y="0"/>
            <a:ext cx="7848720" cy="12952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a:rPr>
              <a:t>Click to edit the title text format</a:t>
            </a:r>
            <a:endParaRPr b="0" lang="ru-RU" sz="4400" strike="noStrike" u="none">
              <a:solidFill>
                <a:srgbClr val="000000"/>
              </a:solidFill>
              <a:uFillTx/>
              <a:latin typeface="Calibri"/>
            </a:endParaRPr>
          </a:p>
        </p:txBody>
      </p:sp>
      <p:sp>
        <p:nvSpPr>
          <p:cNvPr id="2" name="PlaceHolder 2"/>
          <p:cNvSpPr>
            <a:spLocks noGrp="1"/>
          </p:cNvSpPr>
          <p:nvPr>
            <p:ph type="body"/>
          </p:nvPr>
        </p:nvSpPr>
        <p:spPr>
          <a:xfrm>
            <a:off x="1295280" y="1599840"/>
            <a:ext cx="7848720" cy="4724280"/>
          </a:xfrm>
          <a:prstGeom prst="rect">
            <a:avLst/>
          </a:prstGeom>
          <a:noFill/>
          <a:ln w="0">
            <a:noFill/>
          </a:ln>
        </p:spPr>
        <p:txBody>
          <a:bodyPr lIns="90000" rIns="90000" tIns="46800" bIns="46800" anchor="t">
            <a:normAutofit/>
          </a:bodyPr>
          <a:p>
            <a:pPr marL="343080" indent="-343080">
              <a:spcBef>
                <a:spcPts val="901"/>
              </a:spcBef>
              <a:buClr>
                <a:srgbClr val="000000"/>
              </a:buClr>
              <a:buFont typeface="Calibri"/>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Click to edit the outline text format</a:t>
            </a:r>
            <a:endParaRPr b="0" lang="ru-RU" sz="3600" strike="noStrike" u="none">
              <a:solidFill>
                <a:srgbClr val="000000"/>
              </a:solidFill>
              <a:uFillTx/>
              <a:latin typeface="Calibri"/>
            </a:endParaRPr>
          </a:p>
          <a:p>
            <a:pPr lvl="1" marL="743040" indent="-285840">
              <a:spcBef>
                <a:spcPts val="901"/>
              </a:spcBef>
              <a:buClr>
                <a:srgbClr val="000000"/>
              </a:buClr>
              <a:buFont typeface="Calibri"/>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Second Outline Level</a:t>
            </a:r>
            <a:endParaRPr b="0" lang="ru-RU" sz="3600" strike="noStrike" u="none">
              <a:solidFill>
                <a:srgbClr val="000000"/>
              </a:solidFill>
              <a:uFillTx/>
              <a:latin typeface="Calibri"/>
            </a:endParaRPr>
          </a:p>
          <a:p>
            <a:pPr lvl="2" marL="1143000" indent="-228600">
              <a:spcBef>
                <a:spcPts val="901"/>
              </a:spcBef>
              <a:buClr>
                <a:srgbClr val="000000"/>
              </a:buClr>
              <a:buFont typeface="Calibri"/>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Third Outline Level</a:t>
            </a:r>
            <a:endParaRPr b="0" lang="ru-RU" sz="3600" strike="noStrike" u="none">
              <a:solidFill>
                <a:srgbClr val="000000"/>
              </a:solidFill>
              <a:uFillTx/>
              <a:latin typeface="Calibri"/>
            </a:endParaRPr>
          </a:p>
          <a:p>
            <a:pPr lvl="3" marL="1600200" indent="-228600">
              <a:spcBef>
                <a:spcPts val="9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Fourth Outline Level</a:t>
            </a:r>
            <a:endParaRPr b="0" lang="ru-RU" sz="3600" strike="noStrike" u="none">
              <a:solidFill>
                <a:srgbClr val="000000"/>
              </a:solidFill>
              <a:uFillTx/>
              <a:latin typeface="Calibri"/>
            </a:endParaRPr>
          </a:p>
          <a:p>
            <a:pPr lvl="4" marL="2057400" indent="-228600">
              <a:spcBef>
                <a:spcPts val="9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Fifth Outline Level</a:t>
            </a:r>
            <a:endParaRPr b="0" lang="ru-RU" sz="3600" strike="noStrike" u="none">
              <a:solidFill>
                <a:srgbClr val="000000"/>
              </a:solidFill>
              <a:uFillTx/>
              <a:latin typeface="Calibri"/>
            </a:endParaRPr>
          </a:p>
          <a:p>
            <a:pPr lvl="5" marL="2057400" indent="-228600">
              <a:spcBef>
                <a:spcPts val="9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Sixth Outline Level</a:t>
            </a:r>
            <a:endParaRPr b="0" lang="ru-RU" sz="3600" strike="noStrike" u="none">
              <a:solidFill>
                <a:srgbClr val="000000"/>
              </a:solidFill>
              <a:uFillTx/>
              <a:latin typeface="Calibri"/>
            </a:endParaRPr>
          </a:p>
          <a:p>
            <a:pPr lvl="6" marL="2057400" indent="-228600">
              <a:spcBef>
                <a:spcPts val="9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Seventh Outline Level</a:t>
            </a:r>
            <a:endParaRPr b="0" lang="ru-RU" sz="3600" strike="noStrike" u="none">
              <a:solidFill>
                <a:srgbClr val="000000"/>
              </a:solidFill>
              <a:uFillTx/>
              <a:latin typeface="Calibri"/>
            </a:endParaRPr>
          </a:p>
        </p:txBody>
      </p:sp>
      <p:sp>
        <p:nvSpPr>
          <p:cNvPr id="3" name="PlaceHolder 3"/>
          <p:cNvSpPr>
            <a:spLocks noGrp="1"/>
          </p:cNvSpPr>
          <p:nvPr>
            <p:ph type="sldNum" idx="1"/>
          </p:nvPr>
        </p:nvSpPr>
        <p:spPr>
          <a:xfrm>
            <a:off x="7009920" y="6381360"/>
            <a:ext cx="2133720" cy="476280"/>
          </a:xfrm>
          <a:prstGeom prst="rect">
            <a:avLst/>
          </a:prstGeom>
          <a:noFill/>
          <a:ln w="0">
            <a:noFill/>
          </a:ln>
        </p:spPr>
        <p:txBody>
          <a:bodyPr lIns="90000" rIns="90000" tIns="46800" bIns="46800" anchor="t">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uFillTx/>
                <a:latin typeface="Times New Roman"/>
              </a:rPr>
              <a:t>ET </a:t>
            </a:r>
            <a:fld id="{3B99915D-EEF9-4012-8515-8EB7BF3AFDB1}" type="slidenum">
              <a:rPr b="0" lang="en-US" sz="1400" strike="noStrike" u="none">
                <a:solidFill>
                  <a:srgbClr val="ffffff"/>
                </a:solidFill>
                <a:uFillTx/>
                <a:latin typeface="Times New Roman"/>
              </a:rPr>
              <a:t>&lt;number&gt;</a:t>
            </a:fld>
            <a:endParaRPr b="0" lang="ru-RU" sz="1400" strike="noStrike" u="none">
              <a:solidFill>
                <a:srgbClr val="ffffff"/>
              </a:solidFill>
              <a:uFillTx/>
              <a:latin typeface="Times New Roman"/>
            </a:endParaRPr>
          </a:p>
        </p:txBody>
      </p:sp>
      <p:pic>
        <p:nvPicPr>
          <p:cNvPr id="4" name="Picture 8" descr="493f4bea034079eb80bf4dd35bc68a60"/>
          <p:cNvPicPr/>
          <p:nvPr/>
        </p:nvPicPr>
        <p:blipFill>
          <a:blip r:embed="rId2"/>
          <a:stretch/>
        </p:blipFill>
        <p:spPr>
          <a:xfrm>
            <a:off x="0" y="0"/>
            <a:ext cx="1295280" cy="1295280"/>
          </a:xfrm>
          <a:prstGeom prst="rect">
            <a:avLst/>
          </a:prstGeom>
          <a:ln w="0">
            <a:noFill/>
          </a:ln>
        </p:spPr>
      </p:pic>
      <p:sp>
        <p:nvSpPr>
          <p:cNvPr id="5" name="Rectangle 13"/>
          <p:cNvSpPr/>
          <p:nvPr/>
        </p:nvSpPr>
        <p:spPr>
          <a:xfrm rot="16200000">
            <a:off x="-1523880" y="4038480"/>
            <a:ext cx="5562720" cy="75960"/>
          </a:xfrm>
          <a:prstGeom prst="rect">
            <a:avLst/>
          </a:prstGeom>
          <a:solidFill>
            <a:srgbClr val="088a4c"/>
          </a:solidFill>
          <a:ln w="9360">
            <a:solidFill>
              <a:srgbClr val="088a4c"/>
            </a:solidFill>
            <a:miter/>
          </a:ln>
        </p:spPr>
        <p:style>
          <a:lnRef idx="0"/>
          <a:fillRef idx="0"/>
          <a:effectRef idx="0"/>
          <a:fontRef idx="minor"/>
        </p:style>
        <p:txBody>
          <a:bodyPr wrap="none" lIns="90000" rIns="90000" tIns="29160" bIns="2916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6" name="Rectangle 14"/>
          <p:cNvSpPr/>
          <p:nvPr/>
        </p:nvSpPr>
        <p:spPr>
          <a:xfrm rot="10800000">
            <a:off x="1295280" y="1218600"/>
            <a:ext cx="7848720" cy="75960"/>
          </a:xfrm>
          <a:prstGeom prst="rect">
            <a:avLst/>
          </a:prstGeom>
          <a:solidFill>
            <a:srgbClr val="088a4c"/>
          </a:solidFill>
          <a:ln w="0">
            <a:noFill/>
          </a:ln>
        </p:spPr>
        <p:style>
          <a:lnRef idx="0"/>
          <a:fillRef idx="0"/>
          <a:effectRef idx="0"/>
          <a:fontRef idx="minor"/>
        </p:style>
        <p:txBody>
          <a:bodyPr wrap="none" lIns="90000" rIns="90000" tIns="29160" bIns="2916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Tree>
  </p:cSld>
  <p:clrMap bg1="lt1" tx1="dk1" bg2="lt2" tx2="dk2" accent1="accent1" accent2="accent2" accent3="accent3" accent4="accent4" accent5="accent5" accent6="accent6" hlink="hlink" folHlink="folHlink"/>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6eb8"/>
            </a:gs>
            <a:gs pos="100000">
              <a:srgbClr val="ceceef"/>
            </a:gs>
          </a:gsLst>
          <a:lin ang="5400000"/>
        </a:gradFill>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006eb8"/>
            </a:gs>
            <a:gs pos="100000">
              <a:srgbClr val="bae3ff"/>
            </a:gs>
          </a:gsLst>
          <a:lin ang="5400000"/>
        </a:gradFill>
      </p:bgPr>
    </p:bg>
    <p:spTree>
      <p:nvGrpSpPr>
        <p:cNvPr id="1" name=""/>
        <p:cNvGrpSpPr/>
        <p:nvPr/>
      </p:nvGrpSpPr>
      <p:grpSpPr>
        <a:xfrm>
          <a:off x="0" y="0"/>
          <a:ext cx="0" cy="0"/>
          <a:chOff x="0" y="0"/>
          <a:chExt cx="0" cy="0"/>
        </a:xfrm>
      </p:grpSpPr>
      <p:sp>
        <p:nvSpPr>
          <p:cNvPr id="7" name="Rectangle 12"/>
          <p:cNvSpPr/>
          <p:nvPr/>
        </p:nvSpPr>
        <p:spPr>
          <a:xfrm>
            <a:off x="0" y="1295280"/>
            <a:ext cx="1295280" cy="5562720"/>
          </a:xfrm>
          <a:prstGeom prst="rect">
            <a:avLst/>
          </a:prstGeom>
          <a:gradFill rotWithShape="0">
            <a:gsLst>
              <a:gs pos="0">
                <a:srgbClr val="4a4540"/>
              </a:gs>
              <a:gs pos="100000">
                <a:srgbClr val="7a7672"/>
              </a:gs>
            </a:gsLst>
            <a:lin ang="5400000"/>
          </a:gradFill>
          <a:ln w="0">
            <a:noFill/>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pic>
        <p:nvPicPr>
          <p:cNvPr id="8" name="Picture 8" descr="493f4bea034079eb80bf4dd35bc68a60"/>
          <p:cNvPicPr/>
          <p:nvPr/>
        </p:nvPicPr>
        <p:blipFill>
          <a:blip r:embed="rId2"/>
          <a:stretch/>
        </p:blipFill>
        <p:spPr>
          <a:xfrm>
            <a:off x="0" y="0"/>
            <a:ext cx="1295280" cy="1295280"/>
          </a:xfrm>
          <a:prstGeom prst="rect">
            <a:avLst/>
          </a:prstGeom>
          <a:ln w="0">
            <a:noFill/>
          </a:ln>
        </p:spPr>
      </p:pic>
      <p:sp>
        <p:nvSpPr>
          <p:cNvPr id="9" name="Rectangle 13"/>
          <p:cNvSpPr/>
          <p:nvPr/>
        </p:nvSpPr>
        <p:spPr>
          <a:xfrm rot="16200000">
            <a:off x="-1523880" y="4038480"/>
            <a:ext cx="5562720" cy="75960"/>
          </a:xfrm>
          <a:prstGeom prst="rect">
            <a:avLst/>
          </a:prstGeom>
          <a:solidFill>
            <a:srgbClr val="088a4c"/>
          </a:solidFill>
          <a:ln w="9360">
            <a:solidFill>
              <a:srgbClr val="088a4c"/>
            </a:solidFill>
            <a:miter/>
          </a:ln>
        </p:spPr>
        <p:style>
          <a:lnRef idx="0"/>
          <a:fillRef idx="0"/>
          <a:effectRef idx="0"/>
          <a:fontRef idx="minor"/>
        </p:style>
        <p:txBody>
          <a:bodyPr wrap="none" lIns="90000" rIns="90000" tIns="29160" bIns="2916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0" name="Rectangle 14"/>
          <p:cNvSpPr/>
          <p:nvPr/>
        </p:nvSpPr>
        <p:spPr>
          <a:xfrm rot="10800000">
            <a:off x="1295280" y="1218600"/>
            <a:ext cx="7848720" cy="75960"/>
          </a:xfrm>
          <a:prstGeom prst="rect">
            <a:avLst/>
          </a:prstGeom>
          <a:solidFill>
            <a:srgbClr val="088a4c"/>
          </a:solidFill>
          <a:ln w="0">
            <a:noFill/>
          </a:ln>
        </p:spPr>
        <p:style>
          <a:lnRef idx="0"/>
          <a:fillRef idx="0"/>
          <a:effectRef idx="0"/>
          <a:fontRef idx="minor"/>
        </p:style>
        <p:txBody>
          <a:bodyPr wrap="none" lIns="90000" rIns="90000" tIns="29160" bIns="2916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1" name="Rectangle 9"/>
          <p:cNvSpPr/>
          <p:nvPr/>
        </p:nvSpPr>
        <p:spPr>
          <a:xfrm>
            <a:off x="0" y="0"/>
            <a:ext cx="9144000" cy="1295280"/>
          </a:xfrm>
          <a:prstGeom prst="rect">
            <a:avLst/>
          </a:prstGeom>
          <a:solidFill>
            <a:srgbClr val="4a4540"/>
          </a:solidFill>
          <a:ln w="9360">
            <a:solidFill>
              <a:srgbClr val="4a454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pic>
        <p:nvPicPr>
          <p:cNvPr id="12" name="Picture 7" descr="493f4bea034079eb80bf4dd35bc68a60"/>
          <p:cNvPicPr/>
          <p:nvPr/>
        </p:nvPicPr>
        <p:blipFill>
          <a:blip r:embed="rId3"/>
          <a:stretch/>
        </p:blipFill>
        <p:spPr>
          <a:xfrm>
            <a:off x="0" y="0"/>
            <a:ext cx="1295280" cy="1295280"/>
          </a:xfrm>
          <a:prstGeom prst="rect">
            <a:avLst/>
          </a:prstGeom>
          <a:ln w="0">
            <a:noFill/>
          </a:ln>
        </p:spPr>
      </p:pic>
      <p:sp>
        <p:nvSpPr>
          <p:cNvPr id="13" name="Rectangle 10"/>
          <p:cNvSpPr/>
          <p:nvPr/>
        </p:nvSpPr>
        <p:spPr>
          <a:xfrm>
            <a:off x="0" y="2895480"/>
            <a:ext cx="9144000" cy="152640"/>
          </a:xfrm>
          <a:prstGeom prst="rect">
            <a:avLst/>
          </a:prstGeom>
          <a:solidFill>
            <a:srgbClr val="4a4540"/>
          </a:solidFill>
          <a:ln w="9360">
            <a:solidFill>
              <a:srgbClr val="4a454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pic>
        <p:nvPicPr>
          <p:cNvPr id="14" name="Picture 12" descr="493f4bea034079eb80bf4dd35bc68a60"/>
          <p:cNvPicPr/>
          <p:nvPr/>
        </p:nvPicPr>
        <p:blipFill>
          <a:blip r:embed="rId4"/>
          <a:stretch/>
        </p:blipFill>
        <p:spPr>
          <a:xfrm>
            <a:off x="7848720" y="0"/>
            <a:ext cx="1295280" cy="1295280"/>
          </a:xfrm>
          <a:prstGeom prst="rect">
            <a:avLst/>
          </a:prstGeom>
          <a:ln w="0">
            <a:noFill/>
          </a:ln>
        </p:spPr>
      </p:pic>
      <p:sp>
        <p:nvSpPr>
          <p:cNvPr id="15" name="Rectangle 14"/>
          <p:cNvSpPr/>
          <p:nvPr/>
        </p:nvSpPr>
        <p:spPr>
          <a:xfrm>
            <a:off x="0" y="2743200"/>
            <a:ext cx="9144000" cy="152280"/>
          </a:xfrm>
          <a:prstGeom prst="rect">
            <a:avLst/>
          </a:prstGeom>
          <a:solidFill>
            <a:srgbClr val="088a4c"/>
          </a:solidFill>
          <a:ln w="9360">
            <a:solidFill>
              <a:srgbClr val="088a4c"/>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16" name="PlaceHolder 1"/>
          <p:cNvSpPr>
            <a:spLocks noGrp="1"/>
          </p:cNvSpPr>
          <p:nvPr>
            <p:ph type="title"/>
          </p:nvPr>
        </p:nvSpPr>
        <p:spPr>
          <a:xfrm>
            <a:off x="1295280" y="0"/>
            <a:ext cx="7848720" cy="12952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a:rPr>
              <a:t>Click to edit the title text format</a:t>
            </a:r>
            <a:endParaRPr b="0" lang="ru-RU" sz="4400" strike="noStrike" u="none">
              <a:solidFill>
                <a:srgbClr val="000000"/>
              </a:solidFill>
              <a:uFillTx/>
              <a:latin typeface="Calibri"/>
            </a:endParaRPr>
          </a:p>
        </p:txBody>
      </p:sp>
      <p:sp>
        <p:nvSpPr>
          <p:cNvPr id="17" name="PlaceHolder 2"/>
          <p:cNvSpPr>
            <a:spLocks noGrp="1"/>
          </p:cNvSpPr>
          <p:nvPr>
            <p:ph type="body"/>
          </p:nvPr>
        </p:nvSpPr>
        <p:spPr>
          <a:xfrm>
            <a:off x="1295280" y="1599840"/>
            <a:ext cx="7848720" cy="4724280"/>
          </a:xfrm>
          <a:prstGeom prst="rect">
            <a:avLst/>
          </a:prstGeom>
          <a:noFill/>
          <a:ln w="0">
            <a:noFill/>
          </a:ln>
        </p:spPr>
        <p:txBody>
          <a:bodyPr lIns="90000" rIns="90000" tIns="46800" bIns="46800" anchor="t">
            <a:normAutofit/>
          </a:bodyPr>
          <a:p>
            <a:pPr marL="343080" indent="-343080">
              <a:spcBef>
                <a:spcPts val="901"/>
              </a:spcBef>
              <a:buClr>
                <a:srgbClr val="000000"/>
              </a:buClr>
              <a:buFont typeface="Calibri"/>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Click to edit the outline text format</a:t>
            </a:r>
            <a:endParaRPr b="0" lang="ru-RU" sz="3600" strike="noStrike" u="none">
              <a:solidFill>
                <a:srgbClr val="000000"/>
              </a:solidFill>
              <a:uFillTx/>
              <a:latin typeface="Calibri"/>
            </a:endParaRPr>
          </a:p>
          <a:p>
            <a:pPr lvl="1" marL="743040" indent="-285840">
              <a:spcBef>
                <a:spcPts val="901"/>
              </a:spcBef>
              <a:buClr>
                <a:srgbClr val="000000"/>
              </a:buClr>
              <a:buFont typeface="Calibri"/>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Second Outline Level</a:t>
            </a:r>
            <a:endParaRPr b="0" lang="ru-RU" sz="3600" strike="noStrike" u="none">
              <a:solidFill>
                <a:srgbClr val="000000"/>
              </a:solidFill>
              <a:uFillTx/>
              <a:latin typeface="Calibri"/>
            </a:endParaRPr>
          </a:p>
          <a:p>
            <a:pPr lvl="2" marL="1143000" indent="-228600">
              <a:spcBef>
                <a:spcPts val="901"/>
              </a:spcBef>
              <a:buClr>
                <a:srgbClr val="000000"/>
              </a:buClr>
              <a:buFont typeface="Calibri"/>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Third Outline Level</a:t>
            </a:r>
            <a:endParaRPr b="0" lang="ru-RU" sz="3600" strike="noStrike" u="none">
              <a:solidFill>
                <a:srgbClr val="000000"/>
              </a:solidFill>
              <a:uFillTx/>
              <a:latin typeface="Calibri"/>
            </a:endParaRPr>
          </a:p>
          <a:p>
            <a:pPr lvl="3" marL="1600200" indent="-228600">
              <a:spcBef>
                <a:spcPts val="9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Fourth Outline Level</a:t>
            </a:r>
            <a:endParaRPr b="0" lang="ru-RU" sz="3600" strike="noStrike" u="none">
              <a:solidFill>
                <a:srgbClr val="000000"/>
              </a:solidFill>
              <a:uFillTx/>
              <a:latin typeface="Calibri"/>
            </a:endParaRPr>
          </a:p>
          <a:p>
            <a:pPr lvl="4" marL="2057400" indent="-228600">
              <a:spcBef>
                <a:spcPts val="9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Fifth Outline Level</a:t>
            </a:r>
            <a:endParaRPr b="0" lang="ru-RU" sz="3600" strike="noStrike" u="none">
              <a:solidFill>
                <a:srgbClr val="000000"/>
              </a:solidFill>
              <a:uFillTx/>
              <a:latin typeface="Calibri"/>
            </a:endParaRPr>
          </a:p>
          <a:p>
            <a:pPr lvl="5" marL="2057400" indent="-228600">
              <a:spcBef>
                <a:spcPts val="9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Sixth Outline Level</a:t>
            </a:r>
            <a:endParaRPr b="0" lang="ru-RU" sz="3600" strike="noStrike" u="none">
              <a:solidFill>
                <a:srgbClr val="000000"/>
              </a:solidFill>
              <a:uFillTx/>
              <a:latin typeface="Calibri"/>
            </a:endParaRPr>
          </a:p>
          <a:p>
            <a:pPr lvl="6" marL="2057400" indent="-228600">
              <a:spcBef>
                <a:spcPts val="9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600" strike="noStrike" u="none">
                <a:solidFill>
                  <a:srgbClr val="000000"/>
                </a:solidFill>
                <a:uFillTx/>
                <a:latin typeface="Calibri"/>
              </a:rPr>
              <a:t>Seventh Outline Level</a:t>
            </a:r>
            <a:endParaRPr b="0" lang="ru-RU" sz="3600" strike="noStrike" u="none">
              <a:solidFill>
                <a:srgbClr val="000000"/>
              </a:solidFill>
              <a:uFillTx/>
              <a:latin typeface="Calibri"/>
            </a:endParaRPr>
          </a:p>
        </p:txBody>
      </p:sp>
      <p:sp>
        <p:nvSpPr>
          <p:cNvPr id="18" name="PlaceHolder 3"/>
          <p:cNvSpPr>
            <a:spLocks noGrp="1"/>
          </p:cNvSpPr>
          <p:nvPr>
            <p:ph type="ftr" idx="2"/>
          </p:nvPr>
        </p:nvSpPr>
        <p:spPr>
          <a:xfrm>
            <a:off x="1371600" y="-360"/>
            <a:ext cx="6400800" cy="1219320"/>
          </a:xfrm>
          <a:prstGeom prst="rect">
            <a:avLst/>
          </a:prstGeom>
          <a:noFill/>
          <a:ln w="0">
            <a:noFill/>
          </a:ln>
        </p:spPr>
        <p:txBody>
          <a:bodyPr lIns="90000" rIns="90000" tIns="46800" bIns="46800" anchor="ctr">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4400" strike="noStrike" u="none">
                <a:solidFill>
                  <a:srgbClr val="ffffff"/>
                </a:solidFill>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ff"/>
                </a:solidFill>
                <a:uFillTx/>
                <a:latin typeface="Times New Roman"/>
              </a:rPr>
              <a:t>WHS AP Psychology</a:t>
            </a:r>
            <a:endParaRPr b="0" lang="ru-RU" sz="4400" strike="noStrike" u="none">
              <a:solidFill>
                <a:srgbClr val="ffffff"/>
              </a:solidFill>
              <a:uFillTx/>
              <a:latin typeface="Times New Roman"/>
            </a:endParaRPr>
          </a:p>
        </p:txBody>
      </p:sp>
    </p:spTree>
  </p:cSld>
  <p:clrMap bg1="lt1" tx1="dk1" bg2="lt2" tx2="dk2" accent1="accent1" accent2="accent2" accent3="accent3" accent4="accent4" accent5="accent5" accent6="accent6" hlink="hlink" folHlink="folHlink"/>
  <p:sldLayoutIdLst/>
</p:sldMaster>
</file>

<file path=ppt/slides/_rels/slide1.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1.xml"/><Relationship Id="rId3"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5.jpe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6.jpe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7.jpe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6" name="Picture 2" descr="http://classroomclipart.com/images/gallery/Clipart/School/TN_girl-raising-hand-in-classroom-sitting-at-desk.jpg"/>
          <p:cNvPicPr/>
          <p:nvPr/>
        </p:nvPicPr>
        <p:blipFill>
          <a:blip r:embed="rId1"/>
          <a:stretch/>
        </p:blipFill>
        <p:spPr>
          <a:xfrm>
            <a:off x="2590920" y="2590920"/>
            <a:ext cx="3047760" cy="2423880"/>
          </a:xfrm>
          <a:prstGeom prst="rect">
            <a:avLst/>
          </a:prstGeom>
          <a:ln w="0">
            <a:noFill/>
          </a:ln>
        </p:spPr>
      </p:pic>
      <p:sp>
        <p:nvSpPr>
          <p:cNvPr id="27" name="TextBox 6"/>
          <p:cNvSpPr/>
          <p:nvPr/>
        </p:nvSpPr>
        <p:spPr>
          <a:xfrm>
            <a:off x="685800" y="2057400"/>
            <a:ext cx="82296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Сабақтың мақсаты: Рефрактерлік кезеңнің маңызын түсінеді.</a:t>
            </a:r>
            <a:endParaRPr b="0" lang="ru-RU" sz="1800" strike="noStrike" u="none">
              <a:solidFill>
                <a:srgbClr val="000000"/>
              </a:solidFill>
              <a:uFillTx/>
              <a:latin typeface="Arial"/>
            </a:endParaRPr>
          </a:p>
        </p:txBody>
      </p:sp>
      <p:sp>
        <p:nvSpPr>
          <p:cNvPr id="28" name="TextBox 8"/>
          <p:cNvSpPr/>
          <p:nvPr/>
        </p:nvSpPr>
        <p:spPr>
          <a:xfrm>
            <a:off x="914400" y="685800"/>
            <a:ext cx="7162920" cy="10695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Сабақтың тақырыбы: </a:t>
            </a:r>
            <a:endParaRPr b="0" lang="ru-RU" sz="32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Рефрактерлік кезең және оның рөлі</a:t>
            </a:r>
            <a:endParaRPr b="0" lang="ru-RU"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10">
                                  <p:stCondLst>
                                    <p:cond delay="0"/>
                                  </p:stCondLst>
                                  <p:childTnLst>
                                    <p:set>
                                      <p:cBhvr>
                                        <p:cTn id="6" dur="1" fill="hold">
                                          <p:stCondLst>
                                            <p:cond delay="0"/>
                                          </p:stCondLst>
                                        </p:cTn>
                                        <p:tgtEl>
                                          <p:spTgt spid="26"/>
                                        </p:tgtEl>
                                        <p:attrNameLst>
                                          <p:attrName>style.visibility</p:attrName>
                                        </p:attrNameLst>
                                      </p:cBhvr>
                                      <p:to>
                                        <p:strVal val="visible"/>
                                      </p:to>
                                    </p:set>
                                    <p:animEffect filter="fade" transition="in">
                                      <p:cBhvr additive="repl">
                                        <p:cTn id="7" dur="500"/>
                                        <p:tgtEl>
                                          <p:spTgt spid="2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TextBox 2"/>
          <p:cNvSpPr/>
          <p:nvPr/>
        </p:nvSpPr>
        <p:spPr>
          <a:xfrm>
            <a:off x="380880" y="457200"/>
            <a:ext cx="8229600" cy="612900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600" strike="noStrike" u="none">
                <a:solidFill>
                  <a:srgbClr val="000000"/>
                </a:solidFill>
                <a:uFillTx/>
                <a:latin typeface="Times New Roman"/>
                <a:ea typeface="Times New Roman"/>
              </a:rPr>
              <a:t>Бұлшықеттің жиырылуы тітіркендіргіш әсер ете салып басталмайды, белгілі бір уақыт аралығы өткеннен кейін басталды, оны қозудың латентті немесе жасырын кезеңі деп атайды. Сондықтан </a:t>
            </a:r>
            <a:r>
              <a:rPr b="0" i="1" lang="kk-KZ" sz="3600" strike="noStrike" u="none">
                <a:solidFill>
                  <a:srgbClr val="000000"/>
                </a:solidFill>
                <a:uFillTx/>
                <a:latin typeface="Times New Roman"/>
                <a:ea typeface="Times New Roman"/>
              </a:rPr>
              <a:t>латентті кезең – тітіркендіргіш әсер еткеннен бұлшықет реакциясы басталған мезетке дейінгі уақыт. </a:t>
            </a:r>
            <a:endParaRPr b="0" lang="ru-RU" sz="3600" strike="noStrike" u="none">
              <a:solidFill>
                <a:srgbClr val="000000"/>
              </a:solidFill>
              <a:uFillTx/>
              <a:latin typeface="Arial"/>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600" strike="noStrike" u="none">
                <a:solidFill>
                  <a:srgbClr val="000000"/>
                </a:solidFill>
                <a:uFillTx/>
                <a:latin typeface="Times New Roman"/>
                <a:ea typeface="Times New Roman"/>
              </a:rPr>
              <a:t>Бақаның балтыр бұлшықетінің жекелеген жиырылуының латентті кезеңі 0,01с болады. </a:t>
            </a:r>
            <a:endParaRPr b="0" lang="ru-RU" sz="36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1" name="Picture 2" descr=""/>
          <p:cNvPicPr/>
          <p:nvPr/>
        </p:nvPicPr>
        <p:blipFill>
          <a:blip r:embed="rId1"/>
          <a:srcRect l="7424" t="0" r="0" b="28946"/>
          <a:stretch/>
        </p:blipFill>
        <p:spPr>
          <a:xfrm>
            <a:off x="76320" y="2057400"/>
            <a:ext cx="8804160" cy="3139920"/>
          </a:xfrm>
          <a:prstGeom prst="rect">
            <a:avLst/>
          </a:prstGeom>
          <a:ln w="0">
            <a:noFill/>
          </a:ln>
        </p:spPr>
      </p:pic>
      <p:sp>
        <p:nvSpPr>
          <p:cNvPr id="52" name="TextBox 1"/>
          <p:cNvSpPr/>
          <p:nvPr/>
        </p:nvSpPr>
        <p:spPr>
          <a:xfrm>
            <a:off x="228600" y="838080"/>
            <a:ext cx="8153280" cy="368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Тапсырма №1  Графикке қарап сіреспелі жиырылу кезеңін табыңыз.</a:t>
            </a:r>
            <a:endParaRPr b="0" lang="ru-RU" sz="1800" strike="noStrike" u="none">
              <a:solidFill>
                <a:srgbClr val="000000"/>
              </a:solidFill>
              <a:uFillTx/>
              <a:latin typeface="Arial"/>
            </a:endParaRPr>
          </a:p>
        </p:txBody>
      </p:sp>
      <p:sp>
        <p:nvSpPr>
          <p:cNvPr id="53" name="TextBox 2"/>
          <p:cNvSpPr/>
          <p:nvPr/>
        </p:nvSpPr>
        <p:spPr>
          <a:xfrm>
            <a:off x="457200" y="2209680"/>
            <a:ext cx="762120" cy="368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1</a:t>
            </a:r>
            <a:endParaRPr b="0" lang="ru-RU" sz="1800" strike="noStrike" u="none">
              <a:solidFill>
                <a:srgbClr val="000000"/>
              </a:solidFill>
              <a:uFillTx/>
              <a:latin typeface="Arial"/>
            </a:endParaRPr>
          </a:p>
        </p:txBody>
      </p:sp>
      <p:sp>
        <p:nvSpPr>
          <p:cNvPr id="54" name="TextBox 3"/>
          <p:cNvSpPr/>
          <p:nvPr/>
        </p:nvSpPr>
        <p:spPr>
          <a:xfrm>
            <a:off x="2819520" y="2362320"/>
            <a:ext cx="761760" cy="368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2</a:t>
            </a:r>
            <a:endParaRPr b="0" lang="ru-RU" sz="1800" strike="noStrike" u="none">
              <a:solidFill>
                <a:srgbClr val="000000"/>
              </a:solidFill>
              <a:uFillTx/>
              <a:latin typeface="Arial"/>
            </a:endParaRPr>
          </a:p>
        </p:txBody>
      </p:sp>
      <p:sp>
        <p:nvSpPr>
          <p:cNvPr id="55" name="TextBox 4"/>
          <p:cNvSpPr/>
          <p:nvPr/>
        </p:nvSpPr>
        <p:spPr>
          <a:xfrm>
            <a:off x="4800600" y="2362320"/>
            <a:ext cx="609480" cy="368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3</a:t>
            </a:r>
            <a:endParaRPr b="0" lang="ru-RU" sz="1800" strike="noStrike" u="none">
              <a:solidFill>
                <a:srgbClr val="000000"/>
              </a:solidFill>
              <a:uFillTx/>
              <a:latin typeface="Arial"/>
            </a:endParaRPr>
          </a:p>
        </p:txBody>
      </p:sp>
      <p:sp>
        <p:nvSpPr>
          <p:cNvPr id="56" name="TextBox 5"/>
          <p:cNvSpPr/>
          <p:nvPr/>
        </p:nvSpPr>
        <p:spPr>
          <a:xfrm>
            <a:off x="6781680" y="2362320"/>
            <a:ext cx="762120" cy="36828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Arial"/>
              </a:rPr>
              <a:t>4</a:t>
            </a:r>
            <a:endParaRPr b="0" lang="ru-RU" sz="1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 name="TextBox 2"/>
          <p:cNvSpPr/>
          <p:nvPr/>
        </p:nvSpPr>
        <p:spPr>
          <a:xfrm>
            <a:off x="-152280" y="304920"/>
            <a:ext cx="7924680" cy="1191240"/>
          </a:xfrm>
          <a:prstGeom prst="rect">
            <a:avLst/>
          </a:prstGeom>
          <a:noFill/>
          <a:ln w="0">
            <a:noFill/>
          </a:ln>
        </p:spPr>
        <p:style>
          <a:lnRef idx="0"/>
          <a:fillRef idx="0"/>
          <a:effectRef idx="0"/>
          <a:fontRef idx="minor"/>
        </p:style>
        <p:txBody>
          <a:bodyPr lIns="90000" rIns="90000" tIns="46800" bIns="46800" anchor="t">
            <a:spAutoFit/>
          </a:bodyPr>
          <a:p>
            <a:pPr marL="272880" indent="-272880" algn="just">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Рефрактерлік кезең </a:t>
            </a:r>
            <a:r>
              <a:rPr b="0" lang="kk-KZ" sz="1800" strike="noStrike" u="none">
                <a:solidFill>
                  <a:srgbClr val="000000"/>
                </a:solidFill>
                <a:uFillTx/>
                <a:latin typeface="Times New Roman"/>
                <a:ea typeface="Times New Roman"/>
              </a:rPr>
              <a:t>(физиологияда, неврологияда) – жүйке жасушасы немесе бұлшықет талшықтарының әрекет потенциалының туындауынан кейін мүлдем қозу болмаған жағдайы, қандай тітіркендіргіш әсер етсе де қозудың туындамауы. </a:t>
            </a:r>
            <a:endParaRPr b="0" lang="ru-RU" sz="1800" strike="noStrike" u="none">
              <a:solidFill>
                <a:srgbClr val="000000"/>
              </a:solidFill>
              <a:uFillTx/>
              <a:latin typeface="Arial"/>
            </a:endParaRPr>
          </a:p>
        </p:txBody>
      </p:sp>
      <p:pic>
        <p:nvPicPr>
          <p:cNvPr id="30" name="Picture 2" descr=""/>
          <p:cNvPicPr/>
          <p:nvPr/>
        </p:nvPicPr>
        <p:blipFill>
          <a:blip r:embed="rId1"/>
          <a:stretch/>
        </p:blipFill>
        <p:spPr>
          <a:xfrm>
            <a:off x="369720" y="1676520"/>
            <a:ext cx="8317080" cy="487656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 name="TextBox 3"/>
          <p:cNvSpPr/>
          <p:nvPr/>
        </p:nvSpPr>
        <p:spPr>
          <a:xfrm>
            <a:off x="166680" y="304920"/>
            <a:ext cx="8991720" cy="52174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d0d0d"/>
                </a:solidFill>
                <a:uFillTx/>
                <a:latin typeface="Times New Roman"/>
                <a:ea typeface="Times New Roman"/>
              </a:rPr>
              <a:t>Шектелген қозу таралатын қозуға айналғанда, натрий иондары жасуша ішіне көп мөлшерде еніп кетеді де, әрекет потенциалының шыңы (спайк) туындайды. Осы сәтте ұлпаның қозғыштығы күрт төмендейді, оның тітіркендіруге сезімталдығы жоғалады, қосымша тітіркендіруге жауап реакция болмайды. </a:t>
            </a:r>
            <a:endParaRPr b="0" lang="ru-RU" sz="28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d0d0d"/>
                </a:solidFill>
                <a:uFillTx/>
                <a:latin typeface="Times New Roman"/>
                <a:ea typeface="Times New Roman"/>
              </a:rPr>
              <a:t>Қозудың дамуының бұл сатысын толық (абсолюттік) рефрактерлік кезеңі дейді. Абсолюттік рефрактерлік кезеңі әрекет потенциалының өрлеу кезімен сәйкес келеді де, жылы қанды жануарлардың миелинді жүйке талшықтарында 0,5-1 мс, бұлшық етте -2,5-3 мс, ал жүрек еттерінде — 300-400 мс уақытқа созылады</a:t>
            </a:r>
            <a:endParaRPr b="0" lang="ru-RU" sz="28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 name="TextBox 2"/>
          <p:cNvSpPr/>
          <p:nvPr/>
        </p:nvSpPr>
        <p:spPr>
          <a:xfrm>
            <a:off x="533520" y="762120"/>
            <a:ext cx="8381880" cy="49719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d0d0d"/>
                </a:solidFill>
                <a:uFillTx/>
                <a:latin typeface="Times New Roman"/>
                <a:ea typeface="Times New Roman"/>
              </a:rPr>
              <a:t>Қозудың осы кезеңінен кейін ұлпалардың қозғыштығы біртіндеп бастапқы қалпына келеді — салыстырмалы рефрактерлік кезеңі басталады.</a:t>
            </a:r>
            <a:endParaRPr b="0" lang="ru-RU" sz="3200" strike="noStrike" u="none">
              <a:solidFill>
                <a:srgbClr val="000000"/>
              </a:solidFill>
              <a:uFillTx/>
              <a:latin typeface="Arial"/>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d0d0d"/>
                </a:solidFill>
                <a:uFillTx/>
                <a:latin typeface="Times New Roman"/>
                <a:ea typeface="Times New Roman"/>
              </a:rPr>
              <a:t> </a:t>
            </a:r>
            <a:r>
              <a:rPr b="0" lang="ru-RU" sz="3200" strike="noStrike" u="none">
                <a:solidFill>
                  <a:srgbClr val="0d0d0d"/>
                </a:solidFill>
                <a:uFillTx/>
                <a:latin typeface="Times New Roman"/>
                <a:ea typeface="Times New Roman"/>
              </a:rPr>
              <a:t>Ол реполяризациямен — әрекет потенциалы шыңының төмендеп, оның іздік реполяризацияға айналған кезеңімен сәйкес келеді. Бұл кезеңде жүйке талшықтарында 1-10 мс, ал ет талшықтарында — 30 мс дейін созылады</a:t>
            </a:r>
            <a:r>
              <a:rPr b="0" lang="ru-RU" sz="3200" strike="noStrike" u="none">
                <a:solidFill>
                  <a:srgbClr val="3d3d3d"/>
                </a:solidFill>
                <a:uFillTx/>
                <a:latin typeface="Times New Roman"/>
                <a:ea typeface="Times New Roman"/>
              </a:rPr>
              <a:t>.</a:t>
            </a:r>
            <a:endParaRPr b="0" lang="ru-RU" sz="3200" strike="noStrike" u="none">
              <a:solidFill>
                <a:srgbClr val="000000"/>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3" name="Picture 2" descr="Why do the neurons in the brain keep firing? What exactly keeps the brain  going? - Quora"/>
          <p:cNvPicPr/>
          <p:nvPr/>
        </p:nvPicPr>
        <p:blipFill>
          <a:blip r:embed="rId1"/>
          <a:srcRect l="0" t="11063" r="0" b="5753"/>
          <a:stretch/>
        </p:blipFill>
        <p:spPr>
          <a:xfrm>
            <a:off x="-114480" y="1523880"/>
            <a:ext cx="9372960" cy="5569200"/>
          </a:xfrm>
          <a:prstGeom prst="rect">
            <a:avLst/>
          </a:prstGeom>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 name="TextBox 2"/>
          <p:cNvSpPr/>
          <p:nvPr/>
        </p:nvSpPr>
        <p:spPr>
          <a:xfrm>
            <a:off x="452520" y="838080"/>
            <a:ext cx="8001000" cy="1465560"/>
          </a:xfrm>
          <a:prstGeom prst="rect">
            <a:avLst/>
          </a:prstGeom>
          <a:noFill/>
          <a:ln w="0">
            <a:noFill/>
          </a:ln>
        </p:spPr>
        <p:style>
          <a:lnRef idx="0"/>
          <a:fillRef idx="0"/>
          <a:effectRef idx="0"/>
          <a:fontRef idx="minor"/>
        </p:style>
        <p:txBody>
          <a:bodyPr lIns="90000" rIns="90000" tIns="46800" bIns="46800" anchor="t">
            <a:spAutoFit/>
          </a:bodyPr>
          <a:p>
            <a:pPr marL="272880" indent="-272880" algn="just">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Бұлшықет талшықтарының жиырлғыштығын тітіркенудің шектік күшіне жауап ретінде өз ұзындығын және күш салу дәрежесін өзгерту деп түсіну керек. </a:t>
            </a:r>
            <a:endParaRPr b="0" lang="ru-RU" sz="1800" strike="noStrike" u="none">
              <a:solidFill>
                <a:srgbClr val="000000"/>
              </a:solidFill>
              <a:uFillTx/>
              <a:latin typeface="Arial"/>
            </a:endParaRPr>
          </a:p>
          <a:p>
            <a:pPr marL="272880" indent="-272880" algn="just">
              <a:lnSpc>
                <a:spcPct val="10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Изотоникалық жиырырылу кезінде бұлшықет талшығының ұзындығы өзгереді.</a:t>
            </a:r>
            <a:endParaRPr b="0" lang="ru-RU" sz="1800" strike="noStrike" u="none">
              <a:solidFill>
                <a:srgbClr val="000000"/>
              </a:solidFill>
              <a:uFillTx/>
              <a:latin typeface="Arial"/>
            </a:endParaRPr>
          </a:p>
        </p:txBody>
      </p:sp>
      <p:pic>
        <p:nvPicPr>
          <p:cNvPr id="35" name="Picture 2" descr=""/>
          <p:cNvPicPr/>
          <p:nvPr/>
        </p:nvPicPr>
        <p:blipFill>
          <a:blip r:embed="rId1"/>
          <a:srcRect l="0" t="0" r="0" b="16480"/>
          <a:stretch/>
        </p:blipFill>
        <p:spPr>
          <a:xfrm>
            <a:off x="533520" y="2255760"/>
            <a:ext cx="7086600" cy="3537000"/>
          </a:xfrm>
          <a:prstGeom prst="rect">
            <a:avLst/>
          </a:prstGeom>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6" name="PlaceHolder 1"/>
          <p:cNvSpPr>
            <a:spLocks noGrp="1"/>
          </p:cNvSpPr>
          <p:nvPr>
            <p:ph type="title"/>
          </p:nvPr>
        </p:nvSpPr>
        <p:spPr>
          <a:xfrm>
            <a:off x="457200" y="274320"/>
            <a:ext cx="8229600" cy="1143000"/>
          </a:xfrm>
          <a:prstGeom prst="rect">
            <a:avLst/>
          </a:prstGeom>
          <a:noFill/>
          <a:ln w="0">
            <a:noFill/>
          </a:ln>
        </p:spPr>
        <p:txBody>
          <a:bodyPr lIns="90000" rIns="90000" tIns="46800" bIns="46800" anchor="t">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4000" strike="noStrike" u="none">
                <a:solidFill>
                  <a:srgbClr val="000000"/>
                </a:solidFill>
                <a:uFillTx/>
                <a:latin typeface="Times New Roman"/>
                <a:ea typeface="Times New Roman"/>
              </a:rPr>
              <a:t>Жекелеген бұлшықеттердің жиырылуы, оның</a:t>
            </a:r>
            <a:r>
              <a:rPr b="0" lang="en-US" sz="4000" strike="noStrike" u="none">
                <a:solidFill>
                  <a:srgbClr val="000000"/>
                </a:solidFill>
                <a:uFillTx/>
                <a:latin typeface="Times New Roman"/>
                <a:ea typeface="Times New Roman"/>
              </a:rPr>
              <a:t> </a:t>
            </a:r>
            <a:r>
              <a:rPr b="0" lang="kk-KZ" sz="4000" strike="noStrike" u="none">
                <a:solidFill>
                  <a:srgbClr val="000000"/>
                </a:solidFill>
                <a:uFillTx/>
                <a:latin typeface="Times New Roman"/>
                <a:ea typeface="Times New Roman"/>
              </a:rPr>
              <a:t>кезеңдері. </a:t>
            </a:r>
            <a:br>
              <a:rPr sz="4000"/>
            </a:br>
            <a:endParaRPr b="0" lang="ru-RU" sz="4000" strike="noStrike" u="none">
              <a:solidFill>
                <a:srgbClr val="000000"/>
              </a:solidFill>
              <a:uFillTx/>
              <a:latin typeface="Arial"/>
            </a:endParaRPr>
          </a:p>
        </p:txBody>
      </p:sp>
      <p:sp>
        <p:nvSpPr>
          <p:cNvPr id="37" name=""/>
          <p:cNvSpPr txBox="1"/>
          <p:nvPr/>
        </p:nvSpPr>
        <p:spPr>
          <a:xfrm>
            <a:off x="457200" y="1599840"/>
            <a:ext cx="7972560" cy="1400040"/>
          </a:xfrm>
          <a:prstGeom prst="rect">
            <a:avLst/>
          </a:prstGeom>
          <a:noFill/>
          <a:ln w="0">
            <a:noFill/>
          </a:ln>
        </p:spPr>
        <p:txBody>
          <a:bodyPr lIns="90000" rIns="90000" tIns="46800" bIns="46800" anchor="t">
            <a:normAutofit/>
          </a:bodyPr>
          <a:p>
            <a:pPr marL="343080" indent="-343080" algn="just">
              <a:lnSpc>
                <a:spcPct val="10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Қаңқа бұлшықетінің жиырылу сипаты тітіркену жиілігіне тәуелді болады. </a:t>
            </a:r>
            <a:endParaRPr b="0" lang="ru-RU" sz="3200" strike="noStrike" u="none">
              <a:solidFill>
                <a:srgbClr val="000000"/>
              </a:solidFill>
              <a:uFillTx/>
              <a:latin typeface="Arial"/>
            </a:endParaRPr>
          </a:p>
        </p:txBody>
      </p:sp>
      <p:sp>
        <p:nvSpPr>
          <p:cNvPr id="38" name="Скругленный прямоугольник 3"/>
          <p:cNvSpPr/>
          <p:nvPr/>
        </p:nvSpPr>
        <p:spPr>
          <a:xfrm>
            <a:off x="2928960" y="2813040"/>
            <a:ext cx="2786040" cy="1187640"/>
          </a:xfrm>
          <a:prstGeom prst="roundRect">
            <a:avLst>
              <a:gd name="adj" fmla="val 16667"/>
            </a:avLst>
          </a:prstGeom>
          <a:solidFill>
            <a:srgbClr val="333399"/>
          </a:solidFill>
          <a:ln w="38160">
            <a:solidFill>
              <a:srgbClr val="ffffff"/>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Бұлшықеттің жиырылуы </a:t>
            </a:r>
            <a:endParaRPr b="0" lang="ru-RU" sz="2400" strike="noStrike" u="none">
              <a:solidFill>
                <a:srgbClr val="000000"/>
              </a:solidFill>
              <a:uFillTx/>
              <a:latin typeface="Arial"/>
            </a:endParaRPr>
          </a:p>
        </p:txBody>
      </p:sp>
      <p:sp>
        <p:nvSpPr>
          <p:cNvPr id="39" name="Стрелка вниз 4"/>
          <p:cNvSpPr/>
          <p:nvPr/>
        </p:nvSpPr>
        <p:spPr>
          <a:xfrm rot="1170000">
            <a:off x="2750760" y="4333680"/>
            <a:ext cx="357120" cy="1125360"/>
          </a:xfrm>
          <a:prstGeom prst="downArrow">
            <a:avLst>
              <a:gd name="adj1" fmla="val 50000"/>
              <a:gd name="adj2" fmla="val 49982"/>
            </a:avLst>
          </a:prstGeom>
          <a:solidFill>
            <a:srgbClr val="333399"/>
          </a:solidFill>
          <a:ln w="38160">
            <a:solidFill>
              <a:srgbClr val="ffffff"/>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0" name="Стрелка вниз 5"/>
          <p:cNvSpPr/>
          <p:nvPr/>
        </p:nvSpPr>
        <p:spPr>
          <a:xfrm rot="20480400">
            <a:off x="5873400" y="4238280"/>
            <a:ext cx="357120" cy="1187280"/>
          </a:xfrm>
          <a:prstGeom prst="downArrow">
            <a:avLst>
              <a:gd name="adj1" fmla="val 50000"/>
              <a:gd name="adj2" fmla="val 50007"/>
            </a:avLst>
          </a:prstGeom>
          <a:solidFill>
            <a:srgbClr val="333399"/>
          </a:solidFill>
          <a:ln w="38160">
            <a:solidFill>
              <a:srgbClr val="ffffff"/>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1" name="Скругленный прямоугольник 7"/>
          <p:cNvSpPr/>
          <p:nvPr/>
        </p:nvSpPr>
        <p:spPr>
          <a:xfrm>
            <a:off x="357120" y="5587920"/>
            <a:ext cx="3357720" cy="1055880"/>
          </a:xfrm>
          <a:prstGeom prst="roundRect">
            <a:avLst>
              <a:gd name="adj" fmla="val 16667"/>
            </a:avLst>
          </a:prstGeom>
          <a:solidFill>
            <a:srgbClr val="333399"/>
          </a:solidFill>
          <a:ln w="38160">
            <a:solidFill>
              <a:srgbClr val="ffffff"/>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Жекелеген жиырылу</a:t>
            </a:r>
            <a:endParaRPr b="0" lang="ru-RU" sz="2400" strike="noStrike" u="none">
              <a:solidFill>
                <a:srgbClr val="000000"/>
              </a:solidFill>
              <a:uFillTx/>
              <a:latin typeface="Arial"/>
            </a:endParaRPr>
          </a:p>
        </p:txBody>
      </p:sp>
      <p:sp>
        <p:nvSpPr>
          <p:cNvPr id="42" name="Скругленный прямоугольник 8"/>
          <p:cNvSpPr/>
          <p:nvPr/>
        </p:nvSpPr>
        <p:spPr>
          <a:xfrm>
            <a:off x="5357880" y="5587920"/>
            <a:ext cx="3357360" cy="1055880"/>
          </a:xfrm>
          <a:prstGeom prst="roundRect">
            <a:avLst>
              <a:gd name="adj" fmla="val 16667"/>
            </a:avLst>
          </a:prstGeom>
          <a:solidFill>
            <a:srgbClr val="333399"/>
          </a:solidFill>
          <a:ln w="38160">
            <a:solidFill>
              <a:srgbClr val="ffffff"/>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Сіресіп жиырылу –күштірек және ұзаққа созылады.  </a:t>
            </a:r>
            <a:endParaRPr b="0" lang="ru-RU" sz="2400" strike="noStrike" u="none">
              <a:solidFill>
                <a:srgbClr val="000000"/>
              </a:solidFill>
              <a:uFillTx/>
              <a:latin typeface="Arial"/>
            </a:endParaRPr>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 name=""/>
          <p:cNvSpPr txBox="1"/>
          <p:nvPr/>
        </p:nvSpPr>
        <p:spPr>
          <a:xfrm>
            <a:off x="456840" y="428400"/>
            <a:ext cx="7467480" cy="2771640"/>
          </a:xfrm>
          <a:prstGeom prst="rect">
            <a:avLst/>
          </a:prstGeom>
          <a:noFill/>
          <a:ln w="0">
            <a:noFill/>
          </a:ln>
        </p:spPr>
        <p:txBody>
          <a:bodyPr lIns="90000" rIns="90000" tIns="46800" bIns="46800" anchor="t">
            <a:normAutofit/>
          </a:bodyPr>
          <a:p>
            <a:pPr marL="343080" indent="-343080">
              <a:lnSpc>
                <a:spcPct val="10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Сіреспе  </a:t>
            </a:r>
            <a:r>
              <a:rPr b="0" lang="kk-KZ" sz="2400" strike="noStrike" u="none">
                <a:solidFill>
                  <a:srgbClr val="000000"/>
                </a:solidFill>
                <a:uFillTx/>
                <a:latin typeface="Times New Roman"/>
                <a:ea typeface="Times New Roman"/>
              </a:rPr>
              <a:t>бұлшықеттердің жекелеген жиырылуының жиынтығы нәтижесінде туындайды. Сіреспе пайда болуы үшін бұлшықетке жекелеген жиырылу аяқталмай тұрып, тағы да қайта тітіркендіргіш әсер етуі қажет. </a:t>
            </a:r>
            <a:endParaRPr b="0" lang="ru-RU" sz="2400" strike="noStrike" u="none">
              <a:solidFill>
                <a:srgbClr val="000000"/>
              </a:solidFill>
              <a:uFillTx/>
              <a:latin typeface="Arial"/>
            </a:endParaRPr>
          </a:p>
        </p:txBody>
      </p:sp>
      <p:sp>
        <p:nvSpPr>
          <p:cNvPr id="44" name="Стрелка вниз 3"/>
          <p:cNvSpPr/>
          <p:nvPr/>
        </p:nvSpPr>
        <p:spPr>
          <a:xfrm rot="2068800">
            <a:off x="2180880" y="2738160"/>
            <a:ext cx="571320" cy="1571400"/>
          </a:xfrm>
          <a:prstGeom prst="downArrow">
            <a:avLst>
              <a:gd name="adj1" fmla="val 50000"/>
              <a:gd name="adj2" fmla="val 50005"/>
            </a:avLst>
          </a:prstGeom>
          <a:solidFill>
            <a:srgbClr val="333399"/>
          </a:solidFill>
          <a:ln w="38160">
            <a:solidFill>
              <a:srgbClr val="ffffff"/>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5" name="Стрелка вниз 4"/>
          <p:cNvSpPr/>
          <p:nvPr/>
        </p:nvSpPr>
        <p:spPr>
          <a:xfrm rot="19328400">
            <a:off x="6006600" y="2647800"/>
            <a:ext cx="571680" cy="1616400"/>
          </a:xfrm>
          <a:prstGeom prst="downArrow">
            <a:avLst>
              <a:gd name="adj1" fmla="val 50000"/>
              <a:gd name="adj2" fmla="val 49991"/>
            </a:avLst>
          </a:prstGeom>
          <a:solidFill>
            <a:srgbClr val="333399"/>
          </a:solidFill>
          <a:ln w="38160">
            <a:solidFill>
              <a:srgbClr val="ffffff"/>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Arial"/>
            </a:endParaRPr>
          </a:p>
        </p:txBody>
      </p:sp>
      <p:sp>
        <p:nvSpPr>
          <p:cNvPr id="46" name="Скругленный прямоугольник 5"/>
          <p:cNvSpPr/>
          <p:nvPr/>
        </p:nvSpPr>
        <p:spPr>
          <a:xfrm>
            <a:off x="3286080" y="2071800"/>
            <a:ext cx="2286000" cy="1271520"/>
          </a:xfrm>
          <a:prstGeom prst="roundRect">
            <a:avLst>
              <a:gd name="adj" fmla="val 16667"/>
            </a:avLst>
          </a:prstGeom>
          <a:solidFill>
            <a:srgbClr val="333399"/>
          </a:solidFill>
          <a:ln w="38160">
            <a:solidFill>
              <a:srgbClr val="ffffff"/>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imes New Roman"/>
                <a:ea typeface="Times New Roman"/>
              </a:rPr>
              <a:t>Сіреспе</a:t>
            </a:r>
            <a:endParaRPr b="0" lang="ru-RU" sz="2400" strike="noStrike" u="none">
              <a:solidFill>
                <a:srgbClr val="000000"/>
              </a:solidFill>
              <a:uFillTx/>
              <a:latin typeface="Arial"/>
            </a:endParaRPr>
          </a:p>
        </p:txBody>
      </p:sp>
      <p:sp>
        <p:nvSpPr>
          <p:cNvPr id="47" name="Скругленный прямоугольник 6"/>
          <p:cNvSpPr/>
          <p:nvPr/>
        </p:nvSpPr>
        <p:spPr>
          <a:xfrm>
            <a:off x="285840" y="4214880"/>
            <a:ext cx="3214440" cy="2485800"/>
          </a:xfrm>
          <a:prstGeom prst="roundRect">
            <a:avLst>
              <a:gd name="adj" fmla="val 16667"/>
            </a:avLst>
          </a:prstGeom>
          <a:solidFill>
            <a:srgbClr val="333399"/>
          </a:solidFill>
          <a:ln w="38160">
            <a:solidFill>
              <a:srgbClr val="ffffff"/>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Жетілген сіреспе-</a:t>
            </a: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1 с-та 40-50-ге дейінгі жиіліктегі жүйке импульстері әсерінен болатын қаңқа бұлшықетінің қалыпты жұмыс жағдайы.</a:t>
            </a:r>
            <a:endParaRPr b="0" lang="ru-RU" sz="2000" strike="noStrike" u="none">
              <a:solidFill>
                <a:srgbClr val="000000"/>
              </a:solidFill>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 </a:t>
            </a:r>
            <a:endParaRPr b="0" lang="ru-RU" sz="2000" strike="noStrike" u="none">
              <a:solidFill>
                <a:srgbClr val="000000"/>
              </a:solidFill>
              <a:uFillTx/>
              <a:latin typeface="Arial"/>
            </a:endParaRPr>
          </a:p>
        </p:txBody>
      </p:sp>
      <p:sp>
        <p:nvSpPr>
          <p:cNvPr id="48" name="Скругленный прямоугольник 7"/>
          <p:cNvSpPr/>
          <p:nvPr/>
        </p:nvSpPr>
        <p:spPr>
          <a:xfrm>
            <a:off x="5214960" y="4286160"/>
            <a:ext cx="3429000" cy="2414520"/>
          </a:xfrm>
          <a:prstGeom prst="roundRect">
            <a:avLst>
              <a:gd name="adj" fmla="val 16667"/>
            </a:avLst>
          </a:prstGeom>
          <a:solidFill>
            <a:srgbClr val="333399"/>
          </a:solidFill>
          <a:ln w="38160">
            <a:solidFill>
              <a:srgbClr val="ffffff"/>
            </a:solidFill>
            <a:miter/>
          </a:ln>
          <a:effectLst>
            <a:outerShdw dist="20160" dir="5400000" blurRad="0" rotWithShape="0">
              <a:srgbClr val="000000">
                <a:alpha val="38000"/>
              </a:srgbClr>
            </a:outerShdw>
          </a:effectLst>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ffffff"/>
                </a:solidFill>
                <a:uFillTx/>
                <a:latin typeface="Times New Roman"/>
                <a:ea typeface="Times New Roman"/>
              </a:rPr>
              <a:t>Жетілмеген сіреспе  </a:t>
            </a:r>
            <a:endParaRPr b="0" lang="ru-RU" sz="2000" strike="noStrike" u="none">
              <a:solidFill>
                <a:srgbClr val="000000"/>
              </a:solidFill>
              <a:uFillTx/>
              <a:latin typeface="Arial"/>
            </a:endParaRPr>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9" name="Picture 2" descr="Smooth Muscle Contractions - MSK - Medbullets Step 1"/>
          <p:cNvPicPr/>
          <p:nvPr/>
        </p:nvPicPr>
        <p:blipFill>
          <a:blip r:embed="rId1"/>
          <a:srcRect l="0" t="0" r="0" b="17570"/>
          <a:stretch/>
        </p:blipFill>
        <p:spPr>
          <a:xfrm>
            <a:off x="457200" y="257040"/>
            <a:ext cx="8229600" cy="6220080"/>
          </a:xfrm>
          <a:prstGeom prst="rect">
            <a:avLst/>
          </a:prstGeom>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478</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2014-05-25T02:25:09Z</dcterms:created>
  <dc:creator>Justin Galusha</dc:creator>
  <dc:description/>
  <dc:language>ru-RU</dc:language>
  <cp:lastModifiedBy>Amangul Zakbek</cp:lastModifiedBy>
  <dcterms:modified xsi:type="dcterms:W3CDTF">2021-03-23T21:30:50Z</dcterms:modified>
  <cp:revision>58</cp:revision>
  <dc:subject/>
  <dc:title>Slide 1</dc:title>
</cp:coreProperties>
</file>