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9"/>
  </p:notesMasterIdLst>
  <p:sldIdLst>
    <p:sldId id="272" r:id="rId2"/>
    <p:sldId id="282" r:id="rId3"/>
    <p:sldId id="267" r:id="rId4"/>
    <p:sldId id="361" r:id="rId5"/>
    <p:sldId id="362" r:id="rId6"/>
    <p:sldId id="270" r:id="rId7"/>
    <p:sldId id="269" r:id="rId8"/>
    <p:sldId id="363" r:id="rId9"/>
    <p:sldId id="283" r:id="rId10"/>
    <p:sldId id="284" r:id="rId11"/>
    <p:sldId id="286" r:id="rId12"/>
    <p:sldId id="351" r:id="rId13"/>
    <p:sldId id="358" r:id="rId14"/>
    <p:sldId id="285" r:id="rId15"/>
    <p:sldId id="352" r:id="rId16"/>
    <p:sldId id="262" r:id="rId17"/>
    <p:sldId id="263" r:id="rId18"/>
    <p:sldId id="264" r:id="rId19"/>
    <p:sldId id="265" r:id="rId20"/>
    <p:sldId id="354" r:id="rId21"/>
    <p:sldId id="340" r:id="rId22"/>
    <p:sldId id="274" r:id="rId23"/>
    <p:sldId id="271" r:id="rId24"/>
    <p:sldId id="356" r:id="rId25"/>
    <p:sldId id="355" r:id="rId26"/>
    <p:sldId id="294" r:id="rId27"/>
    <p:sldId id="27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2BD5B-4302-4F2D-83EB-9E5EF21F75A8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191D3-227A-4F81-9DA7-383EB131B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1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2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08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48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57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1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0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19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1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51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61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27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9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k.wikipedia.org/wiki/%D0%96%D2%B1%D0%BB%D1%8B%D0%BD" TargetMode="External"/><Relationship Id="rId2" Type="http://schemas.openxmlformats.org/officeDocument/2006/relationships/hyperlink" Target="http://kk.wikipedia.org/wiki/%D0%A0%D0%B5%D1%84%D0%BB%D0%B5%D0%BA%D1%8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k.wikipedia.org/wiki/%D0%A0%D0%B5%D1%86%D0%B5%D0%BF%D1%82%D0%BE%D1%80" TargetMode="External"/><Relationship Id="rId2" Type="http://schemas.openxmlformats.org/officeDocument/2006/relationships/hyperlink" Target="http://kk.wikipedia.org/wiki/%D0%90%D1%80%D0%B0%D0%BB%D1%8B%D2%9B_%D0%BC%D0%B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kk.wikipedia.org/wiki/%D0%9E%D1%80%D1%82%D0%B0%D2%A3%D2%93%D1%8B_%D0%BC%D0%B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k.wikipedia.org/wiki/%D0%9C%D0%B8_%D0%BA%D3%A9%D0%BF%D1%96%D1%80%D1%96" TargetMode="External"/><Relationship Id="rId2" Type="http://schemas.openxmlformats.org/officeDocument/2006/relationships/hyperlink" Target="http://kk.wikipedia.org/wiki/%D0%90%D1%80%D1%82%D2%9B%D1%8B_%D0%BC%D0%B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k.wikipedia.org/wiki/%D0%96%D2%B1%D0%BB%D1%8B%D0%BD" TargetMode="External"/><Relationship Id="rId2" Type="http://schemas.openxmlformats.org/officeDocument/2006/relationships/hyperlink" Target="http://kk.wikipedia.org/wiki/%D0%A1%D0%BE%D0%BF%D0%B0%D2%9B%D1%88%D0%B0_%D0%BC%D0%B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76672"/>
            <a:ext cx="864096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</a:t>
            </a:r>
            <a:r>
              <a:rPr lang="kk-KZ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 тақырыбы: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kk-KZ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 жүйке жүйесі оның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endParaRPr lang="ru-RU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kk-KZ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 </a:t>
            </a:r>
          </a:p>
          <a:p>
            <a:pPr algn="ctr"/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ОЖЖ- жұлын мен мидың құрылысы мен қызметтерін үйренеді. </a:t>
            </a:r>
            <a:endParaRPr lang="ru-RU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95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C0E3D59-2E15-4C81-854A-6DD302CF3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143000"/>
            <a:ext cx="79962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83E8FD-3754-4C05-A6DE-BDD63DE2A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143000"/>
            <a:ext cx="79962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380F90-523F-4F83-9D9B-69937BA29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7BF3D6D-2709-4172-8CB4-456458120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3" y="53340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7BD6836-EF79-4E3B-A5FD-1FBF75229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46208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63ED58D-D2FD-460D-8AA0-216D77C84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3622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b="1" dirty="0">
                <a:latin typeface="Times New Roman" panose="02020603050405020304" pitchFamily="18" charset="0"/>
              </a:rPr>
              <a:t>жұлын</a:t>
            </a:r>
            <a:endParaRPr lang="en-US" altLang="ru-RU" b="1" dirty="0">
              <a:latin typeface="Times New Roman" panose="02020603050405020304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9708DF0D-D570-4764-86E4-6B5DC67DC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350" y="32004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0B7CC9BA-7F81-4B52-A040-42DC21D0D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036638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4024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>
            <a:extLst>
              <a:ext uri="{FF2B5EF4-FFF2-40B4-BE49-F238E27FC236}">
                <a16:creationId xmlns:a16="http://schemas.microsoft.com/office/drawing/2014/main" id="{2E40A70B-1144-46DF-84E4-A4A295EB928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79244D-B708-4E56-9A27-53F2AB142A48}" type="slidenum">
              <a:rPr lang="en-US" altLang="ru-RU" sz="1400"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ru-RU" sz="1400">
              <a:latin typeface="Times New Roman" panose="02020603050405020304" pitchFamily="18" charset="0"/>
            </a:endParaRP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B52F5AD6-EBD5-4745-AB0C-E97B6468F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143000"/>
            <a:ext cx="79962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DD9AC7-4DBA-4CFA-9E88-09E0FE445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2652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kk-KZ" alt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Receptor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632C30-B257-4FEB-925B-48E0F1112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3" y="5334000"/>
            <a:ext cx="3519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kk-KZ" alt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Sensory neuron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58CAAC-D6B8-492E-B14E-4A6944770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462088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kk-KZ" alt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Interneuron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C971F7-38EE-4C11-B71A-BE1918C0B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350" y="3200400"/>
            <a:ext cx="1543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kk-KZ" alt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motor    neuron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C6656-F080-46FC-9E09-C31D0D417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036638"/>
            <a:ext cx="2286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kk-KZ" alt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Effector</a:t>
            </a:r>
          </a:p>
        </p:txBody>
      </p:sp>
      <p:sp>
        <p:nvSpPr>
          <p:cNvPr id="17417" name="TextBox 1">
            <a:extLst>
              <a:ext uri="{FF2B5EF4-FFF2-40B4-BE49-F238E27FC236}">
                <a16:creationId xmlns:a16="http://schemas.microsoft.com/office/drawing/2014/main" id="{CF55E226-CEF4-42CC-85A1-88F9CA358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24384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latin typeface="Times New Roman" panose="02020603050405020304" pitchFamily="18" charset="0"/>
              </a:rPr>
              <a:t>Spinal cord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E60016-7A36-42D0-908A-1EB6C7C394B7}"/>
              </a:ext>
            </a:extLst>
          </p:cNvPr>
          <p:cNvSpPr txBox="1"/>
          <p:nvPr/>
        </p:nvSpPr>
        <p:spPr>
          <a:xfrm>
            <a:off x="161987" y="298480"/>
            <a:ext cx="8964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kk-KZ" altLang="ru-RU" sz="1600">
                <a:latin typeface="Times New Roman" panose="02020603050405020304" pitchFamily="18" charset="0"/>
                <a:sym typeface="Wingdings" panose="05000000000000000000" pitchFamily="2" charset="2"/>
              </a:rPr>
              <a:t>Рецептор </a:t>
            </a:r>
            <a:r>
              <a:rPr lang="en-US" altLang="ru-RU" sz="1600"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ru-RU" sz="1600" i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Сезімтал (орталыққа тебетін, афферентті)  нейрон.</a:t>
            </a:r>
            <a:r>
              <a:rPr lang="en-US" altLang="ru-RU" sz="1600"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ru-RU" sz="1600">
                <a:latin typeface="Rosewood Std Regular" pitchFamily="82" charset="0"/>
                <a:sym typeface="Wingdings" panose="05000000000000000000" pitchFamily="2" charset="2"/>
              </a:rPr>
              <a:t> </a:t>
            </a:r>
            <a:r>
              <a:rPr lang="kk-KZ" altLang="ru-RU" sz="1600">
                <a:latin typeface="Rosewood Std Regular" pitchFamily="82" charset="0"/>
                <a:sym typeface="Wingdings" panose="05000000000000000000" pitchFamily="2" charset="2"/>
              </a:rPr>
              <a:t>аралық нейрон </a:t>
            </a:r>
            <a:r>
              <a:rPr lang="en-US" altLang="ru-RU" sz="1600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ru-RU" sz="1600" i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Қозғалғыш (орталықтан тебетін, эфферентті)  нейрон.</a:t>
            </a:r>
            <a:r>
              <a:rPr lang="en-US" altLang="ru-RU" sz="1600"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ru-RU" sz="1600" i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Жұмысшы мүше.</a:t>
            </a:r>
            <a:endParaRPr lang="en-US" altLang="ru-RU" sz="1600" dirty="0"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9D2DAA-FB59-412B-8443-B0C29C35034D}"/>
              </a:ext>
            </a:extLst>
          </p:cNvPr>
          <p:cNvSpPr txBox="1"/>
          <p:nvPr/>
        </p:nvSpPr>
        <p:spPr>
          <a:xfrm>
            <a:off x="251520" y="6030105"/>
            <a:ext cx="8443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 Рефлекс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доғасы</a:t>
            </a:r>
            <a:r>
              <a:rPr lang="ru-RU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–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рефлексті</a:t>
            </a:r>
            <a:r>
              <a:rPr lang="ru-RU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жүзеге</a:t>
            </a:r>
            <a:r>
              <a:rPr lang="ru-RU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асыру</a:t>
            </a:r>
            <a:r>
              <a:rPr lang="ru-RU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үшін</a:t>
            </a:r>
            <a:r>
              <a:rPr lang="ru-RU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жүйке</a:t>
            </a:r>
            <a:r>
              <a:rPr lang="ru-RU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импульсі</a:t>
            </a:r>
            <a:r>
              <a:rPr lang="ru-RU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өтетін</a:t>
            </a:r>
            <a:r>
              <a:rPr lang="ru-RU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жол</a:t>
            </a:r>
            <a:r>
              <a:rPr lang="ru-RU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Жоғары ми функциясының зақымдалуы | Қазақша медицина">
            <a:extLst>
              <a:ext uri="{FF2B5EF4-FFF2-40B4-BE49-F238E27FC236}">
                <a16:creationId xmlns:a16="http://schemas.microsoft.com/office/drawing/2014/main" id="{36A9ED39-6D8C-473F-B818-066A3F5D92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0"/>
          <a:stretch/>
        </p:blipFill>
        <p:spPr bwMode="auto">
          <a:xfrm>
            <a:off x="-533400" y="-74613"/>
            <a:ext cx="10134600" cy="674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Балалардағы нерв жүйесінің морфофункциялық ерекшеліктері - online  presentation">
            <a:extLst>
              <a:ext uri="{FF2B5EF4-FFF2-40B4-BE49-F238E27FC236}">
                <a16:creationId xmlns:a16="http://schemas.microsoft.com/office/drawing/2014/main" id="{15526B50-0D15-4244-8640-2CA8AEB57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6"/>
          <a:stretch/>
        </p:blipFill>
        <p:spPr bwMode="auto">
          <a:xfrm>
            <a:off x="0" y="44624"/>
            <a:ext cx="9144000" cy="671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7E2AD4-7146-43F7-9184-D0566993C370}"/>
              </a:ext>
            </a:extLst>
          </p:cNvPr>
          <p:cNvSpPr txBox="1"/>
          <p:nvPr/>
        </p:nvSpPr>
        <p:spPr>
          <a:xfrm>
            <a:off x="359532" y="188640"/>
            <a:ext cx="84249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Синапстардың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артықшылықтары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Синапс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жолындағы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импульстердің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азайтқанымен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қозғалуын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тежейді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байланыстыруға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2" descr="http://www.neuroskills.com/images/cerebellum.jpg">
            <a:extLst>
              <a:ext uri="{FF2B5EF4-FFF2-40B4-BE49-F238E27FC236}">
                <a16:creationId xmlns:a16="http://schemas.microsoft.com/office/drawing/2014/main" id="{C844CCB2-8AED-4C8C-9F5B-177C0AC3E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99119"/>
            <a:ext cx="3312368" cy="421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9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Жүйке жүйесінің маңызы, оның құрылысы және қызметі - биология, презентации">
            <a:extLst>
              <a:ext uri="{FF2B5EF4-FFF2-40B4-BE49-F238E27FC236}">
                <a16:creationId xmlns:a16="http://schemas.microsoft.com/office/drawing/2014/main" id="{AB8812BC-64DE-4882-A30F-3B873E7D3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5" r="41933"/>
          <a:stretch/>
        </p:blipFill>
        <p:spPr bwMode="auto">
          <a:xfrm>
            <a:off x="179512" y="0"/>
            <a:ext cx="43204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Flash">
            <a:extLst>
              <a:ext uri="{FF2B5EF4-FFF2-40B4-BE49-F238E27FC236}">
                <a16:creationId xmlns:a16="http://schemas.microsoft.com/office/drawing/2014/main" id="{6C408B91-3E05-4EB9-AE54-04DA2937C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638429" cy="42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382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Жұлын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" y="803446"/>
            <a:ext cx="4402832" cy="4061048"/>
          </a:xfrm>
        </p:spPr>
        <p:txBody>
          <a:bodyPr>
            <a:no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цилиндр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пішінді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омыртқа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жотасының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өзегінде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42-45 см,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салмағы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34-38 г.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сопақша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жалғасады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омыртқаға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созылып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905" b="2465"/>
          <a:stretch/>
        </p:blipFill>
        <p:spPr>
          <a:xfrm>
            <a:off x="4611805" y="1650333"/>
            <a:ext cx="4363027" cy="284596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609497" y="1412776"/>
            <a:ext cx="1058847" cy="1152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88141" y="904364"/>
            <a:ext cx="14756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Жұлын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49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Жұлынның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853136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Жұлынның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алдыңғы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созылған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жүлгелері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жұлынды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жартыға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Жұлынның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сұйықтығына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Өзектің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пішіні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көбелекке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жұлынның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өсінділерінің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бар.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өсіндісінің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5" y="1187282"/>
            <a:ext cx="4195750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272677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1 – сұр заты </a:t>
            </a:r>
          </a:p>
          <a:p>
            <a:r>
              <a:rPr lang="kk-KZ" dirty="0"/>
              <a:t>2- ақ заты</a:t>
            </a:r>
          </a:p>
          <a:p>
            <a:r>
              <a:rPr lang="kk-KZ" dirty="0"/>
              <a:t>3 – жұлынның орталық өзегі</a:t>
            </a:r>
          </a:p>
          <a:p>
            <a:r>
              <a:rPr lang="kk-KZ" dirty="0"/>
              <a:t>4 – жұлын жүйкесі</a:t>
            </a:r>
          </a:p>
          <a:p>
            <a:r>
              <a:rPr lang="kk-KZ" dirty="0"/>
              <a:t>5 – артқы түбір</a:t>
            </a:r>
          </a:p>
          <a:p>
            <a:r>
              <a:rPr lang="kk-KZ" dirty="0"/>
              <a:t>6 – алдыңғы түбір</a:t>
            </a:r>
          </a:p>
          <a:p>
            <a:r>
              <a:rPr lang="kk-KZ" dirty="0"/>
              <a:t>7 – жүйке түйіндері</a:t>
            </a:r>
          </a:p>
          <a:p>
            <a:r>
              <a:rPr lang="kk-KZ" dirty="0"/>
              <a:t>8 – жұлынның алдыңғы тік жүлгесі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0348" y="2469890"/>
            <a:ext cx="24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0036" y="2996952"/>
            <a:ext cx="24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6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251522" y="2192891"/>
            <a:ext cx="360038" cy="923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" y="2100558"/>
            <a:ext cx="25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469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60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Жұлынның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50260"/>
            <a:ext cx="8363272" cy="530307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 </a:t>
            </a:r>
            <a:r>
              <a:rPr lang="ru-RU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Жұлын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өткізгіштік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Рефлекс"/>
              </a:rPr>
              <a:t>Рефлекстік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жұлынның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 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жұлынның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сегізкөз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қарашығын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үлкейтетін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т. б.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Жұлынның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тығыз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Қозғалтқыш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аяқ-қол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еттерінің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жиырылуына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Жұлын"/>
              </a:rPr>
              <a:t>Жұлынның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Рефлекс"/>
              </a:rPr>
              <a:t>рефлексі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0857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Жұлынның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қабықша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қаптап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ортаңғысы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жұмсақ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қабықшалар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82489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hspe-092904-001">
            <a:extLst>
              <a:ext uri="{FF2B5EF4-FFF2-40B4-BE49-F238E27FC236}">
                <a16:creationId xmlns:a16="http://schemas.microsoft.com/office/drawing/2014/main" id="{E64E0B2F-CA65-453D-A064-D94DE55E7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43000"/>
            <a:ext cx="2895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57F4A2B-557F-4D37-A6E1-B872117BB35C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447800"/>
            <a:ext cx="4619625" cy="48196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alt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 жүйкесі</a:t>
            </a:r>
            <a:r>
              <a:rPr lang="en-US" alt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Шеткі жүйке жүйес</a:t>
            </a:r>
            <a:r>
              <a:rPr lang="kk-KZ" altLang="ru-RU" dirty="0">
                <a:solidFill>
                  <a:srgbClr val="00B050"/>
                </a:solidFill>
                <a:cs typeface="Times New Roman" panose="02020603050405020304" pitchFamily="18" charset="0"/>
              </a:rPr>
              <a:t>і</a:t>
            </a:r>
            <a:endParaRPr lang="en-US" altLang="ru-RU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4A473255-D829-433E-B44C-2BAD27958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295400"/>
            <a:ext cx="2133600" cy="228600"/>
          </a:xfrm>
          <a:prstGeom prst="rightArrow">
            <a:avLst>
              <a:gd name="adj1" fmla="val 50000"/>
              <a:gd name="adj2" fmla="val 233333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3583EA48-4DBC-42A5-99C0-3DBDC7211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000500"/>
            <a:ext cx="2133600" cy="228600"/>
          </a:xfrm>
          <a:prstGeom prst="rightArrow">
            <a:avLst>
              <a:gd name="adj1" fmla="val 50000"/>
              <a:gd name="adj2" fmla="val 233333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B050"/>
              </a:solidFill>
            </a:endParaRP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9F2EE9BE-9B43-4AE7-8683-797E6DDF1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057400"/>
            <a:ext cx="2133600" cy="228600"/>
          </a:xfrm>
          <a:prstGeom prst="rightArrow">
            <a:avLst>
              <a:gd name="adj1" fmla="val 50000"/>
              <a:gd name="adj2" fmla="val 233333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A6493C-3D46-4378-B513-F28010758D93}"/>
              </a:ext>
            </a:extLst>
          </p:cNvPr>
          <p:cNvSpPr txBox="1"/>
          <p:nvPr/>
        </p:nvSpPr>
        <p:spPr>
          <a:xfrm>
            <a:off x="1403648" y="236121"/>
            <a:ext cx="5970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830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73D8D79-2211-4E86-AD23-3F8649365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841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егетативтік жүйке жүйесі - online presentation">
            <a:extLst>
              <a:ext uri="{FF2B5EF4-FFF2-40B4-BE49-F238E27FC236}">
                <a16:creationId xmlns:a16="http://schemas.microsoft.com/office/drawing/2014/main" id="{834CC3DF-86FF-4ABD-971D-7EB4E777D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бөлімдері қызметі қандай: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Сопақша ми 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Ортаңғы ми 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Аралық ми</a:t>
            </a:r>
          </a:p>
          <a:p>
            <a:pPr marL="457200" indent="-457200">
              <a:buAutoNum type="arabicPeriod" startAt="4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Мишық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Алдыңғы ми</a:t>
            </a:r>
          </a:p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критерийі: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Ми бөлімдерінің ОЖЖ орналасу аумағын анықтау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Ми бөлімдерінің құрылымдық компоненттерін атау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Ми бөлімдерінің қызметтері анықталады.</a:t>
            </a:r>
          </a:p>
          <a:p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334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kk-KZ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ұлынның қызметі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 t="273" b="26259"/>
          <a:stretch/>
        </p:blipFill>
        <p:spPr bwMode="auto">
          <a:xfrm>
            <a:off x="457200" y="1417639"/>
            <a:ext cx="8147248" cy="35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49876C-8A90-418D-8108-0A41D55A4EBD}"/>
              </a:ext>
            </a:extLst>
          </p:cNvPr>
          <p:cNvSpPr txBox="1"/>
          <p:nvPr/>
        </p:nvSpPr>
        <p:spPr>
          <a:xfrm>
            <a:off x="1475656" y="1772816"/>
            <a:ext cx="165618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E990F-132A-49B9-8742-D499712BD7A0}"/>
              </a:ext>
            </a:extLst>
          </p:cNvPr>
          <p:cNvSpPr txBox="1"/>
          <p:nvPr/>
        </p:nvSpPr>
        <p:spPr>
          <a:xfrm>
            <a:off x="5364088" y="1772816"/>
            <a:ext cx="172819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024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әптерге кестені толтыру;">
            <a:extLst>
              <a:ext uri="{FF2B5EF4-FFF2-40B4-BE49-F238E27FC236}">
                <a16:creationId xmlns:a16="http://schemas.microsoft.com/office/drawing/2014/main" id="{FE3E732F-6B72-444E-BA62-9122D9BC8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4851"/>
          <a:stretch/>
        </p:blipFill>
        <p:spPr bwMode="auto">
          <a:xfrm>
            <a:off x="0" y="1484784"/>
            <a:ext cx="91440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214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ontpariet">
            <a:extLst>
              <a:ext uri="{FF2B5EF4-FFF2-40B4-BE49-F238E27FC236}">
                <a16:creationId xmlns:a16="http://schemas.microsoft.com/office/drawing/2014/main" id="{B9ED3C50-DC53-4C67-91F9-5C7063556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97"/>
          <a:stretch/>
        </p:blipFill>
        <p:spPr bwMode="auto">
          <a:xfrm>
            <a:off x="107504" y="1520314"/>
            <a:ext cx="4769296" cy="16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parietemporal">
            <a:extLst>
              <a:ext uri="{FF2B5EF4-FFF2-40B4-BE49-F238E27FC236}">
                <a16:creationId xmlns:a16="http://schemas.microsoft.com/office/drawing/2014/main" id="{2BB70096-FF66-4840-9036-FBB869064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 bwMode="auto">
          <a:xfrm>
            <a:off x="4858545" y="1520314"/>
            <a:ext cx="4285455" cy="16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6F0C4-948E-4F4D-8E74-04058BC8A167}"/>
              </a:ext>
            </a:extLst>
          </p:cNvPr>
          <p:cNvSpPr txBox="1"/>
          <p:nvPr/>
        </p:nvSpPr>
        <p:spPr>
          <a:xfrm>
            <a:off x="971600" y="58933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Үлкен ми сыңарлары бөлімдерін атаңыз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430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 мидың жарты шарлары қандай құрылымдар арқылы байланысады?</a:t>
            </a:r>
          </a:p>
          <a:p>
            <a:pPr marL="0" indent="0">
              <a:buNone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Бас сүйек-ми жүйкелері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 жасушалары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Жұлын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Жүйке талшықтары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метаболизмдік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үдерістер,ашығу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еріксіз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орталықтары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бағанасы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Гипоталамус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Гипофиз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қабықшалары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ОЖЖ-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сұйықтығымен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өзек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Сопақша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Мишық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7880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3" y="836712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</a:t>
            </a:r>
          </a:p>
          <a:p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B0FBA8-3596-49D7-8A99-8E6FD00747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44556"/>
            <a:ext cx="2062708" cy="174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5ABA51-D939-4F74-A443-1CA5356BC8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44557"/>
            <a:ext cx="1944216" cy="174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408CB1-99C2-4864-9BB1-5B87922F48C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64903"/>
            <a:ext cx="1512168" cy="1620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073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787" y="1542516"/>
            <a:ext cx="506722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270" y="1774882"/>
            <a:ext cx="4032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сыңарлары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ми;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ортаңғы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ми;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ми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көпірі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сопақша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ми;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мишық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08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Аралық ми"/>
              </a:rPr>
              <a:t>Аралық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Аралық ми"/>
              </a:rPr>
              <a:t> 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ортаңғы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алдыңғы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төмпешіктері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(гипоталамус)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төмпешікасты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қарыншасы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б.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Рецептор"/>
              </a:rPr>
              <a:t>рецепторлардан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алдыңғы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сыңарларының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қыртысына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өтеді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5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274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Ортаңғы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544616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Ортаңғы ми"/>
              </a:rPr>
              <a:t>Ортаңғы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Ортаңғы ми"/>
              </a:rPr>
              <a:t> 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пигменттің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түзілуін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реттейді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Кенеттен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шыққан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тітіркендіргіштерін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реттейді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8120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83264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Артқы ми"/>
              </a:rPr>
              <a:t>Артқы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Артқы ми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Артқы ми"/>
              </a:rPr>
              <a:t>миға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Ми көпірі"/>
              </a:rPr>
              <a:t>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Ми көпірі"/>
              </a:rPr>
              <a:t>көпірі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ортаңғы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сопақша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аралығына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Сопақша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ортаңғы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тұратындықтан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оны 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көпірінің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терісінен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қуысының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сілемейлі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қабықшасынан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сезгіштік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тепе-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(информация) 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көпіріне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хабарланады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Ми көпірі"/>
              </a:rPr>
              <a:t>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Ми көпірі"/>
              </a:rPr>
              <a:t>көпірінде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сілекей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шайнау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ымдау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бұлшықеттерінің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реттейтін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7813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809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Сопақша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772" y="908720"/>
            <a:ext cx="5112568" cy="568863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Сопақша ми"/>
              </a:rPr>
              <a:t>Сопақша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Сопақша ми"/>
              </a:rPr>
              <a:t> ми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жұлынның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шетінің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Сопақша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мидың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шеті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жіңішкелеу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шеті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жуандау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Жұлындағы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сопақша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мидың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сыртында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жағында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орналасады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>
              <a:buNone/>
            </a:pP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Жұлын"/>
              </a:rPr>
              <a:t>Жұлыннан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айырмашылығы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затында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ядро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жерінде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шоғырланып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Сопақша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мидың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2,5-3 см.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Сопақша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мида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қарыншасы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ему,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жұту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жөтелу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түшкіру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көзді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жыпылықтату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рефлекстерінің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</a:p>
          <a:p>
            <a:pPr marL="0" indent="0">
              <a:buNone/>
            </a:pP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затында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тынысалу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тамырларын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аскорытуды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реттейтін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орталықтар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Сопақша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асатын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рефлекстер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қорғану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жөтелу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құсу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түшкіру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болу,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көзді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жыпылықтату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2)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(ему,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жұту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сөл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асқорыту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бездері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3)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жүрек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қантамырлар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4)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өз-өзінен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істейтін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тынысалу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өкпе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жақсартады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5)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есту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ақпараттарын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басқарады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Жұлын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сопақша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қозуды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жұлыннан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мидың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бөлімдеріне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өткізеді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2420888"/>
            <a:ext cx="3634140" cy="287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3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Мишық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880" y="1217238"/>
            <a:ext cx="4752528" cy="5616624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сопақша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мен 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көпірінің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қаңқа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бұлшықеттерінің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үйлесімді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жиырылуын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реттейді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Әсіресе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тұлға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аяқ-қол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бұлшықеттерінің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тепе-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теңдігін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сақтайды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жарақаттанса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қолаяғы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шаршайды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тепе-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41" t="4498" r="3064"/>
          <a:stretch/>
        </p:blipFill>
        <p:spPr>
          <a:xfrm>
            <a:off x="4921815" y="1979712"/>
            <a:ext cx="3892345" cy="283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40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341517DF-0C81-403A-82C0-C71AF0F0F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67056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2A75CF39-A225-4970-8F25-ACC01903F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95399"/>
            <a:ext cx="67056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86D93B-2814-4DAF-A22F-34C4A9257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038" y="1296988"/>
            <a:ext cx="3967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dirty="0">
                <a:solidFill>
                  <a:srgbClr val="00B0F0"/>
                </a:solidFill>
              </a:rPr>
              <a:t>1. </a:t>
            </a:r>
            <a:r>
              <a:rPr lang="kk-KZ" altLang="ru-RU" dirty="0">
                <a:solidFill>
                  <a:srgbClr val="00B0F0"/>
                </a:solidFill>
              </a:rPr>
              <a:t>рецептор</a:t>
            </a:r>
            <a:endParaRPr lang="en-US" altLang="ru-RU" dirty="0">
              <a:solidFill>
                <a:srgbClr val="00B0F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B1E28AB-CB01-4122-BC28-12EFD200B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063" y="2344738"/>
            <a:ext cx="2759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kk-KZ" altLang="ru-RU" dirty="0"/>
              <a:t>Импульстің ожж өтуі</a:t>
            </a:r>
            <a:endParaRPr lang="en-US" alt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F5FFE-6A2C-4BA0-BD08-3991087E2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6046788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kk-KZ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Жауап беруші мүше</a:t>
            </a:r>
            <a:endParaRPr lang="en-US" altLang="ru-RU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E51EF4-CB7E-41E7-8A35-7FE716C5F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4648200"/>
            <a:ext cx="1228725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FE76359-4692-4BB8-9027-CF4CAA69A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892675"/>
            <a:ext cx="3513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kk-KZ" altLang="ru-RU" dirty="0">
                <a:cs typeface="Times New Roman" panose="02020603050405020304" pitchFamily="18" charset="0"/>
              </a:rPr>
              <a:t>Ожж ден импульс жауап беруі</a:t>
            </a:r>
            <a:r>
              <a:rPr lang="en-US" altLang="ru-RU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50F5E426-F018-415F-885A-60489C998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049463"/>
            <a:ext cx="1228725" cy="153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8A715503-251A-4A99-8D70-88AFFFD19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675" y="5646738"/>
            <a:ext cx="1227138" cy="153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7CED67-3B73-4602-8A47-85846D7A2490}"/>
              </a:ext>
            </a:extLst>
          </p:cNvPr>
          <p:cNvSpPr txBox="1"/>
          <p:nvPr/>
        </p:nvSpPr>
        <p:spPr>
          <a:xfrm>
            <a:off x="123630" y="219776"/>
            <a:ext cx="87688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 </a:t>
            </a:r>
            <a:r>
              <a:rPr lang="ru-RU" sz="2400" b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доғасының</a:t>
            </a:r>
            <a:r>
              <a:rPr lang="ru-RU" sz="2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бөлімдерін</a:t>
            </a:r>
            <a:r>
              <a:rPr lang="ru-RU" sz="2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ретпен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атаңыздар</a:t>
            </a:r>
            <a:r>
              <a:rPr lang="ru-RU" sz="2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6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998</Words>
  <Application>Microsoft Office PowerPoint</Application>
  <PresentationFormat>Экран (4:3)</PresentationFormat>
  <Paragraphs>130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Courier New</vt:lpstr>
      <vt:lpstr>Rosewood Std Regular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Аралық ми</vt:lpstr>
      <vt:lpstr>Ортаңғы ми</vt:lpstr>
      <vt:lpstr>Артқы ми</vt:lpstr>
      <vt:lpstr>Сопақша ми </vt:lpstr>
      <vt:lpstr>Мишық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Жұлын</vt:lpstr>
      <vt:lpstr>Жұлынның құрылысы</vt:lpstr>
      <vt:lpstr>Жұлынның қызметі:</vt:lpstr>
      <vt:lpstr>Презентация PowerPoint</vt:lpstr>
      <vt:lpstr>Презентация PowerPoint</vt:lpstr>
      <vt:lpstr>Презентация PowerPoint</vt:lpstr>
      <vt:lpstr>Презентация PowerPoint</vt:lpstr>
      <vt:lpstr>Жұлынның қызметі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Аксенова Инна Валериевна</dc:creator>
  <cp:lastModifiedBy>Amangul Zakbek</cp:lastModifiedBy>
  <cp:revision>43</cp:revision>
  <dcterms:created xsi:type="dcterms:W3CDTF">2018-03-22T08:48:03Z</dcterms:created>
  <dcterms:modified xsi:type="dcterms:W3CDTF">2021-03-24T15:04:27Z</dcterms:modified>
</cp:coreProperties>
</file>