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7"/>
  </p:notesMasterIdLst>
  <p:sldIdLst>
    <p:sldId id="302" r:id="rId2"/>
    <p:sldId id="389" r:id="rId3"/>
    <p:sldId id="390" r:id="rId4"/>
    <p:sldId id="384" r:id="rId5"/>
    <p:sldId id="265" r:id="rId6"/>
    <p:sldId id="385" r:id="rId7"/>
    <p:sldId id="373" r:id="rId8"/>
    <p:sldId id="318" r:id="rId9"/>
    <p:sldId id="382" r:id="rId10"/>
    <p:sldId id="310" r:id="rId11"/>
    <p:sldId id="388" r:id="rId12"/>
    <p:sldId id="386" r:id="rId13"/>
    <p:sldId id="387" r:id="rId14"/>
    <p:sldId id="383" r:id="rId15"/>
    <p:sldId id="273" r:id="rId1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7" autoAdjust="0"/>
    <p:restoredTop sz="94707" autoAdjust="0"/>
  </p:normalViewPr>
  <p:slideViewPr>
    <p:cSldViewPr snapToGrid="0">
      <p:cViewPr varScale="1">
        <p:scale>
          <a:sx n="78" d="100"/>
          <a:sy n="78" d="100"/>
        </p:scale>
        <p:origin x="139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F57FF-7673-49DA-8E4F-28E7FF53720D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6A4A0-3F52-4529-9815-DE4BABA3F3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11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66A4A0-3F52-4529-9815-DE4BABA3F3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40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CDD6-1915-436B-B25D-47545880D3E5}" type="datetime11">
              <a:rPr lang="en-US" smtClean="0"/>
              <a:pPr/>
              <a:t>23:03:59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A90A-8145-475B-98AA-5A0D6A0FF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7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4124-3403-43B5-B8F1-A927A316ABA9}" type="datetime11">
              <a:rPr lang="en-US" smtClean="0"/>
              <a:pPr/>
              <a:t>23:03:59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A90A-8145-475B-98AA-5A0D6A0FF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1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BB03-9218-4682-A5DD-A3CC3316FE18}" type="datetime11">
              <a:rPr lang="en-US" smtClean="0"/>
              <a:pPr/>
              <a:t>23:03:59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A90A-8145-475B-98AA-5A0D6A0FF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6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F90D-A026-48EB-B57C-F6EF8A97C514}" type="datetime11">
              <a:rPr lang="en-US" smtClean="0"/>
              <a:pPr/>
              <a:t>23:03:59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A90A-8145-475B-98AA-5A0D6A0FF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3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B2FD-FC2F-43ED-89AF-6B038932F1FD}" type="datetime11">
              <a:rPr lang="en-US" smtClean="0"/>
              <a:pPr/>
              <a:t>23:03:59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A90A-8145-475B-98AA-5A0D6A0FF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4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DC97-2C6C-40F9-86F9-77378D153876}" type="datetime11">
              <a:rPr lang="en-US" smtClean="0"/>
              <a:pPr/>
              <a:t>23:03:59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A90A-8145-475B-98AA-5A0D6A0FF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9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8803-DAEB-4E20-BD6C-1D3DE87851A7}" type="datetime11">
              <a:rPr lang="en-US" smtClean="0"/>
              <a:pPr/>
              <a:t>23:03:59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A90A-8145-475B-98AA-5A0D6A0FF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93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22C8-28D5-42A8-A42B-53E54FCCF2BC}" type="datetime11">
              <a:rPr lang="en-US" smtClean="0"/>
              <a:pPr/>
              <a:t>23:03:59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A90A-8145-475B-98AA-5A0D6A0FF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7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CB0D-2932-402F-B0D8-3798C29878C7}" type="datetime11">
              <a:rPr lang="en-US" smtClean="0"/>
              <a:pPr/>
              <a:t>23:03:59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A90A-8145-475B-98AA-5A0D6A0FF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2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9A15-8282-47B0-8F34-F3974825CAD4}" type="datetime11">
              <a:rPr lang="en-US" smtClean="0"/>
              <a:pPr/>
              <a:t>23:03:59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A90A-8145-475B-98AA-5A0D6A0FF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3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C369-6658-419B-A247-D81CB0ADDA3C}" type="datetime11">
              <a:rPr lang="en-US" smtClean="0"/>
              <a:pPr/>
              <a:t>23:03:59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A90A-8145-475B-98AA-5A0D6A0FF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2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06FD1-627C-4F6B-A7D4-09AA8A86B06C}" type="datetime11">
              <a:rPr lang="en-US" smtClean="0"/>
              <a:pPr/>
              <a:t>23:03:59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8A90A-8145-475B-98AA-5A0D6A0FF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4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332" y="127000"/>
            <a:ext cx="8738485" cy="56726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err="1"/>
              <a:t>Механорецепторлар</a:t>
            </a:r>
            <a:r>
              <a:rPr lang="ru-RU" sz="2800" dirty="0"/>
              <a:t> </a:t>
            </a:r>
            <a:r>
              <a:rPr lang="ru-RU" sz="2800" dirty="0" err="1"/>
              <a:t>түрлері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433" y="1783540"/>
            <a:ext cx="8475133" cy="306653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l"/>
            <a:r>
              <a:rPr lang="kk-KZ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 мақсаты</a:t>
            </a:r>
            <a:endParaRPr lang="en-US" sz="31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10.1.7.4 </a:t>
            </a:r>
            <a:r>
              <a:rPr lang="kk-K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тітіркендіргіш өзгеруіне механорецепторлардың жауабын сипаттау </a:t>
            </a:r>
          </a:p>
          <a:p>
            <a:pPr algn="l"/>
            <a:r>
              <a:rPr lang="ru-RU" sz="3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критерийлері</a:t>
            </a:r>
            <a:b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kk-K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қушылар механорецепторлар түрлерін біледі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kk-K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механорецепторлар құрылысын және орналасуын сипаттайды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kk-K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түрлі механорецепторларының әрекет ету жыллдамдығын салыстырады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0EE0-9115-47B5-B70A-3AC90A4D4DB0}" type="datetime11">
              <a:rPr lang="en-US" smtClean="0"/>
              <a:pPr/>
              <a:t>23:03:59</a:t>
            </a:fld>
            <a:endParaRPr lang="en-US" dirty="0"/>
          </a:p>
        </p:txBody>
      </p:sp>
      <p:pic>
        <p:nvPicPr>
          <p:cNvPr id="3074" name="Picture 2" descr="Skin receptors">
            <a:extLst>
              <a:ext uri="{FF2B5EF4-FFF2-40B4-BE49-F238E27FC236}">
                <a16:creationId xmlns:a16="http://schemas.microsoft.com/office/drawing/2014/main" id="{0E77DF12-60FA-4272-AD69-0DDCE0FDB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37001" r="66327" b="17129"/>
          <a:stretch/>
        </p:blipFill>
        <p:spPr bwMode="auto">
          <a:xfrm>
            <a:off x="3622460" y="4850071"/>
            <a:ext cx="2086228" cy="200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154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3074" name="Picture 2" descr="Image result for pacinian recepto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40" y="0"/>
            <a:ext cx="8929160" cy="669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7957" y="315589"/>
            <a:ext cx="2662279" cy="2994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</a:rPr>
              <a:t>Пачини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денелері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1941" y="890124"/>
            <a:ext cx="4594829" cy="3884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</a:rPr>
              <a:t>дәнекер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тіннен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жасалған</a:t>
            </a:r>
            <a:r>
              <a:rPr lang="ru-RU" sz="2400" dirty="0">
                <a:solidFill>
                  <a:schemeClr val="tx1"/>
                </a:solidFill>
              </a:rPr>
              <a:t> капсула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84771" y="1707421"/>
            <a:ext cx="4262692" cy="2442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</a:rPr>
              <a:t>гельмен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бөлінген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ламеллдер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09048" y="2613728"/>
            <a:ext cx="5178901" cy="5178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</a:rPr>
              <a:t>жалғыз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жүйке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ұшы</a:t>
            </a:r>
            <a:r>
              <a:rPr lang="ru-RU" sz="2400" dirty="0">
                <a:solidFill>
                  <a:schemeClr val="tx1"/>
                </a:solidFill>
              </a:rPr>
              <a:t>(</a:t>
            </a:r>
            <a:r>
              <a:rPr lang="ru-RU" sz="2400" dirty="0" err="1">
                <a:solidFill>
                  <a:schemeClr val="tx1"/>
                </a:solidFill>
              </a:rPr>
              <a:t>жалаңаш</a:t>
            </a:r>
            <a:r>
              <a:rPr lang="ru-RU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86400" y="3592864"/>
            <a:ext cx="3301550" cy="3965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</a:rPr>
              <a:t>Көлденен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кесіндісі</a:t>
            </a:r>
            <a:r>
              <a:rPr lang="ru-RU" sz="2400" dirty="0">
                <a:solidFill>
                  <a:schemeClr val="tx1"/>
                </a:solidFill>
              </a:rPr>
              <a:t> Х-У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05635" y="4620552"/>
            <a:ext cx="3576801" cy="660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</a:rPr>
              <a:t>Миелинизацияланған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аймақ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97543" y="5518767"/>
            <a:ext cx="4007973" cy="5427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  <a:latin typeface="+mj-lt"/>
              </a:rPr>
              <a:t>Сенсорлы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+mj-lt"/>
              </a:rPr>
              <a:t>нейронның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 аксоны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8484" y="3390562"/>
            <a:ext cx="1637611" cy="7037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Импульс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қозғалысы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338C8B9-12C8-47A0-A3D0-1EDB88EBCD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3" t="45192" r="28265"/>
          <a:stretch/>
        </p:blipFill>
        <p:spPr bwMode="auto">
          <a:xfrm>
            <a:off x="1595533" y="2435402"/>
            <a:ext cx="5812972" cy="367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68F41B-EDD2-4755-ABB6-D44771DC93AD}"/>
              </a:ext>
            </a:extLst>
          </p:cNvPr>
          <p:cNvSpPr txBox="1"/>
          <p:nvPr/>
        </p:nvSpPr>
        <p:spPr>
          <a:xfrm>
            <a:off x="326571" y="886408"/>
            <a:ext cx="8350897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Гомойтермді және пойкилотермді ағзалардың терморегуляциясы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52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matosensation Mechanoreceptors that respond to touch/pressure on the  surface of the body. Sensory nerve responds propotional to pressure 4 types  of mechanoreceptors: - ppt download">
            <a:extLst>
              <a:ext uri="{FF2B5EF4-FFF2-40B4-BE49-F238E27FC236}">
                <a16:creationId xmlns:a16="http://schemas.microsoft.com/office/drawing/2014/main" id="{9E2FA8B2-C871-45B3-BF76-7E0F254F4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4" t="31837" r="3674" b="10612"/>
          <a:stretch/>
        </p:blipFill>
        <p:spPr bwMode="auto">
          <a:xfrm>
            <a:off x="475861" y="2183363"/>
            <a:ext cx="8332238" cy="394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9CDBA3-FFA3-4F51-A37F-5C4C445295C8}"/>
              </a:ext>
            </a:extLst>
          </p:cNvPr>
          <p:cNvSpPr txBox="1"/>
          <p:nvPr/>
        </p:nvSpPr>
        <p:spPr>
          <a:xfrm>
            <a:off x="877077" y="923730"/>
            <a:ext cx="7529805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Рецепторларды анықтаңыздар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747031-9B90-4D66-A4E4-3780ECC14671}"/>
              </a:ext>
            </a:extLst>
          </p:cNvPr>
          <p:cNvSpPr txBox="1"/>
          <p:nvPr/>
        </p:nvSpPr>
        <p:spPr>
          <a:xfrm>
            <a:off x="718457" y="6130213"/>
            <a:ext cx="114766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k-KZ" dirty="0"/>
              <a:t>1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5479DB-DCA0-444B-8EBA-D2089A54EB6D}"/>
              </a:ext>
            </a:extLst>
          </p:cNvPr>
          <p:cNvSpPr txBox="1"/>
          <p:nvPr/>
        </p:nvSpPr>
        <p:spPr>
          <a:xfrm>
            <a:off x="2811624" y="6130213"/>
            <a:ext cx="114766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k-KZ" dirty="0"/>
              <a:t>2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934C7B-6F45-499E-A1BC-A8CD7DE7387A}"/>
              </a:ext>
            </a:extLst>
          </p:cNvPr>
          <p:cNvSpPr txBox="1"/>
          <p:nvPr/>
        </p:nvSpPr>
        <p:spPr>
          <a:xfrm>
            <a:off x="4904791" y="6130213"/>
            <a:ext cx="114766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k-KZ" dirty="0"/>
              <a:t>3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04897B-113A-4EBA-B06C-E37B32372CCB}"/>
              </a:ext>
            </a:extLst>
          </p:cNvPr>
          <p:cNvSpPr txBox="1"/>
          <p:nvPr/>
        </p:nvSpPr>
        <p:spPr>
          <a:xfrm>
            <a:off x="7364963" y="6130213"/>
            <a:ext cx="114766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k-KZ" dirty="0"/>
              <a:t>4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2FC740-8D35-4BD2-A3A1-0C0354A50B54}"/>
              </a:ext>
            </a:extLst>
          </p:cNvPr>
          <p:cNvSpPr txBox="1"/>
          <p:nvPr/>
        </p:nvSpPr>
        <p:spPr>
          <a:xfrm>
            <a:off x="2104102" y="226142"/>
            <a:ext cx="478831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k-KZ" dirty="0"/>
              <a:t>Тапсырма№1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058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5378B7B-07FE-41FC-B545-EDDD4B75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CB0D-2932-402F-B0D8-3798C29878C7}" type="datetime11">
              <a:rPr lang="en-US" smtClean="0"/>
              <a:pPr/>
              <a:t>23:03:59</a:t>
            </a:fld>
            <a:endParaRPr lang="en-US"/>
          </a:p>
        </p:txBody>
      </p:sp>
      <p:pic>
        <p:nvPicPr>
          <p:cNvPr id="2050" name="Picture 2" descr="PPT - Mechanoreception PowerPoint Presentation, free download - ID:716534">
            <a:extLst>
              <a:ext uri="{FF2B5EF4-FFF2-40B4-BE49-F238E27FC236}">
                <a16:creationId xmlns:a16="http://schemas.microsoft.com/office/drawing/2014/main" id="{55A282DC-EBFB-45FF-B93A-664C1C679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2" r="54898"/>
          <a:stretch/>
        </p:blipFill>
        <p:spPr bwMode="auto">
          <a:xfrm>
            <a:off x="93306" y="541175"/>
            <a:ext cx="4130772" cy="577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E7E2D0-B678-4548-BEAC-DCB764D151B2}"/>
              </a:ext>
            </a:extLst>
          </p:cNvPr>
          <p:cNvSpPr txBox="1"/>
          <p:nvPr/>
        </p:nvSpPr>
        <p:spPr>
          <a:xfrm>
            <a:off x="251927" y="475861"/>
            <a:ext cx="290182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k-KZ" dirty="0"/>
              <a:t>Пачиний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D4A38C-5289-4A14-9E75-36240828C783}"/>
              </a:ext>
            </a:extLst>
          </p:cNvPr>
          <p:cNvSpPr txBox="1"/>
          <p:nvPr/>
        </p:nvSpPr>
        <p:spPr>
          <a:xfrm>
            <a:off x="379445" y="1598645"/>
            <a:ext cx="348342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k-KZ" dirty="0"/>
              <a:t>Тері фолликуласы рецепторы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E5FDBC-21A7-4A7C-BA50-030C139A904C}"/>
              </a:ext>
            </a:extLst>
          </p:cNvPr>
          <p:cNvSpPr txBox="1"/>
          <p:nvPr/>
        </p:nvSpPr>
        <p:spPr>
          <a:xfrm>
            <a:off x="460311" y="2536763"/>
            <a:ext cx="290182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k-KZ" dirty="0"/>
              <a:t>Меркеля дискісі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DCE77E-3DF9-44FD-BC71-A830F468A634}"/>
              </a:ext>
            </a:extLst>
          </p:cNvPr>
          <p:cNvSpPr txBox="1"/>
          <p:nvPr/>
        </p:nvSpPr>
        <p:spPr>
          <a:xfrm>
            <a:off x="460311" y="3488675"/>
            <a:ext cx="290182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k-KZ" dirty="0"/>
              <a:t>Руффини денешігі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B9CFFA-42F9-4206-AC16-8A8685B6F9AA}"/>
              </a:ext>
            </a:extLst>
          </p:cNvPr>
          <p:cNvSpPr txBox="1"/>
          <p:nvPr/>
        </p:nvSpPr>
        <p:spPr>
          <a:xfrm>
            <a:off x="416769" y="4606115"/>
            <a:ext cx="290182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k-KZ" dirty="0"/>
              <a:t>механикалық</a:t>
            </a:r>
            <a:endParaRPr lang="ru-RU" dirty="0"/>
          </a:p>
        </p:txBody>
      </p:sp>
      <p:pic>
        <p:nvPicPr>
          <p:cNvPr id="9" name="Picture 2" descr="Image result for merkel meissner's ruffini pacinian">
            <a:extLst>
              <a:ext uri="{FF2B5EF4-FFF2-40B4-BE49-F238E27FC236}">
                <a16:creationId xmlns:a16="http://schemas.microsoft.com/office/drawing/2014/main" id="{D007EB17-2025-4C83-925C-68EB435D2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6" t="12734" r="18464" b="61863"/>
          <a:stretch/>
        </p:blipFill>
        <p:spPr bwMode="auto">
          <a:xfrm>
            <a:off x="4320074" y="1776404"/>
            <a:ext cx="5182020" cy="1652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01052E-2317-4933-8CBA-54E059A48027}"/>
              </a:ext>
            </a:extLst>
          </p:cNvPr>
          <p:cNvSpPr txBox="1"/>
          <p:nvPr/>
        </p:nvSpPr>
        <p:spPr>
          <a:xfrm>
            <a:off x="4358019" y="3383732"/>
            <a:ext cx="1425387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Мейснер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денелері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3B5D20-127C-40C7-8999-5A109CD5E013}"/>
              </a:ext>
            </a:extLst>
          </p:cNvPr>
          <p:cNvSpPr txBox="1"/>
          <p:nvPr/>
        </p:nvSpPr>
        <p:spPr>
          <a:xfrm>
            <a:off x="5783406" y="3410701"/>
            <a:ext cx="1425387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Меркель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денелері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464AEF-ECF0-403C-A7E1-1192FD681FDE}"/>
              </a:ext>
            </a:extLst>
          </p:cNvPr>
          <p:cNvSpPr txBox="1"/>
          <p:nvPr/>
        </p:nvSpPr>
        <p:spPr>
          <a:xfrm>
            <a:off x="6962640" y="3364314"/>
            <a:ext cx="1425387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денелері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FF2324-6BE3-427F-B300-9779BCCF4906}"/>
              </a:ext>
            </a:extLst>
          </p:cNvPr>
          <p:cNvSpPr txBox="1"/>
          <p:nvPr/>
        </p:nvSpPr>
        <p:spPr>
          <a:xfrm>
            <a:off x="8424629" y="3364314"/>
            <a:ext cx="1425387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Руфини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ұштары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C5356E-09DB-4749-ADDA-2D44D4968275}"/>
              </a:ext>
            </a:extLst>
          </p:cNvPr>
          <p:cNvSpPr txBox="1"/>
          <p:nvPr/>
        </p:nvSpPr>
        <p:spPr>
          <a:xfrm>
            <a:off x="1278195" y="6802"/>
            <a:ext cx="673509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БАЯУ БЕЙІМДЕЛЕТІН РЕЦЕПТОРДЫ ТАБЫҢЫЗ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19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593392"/>
              </p:ext>
            </p:extLst>
          </p:nvPr>
        </p:nvGraphicFramePr>
        <p:xfrm>
          <a:off x="245807" y="365126"/>
          <a:ext cx="8652386" cy="708419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53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7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0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0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04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1654"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рецептор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Рецептор</a:t>
                      </a:r>
                      <a:r>
                        <a:rPr lang="ru-RU" sz="2400" b="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типі</a:t>
                      </a:r>
                      <a:endParaRPr lang="ru-RU" sz="24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мүше</a:t>
                      </a:r>
                      <a:endParaRPr lang="ru-RU" sz="24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654">
                <a:tc>
                  <a:txBody>
                    <a:bodyPr/>
                    <a:lstStyle/>
                    <a:p>
                      <a:r>
                        <a:rPr lang="ru-RU" sz="2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көру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Құтышалар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таяқшылар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Торлы қабық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жарық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654">
                <a:tc>
                  <a:txBody>
                    <a:bodyPr/>
                    <a:lstStyle/>
                    <a:p>
                      <a:r>
                        <a:rPr lang="ru-RU" sz="2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есту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Түк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жасушалары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Кортий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мүшесі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дыбыс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1654">
                <a:tc>
                  <a:txBody>
                    <a:bodyPr/>
                    <a:lstStyle/>
                    <a:p>
                      <a:r>
                        <a:rPr lang="ru-RU" sz="2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Иіс</a:t>
                      </a:r>
                      <a:r>
                        <a:rPr lang="ru-RU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сезу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Иіс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сезетін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рецепторлар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Иіс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сезетін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эпителий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иіс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1654">
                <a:tc>
                  <a:txBody>
                    <a:bodyPr/>
                    <a:lstStyle/>
                    <a:p>
                      <a:r>
                        <a:rPr lang="ru-RU" sz="2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дәм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дәм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сезетін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жасушалар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дәм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сезетін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нүктелері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тамақ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7928">
                <a:tc>
                  <a:txBody>
                    <a:bodyPr/>
                    <a:lstStyle/>
                    <a:p>
                      <a:r>
                        <a:rPr lang="kk-KZ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Жанасу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Пачини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денелері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рецепторлар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бос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жүйке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ұштары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тері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қысым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ауырсыну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33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1168883-0970-47F6-8510-8709859ECD6D}"/>
              </a:ext>
            </a:extLst>
          </p:cNvPr>
          <p:cNvSpPr txBox="1"/>
          <p:nvPr/>
        </p:nvSpPr>
        <p:spPr>
          <a:xfrm>
            <a:off x="2177845" y="-4206"/>
            <a:ext cx="478831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k-KZ" dirty="0"/>
              <a:t>Тапсырма№2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3" y="836712"/>
            <a:ext cx="792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Кері байланыс</a:t>
            </a:r>
          </a:p>
          <a:p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B0FBA8-3596-49D7-8A99-8E6FD007477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44556"/>
            <a:ext cx="2062708" cy="1740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5ABA51-D939-4F74-A443-1CA5356BC84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44557"/>
            <a:ext cx="1944216" cy="1740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408CB1-99C2-4864-9BB1-5B87922F48C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564903"/>
            <a:ext cx="1512168" cy="1620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3073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Шар латексный 12&quot;, металл, набор 25 шт., цвет голубой в Алматы - цены,  купить в интернет - магазине Sulpak | отзывы, описание">
            <a:extLst>
              <a:ext uri="{FF2B5EF4-FFF2-40B4-BE49-F238E27FC236}">
                <a16:creationId xmlns:a16="http://schemas.microsoft.com/office/drawing/2014/main" id="{11A17877-EA89-45EB-B148-532744717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926" y="1054359"/>
            <a:ext cx="2786645" cy="278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ҚР АШМ: Қазақстан өткен айында 860 мың тоннадан астам астық пен ұн  экспорттады - elorda.info">
            <a:extLst>
              <a:ext uri="{FF2B5EF4-FFF2-40B4-BE49-F238E27FC236}">
                <a16:creationId xmlns:a16="http://schemas.microsoft.com/office/drawing/2014/main" id="{AA48AEB3-1B0E-4248-BC5C-8F58429BE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793" y="4684231"/>
            <a:ext cx="2786645" cy="185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Тұз сорттары мен түрлері">
            <a:extLst>
              <a:ext uri="{FF2B5EF4-FFF2-40B4-BE49-F238E27FC236}">
                <a16:creationId xmlns:a16="http://schemas.microsoft.com/office/drawing/2014/main" id="{5D6B82B5-52BC-477A-8000-2344B5933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48" y="1054359"/>
            <a:ext cx="2794648" cy="252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үміс құлып және кілт">
            <a:extLst>
              <a:ext uri="{FF2B5EF4-FFF2-40B4-BE49-F238E27FC236}">
                <a16:creationId xmlns:a16="http://schemas.microsoft.com/office/drawing/2014/main" id="{28BB7EDD-CD20-401D-A208-560A12F47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05" y="4027389"/>
            <a:ext cx="2830611" cy="283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3C06C0-4CBC-4384-AEF9-79DDAC2661C4}"/>
              </a:ext>
            </a:extLst>
          </p:cNvPr>
          <p:cNvSpPr txBox="1"/>
          <p:nvPr/>
        </p:nvSpPr>
        <p:spPr>
          <a:xfrm>
            <a:off x="587829" y="261257"/>
            <a:ext cx="7679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Көзіңізді жұмып тұрып, берілген заттардың табиғатын, пішінін,мөлшерін анықтаңыз.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62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FBF12A-19DE-4721-AA91-4E830561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CB0D-2932-402F-B0D8-3798C29878C7}" type="datetime11">
              <a:rPr lang="en-US" smtClean="0"/>
              <a:pPr/>
              <a:t>23:03:59</a:t>
            </a:fld>
            <a:endParaRPr lang="en-US"/>
          </a:p>
        </p:txBody>
      </p:sp>
      <p:pic>
        <p:nvPicPr>
          <p:cNvPr id="6146" name="Picture 2" descr="Parts of the Skin worksheet">
            <a:extLst>
              <a:ext uri="{FF2B5EF4-FFF2-40B4-BE49-F238E27FC236}">
                <a16:creationId xmlns:a16="http://schemas.microsoft.com/office/drawing/2014/main" id="{0155FD10-A656-48DC-B582-CF7A91E00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1"/>
          <a:stretch/>
        </p:blipFill>
        <p:spPr bwMode="auto">
          <a:xfrm>
            <a:off x="130175" y="1558212"/>
            <a:ext cx="8883650" cy="529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A1906E-9B8E-410B-97ED-8985786205E7}"/>
              </a:ext>
            </a:extLst>
          </p:cNvPr>
          <p:cNvSpPr txBox="1"/>
          <p:nvPr/>
        </p:nvSpPr>
        <p:spPr>
          <a:xfrm>
            <a:off x="628649" y="419878"/>
            <a:ext cx="7591619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Тері қабаттары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045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725" y="346465"/>
            <a:ext cx="7983061" cy="1218014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Рецепторлар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түрлері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2289" y="1844443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Механорецепторлар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механикалық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деформациясы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қозғалады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Хеморецепторлар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ағзаның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сыртқы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ортасының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химиялық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өзгерістерін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қабылдайды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Терморецепторлар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температураның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өзгеруіне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Фоторецепторлар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торында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жарық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электромагниттік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энергиясын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қабылдайды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Ноцицепторлар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-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қозуы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ауырсыну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сезімдерімен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ауырсыну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рецепторлары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рецепторлардың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тітіркендіргіштері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механикалық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термиялық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химиялық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факторлар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9020F-93EF-49E1-828F-A747EDFD0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577" y="107157"/>
            <a:ext cx="8229600" cy="428625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dirty="0"/>
              <a:t>Механорецептор түрлері</a:t>
            </a:r>
            <a:endParaRPr lang="ar-S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FA813E-D030-4100-8223-4DE49EFC1A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890030"/>
              </p:ext>
            </p:extLst>
          </p:nvPr>
        </p:nvGraphicFramePr>
        <p:xfrm>
          <a:off x="-1" y="642938"/>
          <a:ext cx="9144001" cy="6229094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228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124">
                <a:tc>
                  <a:txBody>
                    <a:bodyPr/>
                    <a:lstStyle/>
                    <a:p>
                      <a:pPr rtl="1"/>
                      <a:r>
                        <a:rPr lang="kk-KZ" sz="1800" dirty="0"/>
                        <a:t>Сезу</a:t>
                      </a:r>
                      <a:endParaRPr lang="ar-SA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rtl="1"/>
                      <a:r>
                        <a:rPr lang="kk-KZ" sz="1800" dirty="0"/>
                        <a:t>Жүйке талшығы</a:t>
                      </a:r>
                      <a:endParaRPr lang="ar-SA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rtl="1"/>
                      <a:r>
                        <a:rPr lang="kk-KZ" sz="1800" dirty="0"/>
                        <a:t>орналасуы</a:t>
                      </a:r>
                      <a:r>
                        <a:rPr lang="en-US" sz="1800" dirty="0"/>
                        <a:t>   </a:t>
                      </a:r>
                      <a:endParaRPr lang="ar-SA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rtl="1"/>
                      <a:r>
                        <a:rPr lang="kk-K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Бейімделуі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ar-S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rtl="1"/>
                      <a:r>
                        <a:rPr lang="kk-KZ" sz="1800" dirty="0"/>
                        <a:t>түрлері</a:t>
                      </a:r>
                      <a:endParaRPr lang="ar-SA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5190">
                <a:tc>
                  <a:txBody>
                    <a:bodyPr/>
                    <a:lstStyle/>
                    <a:p>
                      <a:pPr rtl="1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вибрация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қысым,үдеу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рецепторлары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A-delta</a:t>
                      </a:r>
                      <a:endParaRPr lang="ar-S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rtl="1"/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тері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астындағы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тіндердің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майлы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ұлпада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ar-S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Фатер-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Пачини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денешіктері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өте жылдам</a:t>
                      </a:r>
                    </a:p>
                    <a:p>
                      <a:pPr rtl="1"/>
                      <a:endParaRPr lang="kk-K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1"/>
                      <a:endParaRPr lang="ar-S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519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конус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тәрізді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Саусақтардың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ұшында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тілдің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ұшында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өте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көп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lang="ru-RU" dirty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A-delta</a:t>
                      </a:r>
                      <a:endParaRPr lang="ar-S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rtl="1"/>
                      <a:r>
                        <a:rPr lang="kk-KZ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дерма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ar-S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rtl="1"/>
                      <a:r>
                        <a:rPr lang="kk-K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жылдам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ar-S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5190">
                <a:tc>
                  <a:txBody>
                    <a:bodyPr/>
                    <a:lstStyle/>
                    <a:p>
                      <a:pPr rtl="1"/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терең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ұлпада</a:t>
                      </a:r>
                      <a:endParaRPr lang="ru-RU" sz="14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1"/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қысым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түсуін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қабылдайтын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рецепторлар</a:t>
                      </a:r>
                      <a:endParaRPr lang="ar-S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–delta  </a:t>
                      </a:r>
                      <a:endParaRPr lang="ar-S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rtl="1"/>
                      <a:r>
                        <a:rPr lang="kk-KZ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шаш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ar-S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rtl="1"/>
                      <a:r>
                        <a:rPr lang="kk-K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жылдам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ar-S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5208">
                <a:tc>
                  <a:txBody>
                    <a:bodyPr/>
                    <a:lstStyle/>
                    <a:p>
                      <a:pPr rtl="1"/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Жеңіл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жанасу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қысымды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қабылдайтын</a:t>
                      </a:r>
                      <a:endParaRPr lang="ar-S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A-delta  </a:t>
                      </a:r>
                      <a:endParaRPr lang="ar-S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rtl="1"/>
                      <a:r>
                        <a:rPr lang="kk-KZ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дерма</a:t>
                      </a:r>
                      <a:endParaRPr lang="ar-S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rtl="1"/>
                      <a:r>
                        <a:rPr lang="kk-KZ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Баяу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ar-S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0885">
                <a:tc>
                  <a:txBody>
                    <a:bodyPr/>
                    <a:lstStyle/>
                    <a:p>
                      <a:pPr rtl="1"/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сипап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сезуді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теріде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немесе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одан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тері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ұлпада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орналасқан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рецепторлар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жүзеге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асырады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ar-SA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A-delta    </a:t>
                      </a:r>
                      <a:endParaRPr lang="ar-S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rtl="1"/>
                      <a:r>
                        <a:rPr lang="kk-KZ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эпидермис</a:t>
                      </a:r>
                      <a:endParaRPr lang="ar-S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rtl="1"/>
                      <a:r>
                        <a:rPr lang="kk-KZ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Баяу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ar-S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197" name="Picture 3">
            <a:extLst>
              <a:ext uri="{FF2B5EF4-FFF2-40B4-BE49-F238E27FC236}">
                <a16:creationId xmlns:a16="http://schemas.microsoft.com/office/drawing/2014/main" id="{184F347A-62ED-4B47-B03D-B51E83FE4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178593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8" name="Picture 4">
            <a:extLst>
              <a:ext uri="{FF2B5EF4-FFF2-40B4-BE49-F238E27FC236}">
                <a16:creationId xmlns:a16="http://schemas.microsoft.com/office/drawing/2014/main" id="{765709DA-B208-4E45-9520-E1552419C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178593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0" name="Picture 6">
            <a:extLst>
              <a:ext uri="{FF2B5EF4-FFF2-40B4-BE49-F238E27FC236}">
                <a16:creationId xmlns:a16="http://schemas.microsoft.com/office/drawing/2014/main" id="{3C2EA069-1B79-4CDD-86F1-8453EC86C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5"/>
            <a:ext cx="178593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1" name="Picture 5">
            <a:extLst>
              <a:ext uri="{FF2B5EF4-FFF2-40B4-BE49-F238E27FC236}">
                <a16:creationId xmlns:a16="http://schemas.microsoft.com/office/drawing/2014/main" id="{B3F71109-5F59-4703-9344-9E925B37F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2063"/>
            <a:ext cx="178593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2" name="Picture 7">
            <a:extLst>
              <a:ext uri="{FF2B5EF4-FFF2-40B4-BE49-F238E27FC236}">
                <a16:creationId xmlns:a16="http://schemas.microsoft.com/office/drawing/2014/main" id="{8B171A55-828A-4371-921C-C360AFA87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88"/>
            <a:ext cx="178593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E6DD0B2-609B-4AD1-81D9-94AED8F2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CB0D-2932-402F-B0D8-3798C29878C7}" type="datetime11">
              <a:rPr lang="en-US" smtClean="0"/>
              <a:pPr/>
              <a:t>23:03:59</a:t>
            </a:fld>
            <a:endParaRPr lang="en-US"/>
          </a:p>
        </p:txBody>
      </p:sp>
      <p:pic>
        <p:nvPicPr>
          <p:cNvPr id="3" name="Picture 2" descr="http://www.psy.cmu.edu/faculty/klatzky/lab/pictures/005.gif">
            <a:extLst>
              <a:ext uri="{FF2B5EF4-FFF2-40B4-BE49-F238E27FC236}">
                <a16:creationId xmlns:a16="http://schemas.microsoft.com/office/drawing/2014/main" id="{E8394AE0-22B3-43C3-A124-9DEF08CF7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6298" b="68450"/>
          <a:stretch/>
        </p:blipFill>
        <p:spPr bwMode="auto">
          <a:xfrm>
            <a:off x="255425" y="288017"/>
            <a:ext cx="8108713" cy="1810139"/>
          </a:xfrm>
          <a:prstGeom prst="rect">
            <a:avLst/>
          </a:prstGeom>
          <a:noFill/>
        </p:spPr>
      </p:pic>
      <p:pic>
        <p:nvPicPr>
          <p:cNvPr id="4" name="Picture 2" descr="https://courses.cit.cornell.edu/psych396/student2006/the_biology_of_pain/functions.jpg">
            <a:extLst>
              <a:ext uri="{FF2B5EF4-FFF2-40B4-BE49-F238E27FC236}">
                <a16:creationId xmlns:a16="http://schemas.microsoft.com/office/drawing/2014/main" id="{6157A03A-4590-48DF-A5CC-707672220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8164" b="35626"/>
          <a:stretch/>
        </p:blipFill>
        <p:spPr bwMode="auto">
          <a:xfrm>
            <a:off x="5262465" y="2374642"/>
            <a:ext cx="3463876" cy="2385204"/>
          </a:xfrm>
          <a:prstGeom prst="rect">
            <a:avLst/>
          </a:prstGeom>
          <a:noFill/>
        </p:spPr>
      </p:pic>
      <p:pic>
        <p:nvPicPr>
          <p:cNvPr id="5" name="Picture 2" descr="https://courses.cit.cornell.edu/psych396/student2006/the_biology_of_pain/functions.jpg">
            <a:extLst>
              <a:ext uri="{FF2B5EF4-FFF2-40B4-BE49-F238E27FC236}">
                <a16:creationId xmlns:a16="http://schemas.microsoft.com/office/drawing/2014/main" id="{7EEF873D-CEB7-47CE-BFB6-E25BCE30B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1379" t="75211"/>
          <a:stretch/>
        </p:blipFill>
        <p:spPr bwMode="auto">
          <a:xfrm>
            <a:off x="5262465" y="4759846"/>
            <a:ext cx="3463876" cy="918482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9ABE2A-A37F-44B8-AE2D-653E1F21320C}"/>
              </a:ext>
            </a:extLst>
          </p:cNvPr>
          <p:cNvSpPr txBox="1"/>
          <p:nvPr/>
        </p:nvSpPr>
        <p:spPr>
          <a:xfrm>
            <a:off x="5402424" y="2374642"/>
            <a:ext cx="1091682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АЛЬФА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5E7887-BD55-475A-8F50-3E930078E748}"/>
              </a:ext>
            </a:extLst>
          </p:cNvPr>
          <p:cNvSpPr txBox="1"/>
          <p:nvPr/>
        </p:nvSpPr>
        <p:spPr>
          <a:xfrm>
            <a:off x="6997512" y="2374642"/>
            <a:ext cx="1623973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талшығы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6BE999-DDE7-40A4-B1F4-DB041A27F591}"/>
              </a:ext>
            </a:extLst>
          </p:cNvPr>
          <p:cNvSpPr txBox="1"/>
          <p:nvPr/>
        </p:nvSpPr>
        <p:spPr>
          <a:xfrm>
            <a:off x="249593" y="2972318"/>
            <a:ext cx="4572000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A_delta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миелинді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тез таралады</a:t>
            </a:r>
          </a:p>
          <a:p>
            <a:pPr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талшығы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баяу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механикалық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жылуды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химиялық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A51329AB-2210-4DEC-9002-78F8572506C1}"/>
              </a:ext>
            </a:extLst>
          </p:cNvPr>
          <p:cNvSpPr/>
          <p:nvPr/>
        </p:nvSpPr>
        <p:spPr>
          <a:xfrm>
            <a:off x="4898571" y="3567244"/>
            <a:ext cx="363894" cy="724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348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32" y="149973"/>
            <a:ext cx="7886700" cy="3341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Рецепторлардың орналасуы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32" y="632418"/>
            <a:ext cx="8364191" cy="490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254188" y="1586752"/>
            <a:ext cx="2537012" cy="122816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02327" y="840457"/>
            <a:ext cx="900548" cy="445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38399" y="997526"/>
            <a:ext cx="886691" cy="692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аңылау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25090" y="914399"/>
            <a:ext cx="1079025" cy="96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Жанасу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рецепторы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08763" y="775854"/>
            <a:ext cx="1011384" cy="7946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Ауырсыну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рецепторы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20147" y="748147"/>
            <a:ext cx="969817" cy="7065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рецепторы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45382" y="928255"/>
            <a:ext cx="942109" cy="6650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суық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21237" y="2092037"/>
            <a:ext cx="1551708" cy="8589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Эпидермис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өлі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29055" y="3131127"/>
            <a:ext cx="1343890" cy="8728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Дерма 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тірі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86255" y="4142509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Миға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4800" y="1690254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безі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1782" y="3879273"/>
            <a:ext cx="900545" cy="4987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Тері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безі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6762" y="2434247"/>
            <a:ext cx="10155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Жанасу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рецепторы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15636" y="3172690"/>
            <a:ext cx="858982" cy="5957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Түкті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фолликул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95946" y="4907141"/>
            <a:ext cx="4696691" cy="10390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терінің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құрылысы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92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2" y="161927"/>
            <a:ext cx="8955617" cy="48154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Механорецепторлар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классификациясы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387" t="33376" r="49087" b="19987"/>
          <a:stretch/>
        </p:blipFill>
        <p:spPr>
          <a:xfrm>
            <a:off x="1957339" y="785477"/>
            <a:ext cx="4275667" cy="231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003359"/>
            <a:ext cx="88455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Тактильді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рецепторлар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жанасу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сезімі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қысым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вибрация</a:t>
            </a:r>
          </a:p>
          <a:p>
            <a:pPr>
              <a:spcAft>
                <a:spcPts val="600"/>
              </a:spcAft>
            </a:pPr>
            <a:r>
              <a:rPr lang="ru-RU" sz="3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Барорецепторлар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қорыту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жолдарының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тамырларының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қабырғаларындағы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қысымның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өзгеруін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3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Проприорецепторлар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буындар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еттердің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бақылайды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5D2A-1305-4E11-ABB6-0F4BFD74E0D3}" type="datetime11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23:03:59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4436" y="720436"/>
            <a:ext cx="109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02328" y="665018"/>
            <a:ext cx="1967346" cy="3740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Меркель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дисктары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3744" y="665018"/>
            <a:ext cx="1925783" cy="2770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Мейснер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денешігі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14109" y="1316182"/>
            <a:ext cx="1953491" cy="415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эпидермис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41818" y="2078182"/>
            <a:ext cx="1080654" cy="3186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дерма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55127" y="2854036"/>
            <a:ext cx="1122218" cy="3325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Колба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Краузе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26873" y="2854036"/>
            <a:ext cx="789709" cy="2493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жүйке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83674" y="2632364"/>
            <a:ext cx="1717962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Пачини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денелері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88474" y="1731818"/>
            <a:ext cx="1330036" cy="4433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Руфини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денелері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55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F6E6F90D-A026-48EB-B57C-F6EF8A97C514}" type="datetime11">
              <a:rPr lang="en-US" smtClean="0"/>
              <a:pPr/>
              <a:t>23:03:59</a:t>
            </a:fld>
            <a:endParaRPr lang="en-US"/>
          </a:p>
        </p:txBody>
      </p:sp>
      <p:pic>
        <p:nvPicPr>
          <p:cNvPr id="5" name="Picture 2" descr="Image result for merkel meissner's ruffini pacini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56" y="387927"/>
            <a:ext cx="5458944" cy="668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78368" y="3006436"/>
            <a:ext cx="3876760" cy="6234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</a:rPr>
              <a:t>Пачини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денелері</a:t>
            </a:r>
            <a:r>
              <a:rPr lang="ru-RU" sz="2400" dirty="0">
                <a:solidFill>
                  <a:schemeClr val="tx1"/>
                </a:solidFill>
              </a:rPr>
              <a:t> (вибрация)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07527" y="3006436"/>
            <a:ext cx="3857541" cy="6234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</a:rPr>
              <a:t>Мейснер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денелер</a:t>
            </a:r>
            <a:r>
              <a:rPr lang="ru-RU" sz="2400" dirty="0">
                <a:solidFill>
                  <a:schemeClr val="tx1"/>
                </a:solidFill>
              </a:rPr>
              <a:t>  (</a:t>
            </a:r>
            <a:r>
              <a:rPr lang="ru-RU" sz="2400" dirty="0" err="1">
                <a:solidFill>
                  <a:schemeClr val="tx1"/>
                </a:solidFill>
              </a:rPr>
              <a:t>жанасу</a:t>
            </a:r>
            <a:r>
              <a:rPr lang="ru-RU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94907" y="6356351"/>
            <a:ext cx="3502685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Меркель </a:t>
            </a:r>
            <a:r>
              <a:rPr lang="ru-RU" sz="2400" dirty="0" err="1">
                <a:solidFill>
                  <a:schemeClr val="tx1"/>
                </a:solidFill>
              </a:rPr>
              <a:t>дискі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жанасу</a:t>
            </a:r>
            <a:r>
              <a:rPr lang="ru-RU" dirty="0"/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24066" y="6356351"/>
            <a:ext cx="3707822" cy="6373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</a:rPr>
              <a:t>Руффини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ұштары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созылу</a:t>
            </a:r>
            <a:r>
              <a:rPr lang="ru-RU" sz="2400" dirty="0">
                <a:solidFill>
                  <a:schemeClr val="tx1"/>
                </a:solidFill>
              </a:rPr>
              <a:t>)</a:t>
            </a:r>
            <a:r>
              <a:rPr lang="ru-R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3364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2343</TotalTime>
  <Words>415</Words>
  <Application>Microsoft Office PowerPoint</Application>
  <PresentationFormat>Экран (4:3)</PresentationFormat>
  <Paragraphs>142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Механорецепторлар түрлері</vt:lpstr>
      <vt:lpstr>Презентация PowerPoint</vt:lpstr>
      <vt:lpstr>Презентация PowerPoint</vt:lpstr>
      <vt:lpstr>  Рецепторлар түрлері</vt:lpstr>
      <vt:lpstr>Механорецептор түрлері</vt:lpstr>
      <vt:lpstr>Презентация PowerPoint</vt:lpstr>
      <vt:lpstr>Рецепторлардың орналасуы</vt:lpstr>
      <vt:lpstr>Механорецепторлар классификациясы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Comte</dc:creator>
  <cp:lastModifiedBy>Amangul Zakbek</cp:lastModifiedBy>
  <cp:revision>146</cp:revision>
  <cp:lastPrinted>2018-01-11T07:09:51Z</cp:lastPrinted>
  <dcterms:created xsi:type="dcterms:W3CDTF">2017-12-12T07:36:37Z</dcterms:created>
  <dcterms:modified xsi:type="dcterms:W3CDTF">2021-03-24T18:10:36Z</dcterms:modified>
</cp:coreProperties>
</file>