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59" r:id="rId5"/>
    <p:sldId id="258" r:id="rId6"/>
    <p:sldId id="261" r:id="rId7"/>
    <p:sldId id="262" r:id="rId8"/>
    <p:sldId id="263" r:id="rId9"/>
    <p:sldId id="260" r:id="rId10"/>
    <p:sldId id="264" r:id="rId11"/>
    <p:sldId id="257" r:id="rId12"/>
    <p:sldId id="272" r:id="rId13"/>
    <p:sldId id="273" r:id="rId14"/>
    <p:sldId id="274" r:id="rId15"/>
    <p:sldId id="275" r:id="rId16"/>
    <p:sldId id="277" r:id="rId17"/>
    <p:sldId id="265" r:id="rId18"/>
    <p:sldId id="269" r:id="rId19"/>
    <p:sldId id="271" r:id="rId20"/>
    <p:sldId id="266" r:id="rId21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1DFF-3DD7-E34B-B4F8-961B16368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A8FEC-D6A1-C143-BEDE-54E21AB4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25518-044A-C441-BFF3-BFB3E9A4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C774E-2E3A-6E47-811D-3E1C0BEE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E03BB-462C-E14F-B76C-A9B8695D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550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AA818-1E02-B743-B3BC-DC9A4C6C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3E9B3D-8BE9-4D42-ABF7-676E7F459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15CA4-8BF0-D845-9CF9-DE55CEF8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ECF11-7AEA-574A-8B8E-C69E2A64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AE78D-AC7D-5544-8C73-734B5AE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8589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BF4B52-1946-9341-B146-855833CF9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881C2-35FA-DB4E-A390-0C8CF0B5E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BB403-4980-8048-A92E-B8EBEE13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BDACD-A9AC-AD44-9467-0D8588AA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35055-4CC6-3B4E-9341-B32453A1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004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80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8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1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9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29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1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22913-B79F-A547-8D70-C1A4D1D0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A5238-CFB0-574C-B7D7-15384295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46352-63A4-9341-8D44-1202ADC9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AC987-91C2-E445-9846-95767B6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27567-9A33-C844-9B0F-66385C3A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64770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055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021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0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84CBF-250C-9142-A353-5D7583F3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9D756-D6F7-424E-97D0-7DB7E40AA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3A349-27B6-8644-9615-2213376F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EFCB8-D7BE-6B42-81B8-2F201822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7805F-B5B1-AD42-A077-F72431E3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1342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D5C88-06CF-7D45-BBD6-6EB2DC01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16F7B-8EB8-144A-BF8A-DC921D17A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E1E172-6DF7-A746-BABE-8E725BF8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6BEE8-4F74-D74A-B925-BC291C1F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6FBD5-7DA6-EA4B-ABA1-9EEC071E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DA8EE-3079-184E-A45A-1200F8D6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5142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46333-FED8-2E47-B92B-F8867F85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CD64E-73C7-F445-8B3D-1427FAEA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1E378D-DB41-5C46-829C-EF4F2D69C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5D8E6-147D-4E42-8DF1-9CBA8FA92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F8A066-C30B-8244-9EF1-142D14B76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9E095A-E2C1-0742-8B1F-3A790BC7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F90903-A43F-5643-8684-4E90AA8A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B4C3FD-AC98-FD41-9E43-7E010320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793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7497C-7318-4846-AD25-0B55A231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D7E9E6-2CEB-1A4F-848B-3474B987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139AF9-F9EF-D748-B356-07B0B9F8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96296E-3C01-B643-87B1-E86EF78F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164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4E52D4-328B-0044-A2F4-D2E2C58C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5EC5A0-3801-1F48-82F1-7149BA3A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98AF77-BA07-AF4B-ABA7-CFE5779F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144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486CA-FEC2-4441-879D-B6553182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2CA06-EEA6-EE44-9A42-97647349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906E5-AB20-F848-90C2-992973F07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A00A0-8260-724B-88AD-DFE9FD5B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CB265-3C92-7D4C-8F96-22F0B9CA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E8265D-2DBC-6941-93D6-93421DDC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4432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DD2A4-D9EF-6947-9DD3-F160CC2F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8FB9FA-B92A-9A4F-8BCC-BFC8FFDC2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65A6E-993D-9F4E-AE6B-D95AE2268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C6564-D68E-E24A-9486-F663B1EE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ACE98-53F0-4F4B-88D1-E97385AC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75FD0-1AE8-FE4D-AB14-A18287B9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7844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1113C-46FD-4344-A993-096F732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D433B-F129-3045-891D-353157AB0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CA5B8-6416-AB4C-9B2D-0F84E497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FAF5-DA56-384A-8A5F-ECEFE393B17D}" type="datetimeFigureOut">
              <a:rPr lang=""/>
              <a:t>11/17/2024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DC4C7-2768-3B45-8205-0EA5905A5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FF5AB-6BFB-F248-B856-ED9652FFA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829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3%A8%D0%B7%D0%B1%D0%B5%D0%BA%D1%81%D1%82%D0%B0%D0%BD" TargetMode="External"/><Relationship Id="rId3" Type="http://schemas.openxmlformats.org/officeDocument/2006/relationships/hyperlink" Target="https://kk.wikipedia.org/wiki/%D2%9A%D1%8B%D1%82%D0%B0%D0%B9" TargetMode="External"/><Relationship Id="rId7" Type="http://schemas.openxmlformats.org/officeDocument/2006/relationships/hyperlink" Target="https://kk.wikipedia.org/wiki/%D0%A2%D3%99%D0%B6%D1%96%D0%BA%D1%81%D1%82%D0%B0%D0%BD" TargetMode="External"/><Relationship Id="rId2" Type="http://schemas.openxmlformats.org/officeDocument/2006/relationships/hyperlink" Target="https://kk.wikipedia.org/wiki/%D0%A8%D0%B0%D0%BD%D1%85%D0%B0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2%9A%D1%8B%D1%80%D2%93%D1%8B%D0%B7%D1%81%D1%82%D0%B0%D0%BD" TargetMode="External"/><Relationship Id="rId5" Type="http://schemas.openxmlformats.org/officeDocument/2006/relationships/hyperlink" Target="https://kk.wikipedia.org/wiki/%D2%9A%D0%B0%D0%B7%D0%B0%D2%9B%D1%81%D1%82%D0%B0%D0%BD" TargetMode="External"/><Relationship Id="rId4" Type="http://schemas.openxmlformats.org/officeDocument/2006/relationships/hyperlink" Target="https://kk.wikipedia.org/wiki/%D0%A0%D0%B5%D1%81%D0%B5%D0%B9" TargetMode="External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8200E-3589-E248-AF8A-85F1812EA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BF4434-3A7E-2D4C-96AC-3D6B82CA7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C932261-B20D-CD41-9F32-932229716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1CD22-9004-274E-A91A-A30D81AB56CD}"/>
              </a:ext>
            </a:extLst>
          </p:cNvPr>
          <p:cNvSpPr txBox="1"/>
          <p:nvPr/>
        </p:nvSpPr>
        <p:spPr>
          <a:xfrm rot="10800000" flipV="1">
            <a:off x="3350850" y="1770004"/>
            <a:ext cx="79771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kk-KZ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«Этносаралық </a:t>
            </a:r>
            <a:r>
              <a:rPr lang="kk-KZ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қатынастар: бейбіт өзара әрекеттестік </a:t>
            </a:r>
            <a:r>
              <a:rPr lang="kk-KZ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тәсілдері»</a:t>
            </a:r>
            <a:endParaRPr lang="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92078" y="483224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Дүниежүзі тарихы 10 сынып</a:t>
            </a:r>
          </a:p>
          <a:p>
            <a:pPr lvl="0">
              <a:spcBef>
                <a:spcPct val="20000"/>
              </a:spcBef>
              <a:buClr>
                <a:srgbClr val="D16349"/>
              </a:buClr>
              <a:buSzPct val="85000"/>
            </a:pP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1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1D0EB-DEDE-4D46-8248-758FCFD6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ЕУРОПАДАҒЫ ҚАУІПСІЗДІК ЖƏНЕ ЫНТЫМАҚТАСТЫҚ ҰЙЫМЫ</a:t>
            </a:r>
            <a:endParaRPr lang="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73F7776-2E7F-6E40-AED3-44F813FDF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148" y="2418645"/>
            <a:ext cx="5977704" cy="3230504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13EC74D-25A5-C847-86B2-C357A1C569CA}"/>
              </a:ext>
            </a:extLst>
          </p:cNvPr>
          <p:cNvSpPr/>
          <p:nvPr/>
        </p:nvSpPr>
        <p:spPr>
          <a:xfrm>
            <a:off x="8264968" y="2839334"/>
            <a:ext cx="432121" cy="40800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0AC2C4A-2683-9442-9C8A-C6C3C785295A}"/>
              </a:ext>
            </a:extLst>
          </p:cNvPr>
          <p:cNvSpPr/>
          <p:nvPr/>
        </p:nvSpPr>
        <p:spPr>
          <a:xfrm>
            <a:off x="3494912" y="2839334"/>
            <a:ext cx="432121" cy="40800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D2E5091-DD90-7441-A3D9-AA07AF3EDF24}"/>
              </a:ext>
            </a:extLst>
          </p:cNvPr>
          <p:cNvSpPr/>
          <p:nvPr/>
        </p:nvSpPr>
        <p:spPr>
          <a:xfrm>
            <a:off x="8264968" y="4953000"/>
            <a:ext cx="432121" cy="40800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3946E630-F0F9-4844-9A2E-76A84EC956C1}"/>
              </a:ext>
            </a:extLst>
          </p:cNvPr>
          <p:cNvCxnSpPr>
            <a:cxnSpLocks/>
          </p:cNvCxnSpPr>
          <p:nvPr/>
        </p:nvCxnSpPr>
        <p:spPr>
          <a:xfrm>
            <a:off x="8435771" y="5157004"/>
            <a:ext cx="1261053" cy="834408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55024E6C-3320-E643-94AE-819E6F8773C5}"/>
              </a:ext>
            </a:extLst>
          </p:cNvPr>
          <p:cNvCxnSpPr>
            <a:cxnSpLocks/>
          </p:cNvCxnSpPr>
          <p:nvPr/>
        </p:nvCxnSpPr>
        <p:spPr>
          <a:xfrm>
            <a:off x="8697089" y="3043338"/>
            <a:ext cx="999735" cy="93196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3C692D2-5BAF-954C-902B-3497815215C9}"/>
              </a:ext>
            </a:extLst>
          </p:cNvPr>
          <p:cNvSpPr txBox="1"/>
          <p:nvPr/>
        </p:nvSpPr>
        <p:spPr>
          <a:xfrm>
            <a:off x="9696824" y="2902225"/>
            <a:ext cx="2319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 жылы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Хельсинкиде «Еуропадағы қауіпсіздік жəне ынтымақтастық ұйымының соңғы Актісі» қабылданды.</a:t>
            </a:r>
            <a:endParaRPr lang="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818EE5-5D06-9448-8607-6FF2225C4E4E}"/>
              </a:ext>
            </a:extLst>
          </p:cNvPr>
          <p:cNvSpPr txBox="1"/>
          <p:nvPr/>
        </p:nvSpPr>
        <p:spPr>
          <a:xfrm>
            <a:off x="9696824" y="5137554"/>
            <a:ext cx="2319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1999 жылы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Стамбулда Еуропа Қауіпсіздігінің Хартиясы қабылданды.</a:t>
            </a:r>
            <a:endParaRPr lang="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F4C0614B-719B-A64C-B5B8-F464EDAEE1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67381" y="3043333"/>
            <a:ext cx="1405498" cy="931966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73B82B-16BB-2345-958F-550AB6650871}"/>
              </a:ext>
            </a:extLst>
          </p:cNvPr>
          <p:cNvSpPr txBox="1"/>
          <p:nvPr/>
        </p:nvSpPr>
        <p:spPr>
          <a:xfrm>
            <a:off x="215700" y="2902225"/>
            <a:ext cx="2279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жылы</a:t>
            </a:r>
          </a:p>
          <a:p>
            <a:pPr algn="l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 кеңесінде ЕҚƏҰ келіссөз форумын тұрақты ұйымға айналдыруға жəне оны 1995 жылдан ЕҚЫҰ деп атауға шешім қабылданды.</a:t>
            </a:r>
            <a:endParaRPr lang="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40D98C64-4E43-D148-973D-B133797121A2}"/>
              </a:ext>
            </a:extLst>
          </p:cNvPr>
          <p:cNvSpPr/>
          <p:nvPr/>
        </p:nvSpPr>
        <p:spPr>
          <a:xfrm>
            <a:off x="3472879" y="4983629"/>
            <a:ext cx="432121" cy="4080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id="{EC265267-1C1C-2C47-B2C8-23D45E6A3D96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89414" y="5173562"/>
            <a:ext cx="1405498" cy="93196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2B8E935-096C-244F-AE5D-B04F3C0B19E3}"/>
              </a:ext>
            </a:extLst>
          </p:cNvPr>
          <p:cNvSpPr txBox="1"/>
          <p:nvPr/>
        </p:nvSpPr>
        <p:spPr>
          <a:xfrm>
            <a:off x="206333" y="5894982"/>
            <a:ext cx="4234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жылы</a:t>
            </a:r>
          </a:p>
          <a:p>
            <a:pPr algn="l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ЕҚЫҰ саммиті Астанада өтіп, Қазақстан сол жылы ЕҚЫҰ төрағалық етті</a:t>
            </a:r>
            <a:endParaRPr lang="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3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 мемлекеттерінің халықаралық ұйымы (2011 ж дейін Ислам Конференциясы Ұйымы деп аталды.)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54" y="1704543"/>
            <a:ext cx="6913418" cy="4888003"/>
          </a:xfrm>
        </p:spPr>
      </p:pic>
    </p:spTree>
    <p:extLst>
      <p:ext uri="{BB962C8B-B14F-4D97-AF65-F5344CB8AC3E}">
        <p14:creationId xmlns:p14="http://schemas.microsoft.com/office/powerpoint/2010/main" val="3990993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8" y="2726675"/>
            <a:ext cx="4939145" cy="1325563"/>
          </a:xfrm>
        </p:spPr>
        <p:txBody>
          <a:bodyPr>
            <a:noAutofit/>
          </a:bodyPr>
          <a:lstStyle/>
          <a:p>
            <a:pPr algn="ctr"/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Еуропалық Одақ  (Еуроодақ, ЕО) – </a:t>
            </a:r>
            <a:r>
              <a:rPr lang="kk-K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28еуропалық мемлекеттердің экономикалық және саяси бірлестігі. Еуроодақ – халықаралық мемлекет пен ұйымның белгілерін біріктіретін халықаралық құрылым, бірақ ресми түрде ол ұйым да, мемлекет те емес.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607628"/>
            <a:ext cx="5389418" cy="4975754"/>
          </a:xfrm>
        </p:spPr>
      </p:pic>
    </p:spTree>
    <p:extLst>
      <p:ext uri="{BB962C8B-B14F-4D97-AF65-F5344CB8AC3E}">
        <p14:creationId xmlns:p14="http://schemas.microsoft.com/office/powerpoint/2010/main" val="930436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582" y="365125"/>
            <a:ext cx="4551217" cy="5869420"/>
          </a:xfrm>
        </p:spPr>
        <p:txBody>
          <a:bodyPr>
            <a:normAutofit/>
          </a:bodyPr>
          <a:lstStyle/>
          <a:p>
            <a:pPr algn="ctr"/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Түрік мәдениетінің халықаралық ұйымы (Түріксой) – түркі тілді мемлекеттерді біріктіретін халықаралық ұйым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827" y="480707"/>
            <a:ext cx="6096528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4772891" cy="5936529"/>
          </a:xfrm>
        </p:spPr>
        <p:txBody>
          <a:bodyPr>
            <a:noAutofit/>
          </a:bodyPr>
          <a:lstStyle/>
          <a:p>
            <a:pPr algn="ctr"/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Шанхай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 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15 </a:t>
            </a:r>
            <a:r>
              <a:rPr lang="ru-RU" sz="2400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маусымда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Шанхай"/>
              </a:rPr>
              <a:t>Шанхай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қаласында</a:t>
            </a: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Қытай"/>
              </a:rPr>
              <a:t>Қытай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Ресей"/>
              </a:rPr>
              <a:t>Ресей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Қазақстан"/>
              </a:rPr>
              <a:t>Қазақстан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Қырғызстан"/>
              </a:rPr>
              <a:t>Қырғызстан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Тәжікстан"/>
              </a:rPr>
              <a:t>Тәжікстан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Өзбекстан"/>
              </a:rPr>
              <a:t>Өзбекстан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бастамасымен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үкіметаралық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</a:t>
            </a:r>
            <a:r>
              <a:rPr lang="ru-RU" sz="24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50316"/>
            <a:ext cx="6549071" cy="4351338"/>
          </a:xfrm>
        </p:spPr>
      </p:pic>
    </p:spTree>
    <p:extLst>
      <p:ext uri="{BB962C8B-B14F-4D97-AF65-F5344CB8AC3E}">
        <p14:creationId xmlns:p14="http://schemas.microsoft.com/office/powerpoint/2010/main" val="252227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420888"/>
            <a:ext cx="8661648" cy="417646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Еуразиялық экономикалық одақ (ЕЭО)</a:t>
            </a:r>
            <a:b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ж 1 қаңтарда күшіне енді. Құрамы: Армения, Белорусь, Қазақстан, Қырғызстан және Ресей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1" y="274681"/>
            <a:ext cx="3528392" cy="2339696"/>
          </a:xfrm>
        </p:spPr>
      </p:pic>
    </p:spTree>
    <p:extLst>
      <p:ext uri="{BB962C8B-B14F-4D97-AF65-F5344CB8AC3E}">
        <p14:creationId xmlns:p14="http://schemas.microsoft.com/office/powerpoint/2010/main" val="18512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4017E4-3E16-C042-B7D0-1BE0ABAA160B}"/>
              </a:ext>
            </a:extLst>
          </p:cNvPr>
          <p:cNvSpPr/>
          <p:nvPr/>
        </p:nvSpPr>
        <p:spPr>
          <a:xfrm>
            <a:off x="-1" y="0"/>
            <a:ext cx="70495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63F0-E527-9A4D-9E59-704288E1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995" y="-2456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Rockwell Nova" panose="02060503020205020403" pitchFamily="18" charset="0"/>
              </a:rPr>
              <a:t>Қазақстан халқы Ассамблеясы</a:t>
            </a:r>
            <a:endParaRPr lang="" sz="3200" b="1">
              <a:solidFill>
                <a:schemeClr val="bg1"/>
              </a:solidFill>
              <a:latin typeface="Rockwell Nova" panose="02060503020205020403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8DE5E46-9CD9-9A4E-887B-4E9C902AB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5925"/>
          <a:stretch/>
        </p:blipFill>
        <p:spPr>
          <a:xfrm>
            <a:off x="1322101" y="1325563"/>
            <a:ext cx="4405313" cy="435133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4935A7-DD8C-2243-BF5B-EB8FC5F3E77B}"/>
              </a:ext>
            </a:extLst>
          </p:cNvPr>
          <p:cNvSpPr/>
          <p:nvPr/>
        </p:nvSpPr>
        <p:spPr>
          <a:xfrm>
            <a:off x="7212510" y="1591753"/>
            <a:ext cx="609894" cy="569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E78C8-9705-3B44-92FC-E27A4B1A66D7}"/>
              </a:ext>
            </a:extLst>
          </p:cNvPr>
          <p:cNvSpPr txBox="1"/>
          <p:nvPr/>
        </p:nvSpPr>
        <p:spPr>
          <a:xfrm>
            <a:off x="7985399" y="1347353"/>
            <a:ext cx="407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1995 жылғы 1 наурызда Қазақстан Республикасының Президентінің Жарлығымен құрылған Мемлекет басшысы жанындағы консультативті-кеңесші орган</a:t>
            </a:r>
            <a:r>
              <a:rPr lang="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213395-EEA8-8A4F-9AD4-9C1E7D200A9E}"/>
              </a:ext>
            </a:extLst>
          </p:cNvPr>
          <p:cNvSpPr/>
          <p:nvPr/>
        </p:nvSpPr>
        <p:spPr>
          <a:xfrm>
            <a:off x="7212510" y="3228312"/>
            <a:ext cx="609894" cy="5699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84555-324A-6543-85AB-036F6D42F8FE}"/>
              </a:ext>
            </a:extLst>
          </p:cNvPr>
          <p:cNvSpPr txBox="1"/>
          <p:nvPr/>
        </p:nvSpPr>
        <p:spPr>
          <a:xfrm>
            <a:off x="7985396" y="3000374"/>
            <a:ext cx="3908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халқы Ассамблеясын құру идеясын алғаш рет </a:t>
            </a:r>
            <a:r>
              <a:rPr lang="ru-RU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Тәуелсіздіктің бірінші жылына арналған Қазақстан халқының бірінші форумында жариялады.</a:t>
            </a:r>
            <a:endParaRPr lang="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99ACE9-CBFC-9B40-B9B6-786C522A06B4}"/>
              </a:ext>
            </a:extLst>
          </p:cNvPr>
          <p:cNvSpPr/>
          <p:nvPr/>
        </p:nvSpPr>
        <p:spPr>
          <a:xfrm>
            <a:off x="7212510" y="5266247"/>
            <a:ext cx="609894" cy="5699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8963D-B5E9-4C40-A805-EEA660BA6E5C}"/>
              </a:ext>
            </a:extLst>
          </p:cNvPr>
          <p:cNvSpPr txBox="1"/>
          <p:nvPr/>
        </p:nvSpPr>
        <p:spPr>
          <a:xfrm>
            <a:off x="7822404" y="4930393"/>
            <a:ext cx="4250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2008 жылғы 20 қаңтарда еліміздің Президенті «Қазақстан халқы Ассамблеясы» туралы әлемде баламасы жоқ заңға қол қойды. Сөйтіп, Қазақстан халқы Ассамблеясы еліміздің саяси жүйесінің толыққанды бөлігіне айналды. </a:t>
            </a:r>
          </a:p>
        </p:txBody>
      </p:sp>
    </p:spTree>
    <p:extLst>
      <p:ext uri="{BB962C8B-B14F-4D97-AF65-F5344CB8AC3E}">
        <p14:creationId xmlns:p14="http://schemas.microsoft.com/office/powerpoint/2010/main" val="359662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815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1-тапсырма: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Халықаралық ұйымдарға қатысты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мәліметтердің дұрыс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жауабын тауып, сәйкестендір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618820"/>
              </p:ext>
            </p:extLst>
          </p:nvPr>
        </p:nvGraphicFramePr>
        <p:xfrm>
          <a:off x="484908" y="1371599"/>
          <a:ext cx="11360728" cy="5224613"/>
        </p:xfrm>
        <a:graphic>
          <a:graphicData uri="http://schemas.openxmlformats.org/drawingml/2006/table">
            <a:tbl>
              <a:tblPr firstRow="1" firstCol="1" bandRow="1"/>
              <a:tblGrid>
                <a:gridCol w="4806827">
                  <a:extLst>
                    <a:ext uri="{9D8B030D-6E8A-4147-A177-3AD203B41FA5}">
                      <a16:colId xmlns:a16="http://schemas.microsoft.com/office/drawing/2014/main" val="2193161606"/>
                    </a:ext>
                  </a:extLst>
                </a:gridCol>
                <a:gridCol w="761395">
                  <a:extLst>
                    <a:ext uri="{9D8B030D-6E8A-4147-A177-3AD203B41FA5}">
                      <a16:colId xmlns:a16="http://schemas.microsoft.com/office/drawing/2014/main" val="1283672545"/>
                    </a:ext>
                  </a:extLst>
                </a:gridCol>
                <a:gridCol w="911313">
                  <a:extLst>
                    <a:ext uri="{9D8B030D-6E8A-4147-A177-3AD203B41FA5}">
                      <a16:colId xmlns:a16="http://schemas.microsoft.com/office/drawing/2014/main" val="3901923198"/>
                    </a:ext>
                  </a:extLst>
                </a:gridCol>
                <a:gridCol w="4881193">
                  <a:extLst>
                    <a:ext uri="{9D8B030D-6E8A-4147-A177-3AD203B41FA5}">
                      <a16:colId xmlns:a16="http://schemas.microsoft.com/office/drawing/2014/main" val="2304257012"/>
                    </a:ext>
                  </a:extLst>
                </a:gridCol>
              </a:tblGrid>
              <a:tr h="8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Еуроодақ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Нәсілшілдікке қарсы күрес және Палестинаны азат ету ұйымына қолдау көрсету мақсатында құрылды.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28588"/>
                  </a:ext>
                </a:extLst>
              </a:tr>
              <a:tr h="5593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Шанхай Ынтымақтастық Ұйымы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1961 жылы Белград конференциясында пайда болды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47934"/>
                  </a:ext>
                </a:extLst>
              </a:tr>
              <a:tr h="8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Ислам Ынтымақтастық Ұйымы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Ә. Кеңестік кезеңнен кейінгі аймақтағы еуразиялық экономикалық интеграцияның қазіргі формасы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193741"/>
                  </a:ext>
                </a:extLst>
              </a:tr>
              <a:tr h="66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ҚХА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 Еуропалық Қауіпсіздік және Ынтымақтастық Ұйымына төрағалық етті.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44470"/>
                  </a:ext>
                </a:extLst>
              </a:tr>
              <a:tr h="1118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Қосылмау қозғалысы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Халықаралық мемлекет пен халықаралық ұйымның белгілерін біріктіретін халықаралық құрылым, ресми түрде ол ұйым да, мемлекет те емес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915691"/>
                  </a:ext>
                </a:extLst>
              </a:tr>
              <a:tr h="443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ЕЭО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Әскери блок болып табылмайды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54968"/>
                  </a:ext>
                </a:extLst>
              </a:tr>
              <a:tr h="6649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Қазақстан Республикасы 2010 жылы (Астана қаласы)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Ж. ҚР ұлтаралық мәселелерді шешуге бағытталған мемлекет ішіндегі ұйым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65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3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kk-KZ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1-тапсырма: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Халықаралық ұйымдарға қатысты </a:t>
            </a:r>
            <a:r>
              <a:rPr lang="kk-KZ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мәліметтердің дұрыс жауабын тексерейік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222164"/>
              </p:ext>
            </p:extLst>
          </p:nvPr>
        </p:nvGraphicFramePr>
        <p:xfrm>
          <a:off x="581890" y="1205347"/>
          <a:ext cx="11111346" cy="5167744"/>
        </p:xfrm>
        <a:graphic>
          <a:graphicData uri="http://schemas.openxmlformats.org/drawingml/2006/table">
            <a:tbl>
              <a:tblPr firstRow="1" firstCol="1" bandRow="1"/>
              <a:tblGrid>
                <a:gridCol w="4701311">
                  <a:extLst>
                    <a:ext uri="{9D8B030D-6E8A-4147-A177-3AD203B41FA5}">
                      <a16:colId xmlns:a16="http://schemas.microsoft.com/office/drawing/2014/main" val="2193161606"/>
                    </a:ext>
                  </a:extLst>
                </a:gridCol>
                <a:gridCol w="744681">
                  <a:extLst>
                    <a:ext uri="{9D8B030D-6E8A-4147-A177-3AD203B41FA5}">
                      <a16:colId xmlns:a16="http://schemas.microsoft.com/office/drawing/2014/main" val="1283672545"/>
                    </a:ext>
                  </a:extLst>
                </a:gridCol>
                <a:gridCol w="650009">
                  <a:extLst>
                    <a:ext uri="{9D8B030D-6E8A-4147-A177-3AD203B41FA5}">
                      <a16:colId xmlns:a16="http://schemas.microsoft.com/office/drawing/2014/main" val="3901923198"/>
                    </a:ext>
                  </a:extLst>
                </a:gridCol>
                <a:gridCol w="5015345">
                  <a:extLst>
                    <a:ext uri="{9D8B030D-6E8A-4147-A177-3AD203B41FA5}">
                      <a16:colId xmlns:a16="http://schemas.microsoft.com/office/drawing/2014/main" val="2304257012"/>
                    </a:ext>
                  </a:extLst>
                </a:gridCol>
              </a:tblGrid>
              <a:tr h="879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Еуроодақ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Нәсілшілдікке қарсы күрес және Палестинаны азат ету ұйымына қолдау көрсету мақсатында құрылды.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728588"/>
                  </a:ext>
                </a:extLst>
              </a:tr>
              <a:tr h="549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Шанхай Ынтымақтастық Ұйымы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1961 жылы Белград конференциясында пайда болды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47934"/>
                  </a:ext>
                </a:extLst>
              </a:tr>
              <a:tr h="879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Ислам Ынтымақтастық Ұйымы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Ә. Кеңестік кезеңнен кейінгі аймақтағы еуразиялық экономикалық интеграцияның қазіргі формасы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193741"/>
                  </a:ext>
                </a:extLst>
              </a:tr>
              <a:tr h="659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ҚХА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 Еуропалық Қауіпсіздік және Ынтымақтастық Ұйымына төрағалық етті.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444470"/>
                  </a:ext>
                </a:extLst>
              </a:tr>
              <a:tr h="1099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Қосылмау қозғалысы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Халықаралық мемлекет пен халықаралық ұйымның белгілерін біріктіретін халықаралық құрылым, ресми түрде ол ұйым да, мемлекет те емес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915691"/>
                  </a:ext>
                </a:extLst>
              </a:tr>
              <a:tr h="439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ЕЭО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Әскери блок болып табылмайды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254968"/>
                  </a:ext>
                </a:extLst>
              </a:tr>
              <a:tr h="659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Қазақстан Республикасы 2010 жылы (Астана қаласы)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Ж. ҚР ұлтаралық мәселелерді шешуге бағытталған мемлекет ішіндегі ұйым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65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4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EC5C9DBB-2AA6-4C47-BD84-D0C117810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742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312E3-058A-CE40-8544-DB1A14DB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919" y="0"/>
            <a:ext cx="11544300" cy="1420813"/>
          </a:xfrm>
          <a:noFill/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Сұрақатарға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D0741-C60F-9946-AC20-90BF645F6164}"/>
              </a:ext>
            </a:extLst>
          </p:cNvPr>
          <p:cNvSpPr txBox="1"/>
          <p:nvPr/>
        </p:nvSpPr>
        <p:spPr>
          <a:xfrm>
            <a:off x="4167188" y="1420813"/>
            <a:ext cx="8024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Əлемдік саясаттың субъектісі кім?</a:t>
            </a:r>
          </a:p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Халықаралық қатынастарды дамытудағы БҰҰ рөлі қандай? Оның қызметі жайлы не білесіңдер?</a:t>
            </a:r>
          </a:p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ЕО қандай мақсатта құрылды?</a:t>
            </a:r>
          </a:p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Түрік мəдениетінің халықаралық ұйымы не үшін құрылды?</a:t>
            </a:r>
          </a:p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Ислам мемлекеттері ұйымының қызметі туралы не айта аласыңдар?</a:t>
            </a:r>
          </a:p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Кеңестік кезеңнен кейінгі аумақтағы еуразиялық интеграцияның қазіргі жағдайы жайлы не білесіңдер?</a:t>
            </a:r>
          </a:p>
          <a:p>
            <a:pPr marL="342900" indent="-342900" algn="l">
              <a:buAutoNum type="arabicPeriod"/>
            </a:pP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Қазақстан халқы Ассамблеясының рөлі неде?</a:t>
            </a:r>
            <a:endParaRPr lang="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0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10.2.2.4 ұлтаралық қатынастарды реттеудегі халықаралық </a:t>
            </a:r>
            <a:r>
              <a:rPr lang="kk-KZ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ұйымдардың </a:t>
            </a:r>
            <a:r>
              <a:rPr lang="kk-KZ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рөлін талдау;</a:t>
            </a:r>
            <a:endParaRPr lang="en-US" sz="4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10.2.2.5 қазіргі кездегі интеграциялық процестердің тиімділігін бағалау;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7245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966B55-7C4D-CC4B-99A9-763C87B1F252}"/>
              </a:ext>
            </a:extLst>
          </p:cNvPr>
          <p:cNvSpPr txBox="1"/>
          <p:nvPr/>
        </p:nvSpPr>
        <p:spPr>
          <a:xfrm>
            <a:off x="5181600" y="2514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BDF3C-D7B5-F446-978C-271418D945C2}"/>
              </a:ext>
            </a:extLst>
          </p:cNvPr>
          <p:cNvSpPr txBox="1"/>
          <p:nvPr/>
        </p:nvSpPr>
        <p:spPr>
          <a:xfrm>
            <a:off x="1471613" y="1250245"/>
            <a:ext cx="8458200" cy="35394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Бүгінгі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сабақта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Rockwell Nova" panose="02060503020205020403" pitchFamily="18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●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Саяси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жүйедегі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халықаралық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ұйымдардың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рөлі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;</a:t>
            </a:r>
          </a:p>
          <a:p>
            <a:pPr algn="ctr"/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Rockwell Nova" panose="02060503020205020403" pitchFamily="18" charset="0"/>
            </a:endParaRPr>
          </a:p>
          <a:p>
            <a:pPr algn="ctr"/>
            <a:r>
              <a:rPr lang="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● маңызды халықаралық ұйымдардың негізгі міндеттері мен қызметінің бағыттары жайында оқимыз</a:t>
            </a:r>
          </a:p>
        </p:txBody>
      </p:sp>
    </p:spTree>
    <p:extLst>
      <p:ext uri="{BB962C8B-B14F-4D97-AF65-F5344CB8AC3E}">
        <p14:creationId xmlns:p14="http://schemas.microsoft.com/office/powerpoint/2010/main" val="364909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86F26-46A4-4F40-95D4-C1B0BA55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795363" y="390922"/>
            <a:ext cx="2601273" cy="551657"/>
          </a:xfrm>
        </p:spPr>
        <p:txBody>
          <a:bodyPr>
            <a:normAutofit fontScale="90000"/>
          </a:bodyPr>
          <a:lstStyle/>
          <a:p>
            <a:r>
              <a:rPr lang="ru-RU">
                <a:latin typeface="Rockwell Nova" panose="02000000000000000000" pitchFamily="2" charset="0"/>
                <a:ea typeface="Rockwell Nova" panose="02000000000000000000" pitchFamily="2" charset="0"/>
              </a:rPr>
              <a:t>ЭТНОС</a:t>
            </a:r>
            <a:endParaRPr lang="">
              <a:latin typeface="Rockwell Nova" panose="02000000000000000000" pitchFamily="2" charset="0"/>
              <a:ea typeface="Rockwell Nova" panose="02000000000000000000" pitchFamily="2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8421C99-292F-064C-8554-D7C694E87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2" y="1428750"/>
            <a:ext cx="6955619" cy="4524374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D11930-1E5C-294A-9BFA-A5C6E7C90E08}"/>
              </a:ext>
            </a:extLst>
          </p:cNvPr>
          <p:cNvSpPr/>
          <p:nvPr/>
        </p:nvSpPr>
        <p:spPr>
          <a:xfrm>
            <a:off x="250517" y="1428750"/>
            <a:ext cx="404813" cy="45243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B01FC7-FC8C-0B46-A5E5-ACC522279CC8}"/>
              </a:ext>
            </a:extLst>
          </p:cNvPr>
          <p:cNvSpPr txBox="1"/>
          <p:nvPr/>
        </p:nvSpPr>
        <p:spPr>
          <a:xfrm>
            <a:off x="8310564" y="1428750"/>
            <a:ext cx="3226106" cy="291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C56B2-5A70-2B4E-BDE6-5FFCB22E41ED}"/>
              </a:ext>
            </a:extLst>
          </p:cNvPr>
          <p:cNvSpPr txBox="1"/>
          <p:nvPr/>
        </p:nvSpPr>
        <p:spPr>
          <a:xfrm>
            <a:off x="7812395" y="1642865"/>
            <a:ext cx="4129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sz="20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 халықты екіншісінен ажыратуға мүмкіндік беретін ортақ белгілері бар қауымдастық.  </a:t>
            </a:r>
            <a:endParaRPr lang="ru-RU" sz="2000" b="1" i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" sz="2000" b="1" i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ғашқылардың бірі болып "этнос" ұғымына анықтама берген М. Вебер: "Этнос - мүшелері сыртқы бейнелерінің, әдет-ғұрыптарының үқсастықтарына қарай немесе ортақ отаршылық не көші-қонды басынан өткерген тағдырлас тарихына қарай өздерінің шығу тектерінің бір екендігіне сенетін топ". </a:t>
            </a:r>
            <a:endParaRPr lang="" sz="2000" b="1">
              <a:latin typeface="Times New Roman" panose="02020603050405020304" pitchFamily="18" charset="0"/>
              <a:ea typeface="Times New Roman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5A24ED7-E5AE-7748-A9AE-A9C9C3BB4EEA}"/>
              </a:ext>
            </a:extLst>
          </p:cNvPr>
          <p:cNvCxnSpPr>
            <a:cxnSpLocks/>
          </p:cNvCxnSpPr>
          <p:nvPr/>
        </p:nvCxnSpPr>
        <p:spPr>
          <a:xfrm>
            <a:off x="7914078" y="1428750"/>
            <a:ext cx="392572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1359C17-FF36-D64D-A802-985E7D5A9612}"/>
              </a:ext>
            </a:extLst>
          </p:cNvPr>
          <p:cNvCxnSpPr>
            <a:cxnSpLocks/>
          </p:cNvCxnSpPr>
          <p:nvPr/>
        </p:nvCxnSpPr>
        <p:spPr>
          <a:xfrm>
            <a:off x="7812395" y="6044070"/>
            <a:ext cx="3925721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1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156E3-A602-5E4D-97EB-D8CB6A29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193" y="0"/>
            <a:ext cx="4519613" cy="1460500"/>
          </a:xfrm>
        </p:spPr>
        <p:txBody>
          <a:bodyPr/>
          <a:lstStyle/>
          <a:p>
            <a:r>
              <a:rPr lang="ru-RU">
                <a:latin typeface="Rockwell Nova" panose="02060503020205020403" pitchFamily="18" charset="0"/>
              </a:rPr>
              <a:t>ИНТЕГРАЦИЯ</a:t>
            </a:r>
            <a:endParaRPr lang="">
              <a:latin typeface="Rockwell Nova" panose="02060503020205020403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304B921-BCBA-4B49-A2B2-B21EB057B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6" y="1488404"/>
            <a:ext cx="6548337" cy="49688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2A521-509E-5D47-AE23-BBF465DD87F2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0E076-C0C7-CC4A-8D50-B80121D7BBE7}"/>
              </a:ext>
            </a:extLst>
          </p:cNvPr>
          <p:cNvSpPr txBox="1"/>
          <p:nvPr/>
        </p:nvSpPr>
        <p:spPr>
          <a:xfrm>
            <a:off x="7761271" y="2121297"/>
            <a:ext cx="3986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• Интеграция - (лат. integratio - қалпына келтіру, толықтыру, integer - тұтас, бүтін) - мемлекеттерді əр түрлі сала бойынша біріктіру, олардың арасындағы байланыстарды дамытып, өзара ынтымақты іс - қимылын тереңдету.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FA8FD0C-1DEC-F04D-8DD9-244620596A12}"/>
              </a:ext>
            </a:extLst>
          </p:cNvPr>
          <p:cNvCxnSpPr>
            <a:cxnSpLocks/>
          </p:cNvCxnSpPr>
          <p:nvPr/>
        </p:nvCxnSpPr>
        <p:spPr>
          <a:xfrm>
            <a:off x="7613306" y="1679838"/>
            <a:ext cx="4127193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85CEAE1-7CBA-944D-B617-EFEF732A087F}"/>
              </a:ext>
            </a:extLst>
          </p:cNvPr>
          <p:cNvCxnSpPr>
            <a:cxnSpLocks/>
          </p:cNvCxnSpPr>
          <p:nvPr/>
        </p:nvCxnSpPr>
        <p:spPr>
          <a:xfrm>
            <a:off x="7613306" y="6300782"/>
            <a:ext cx="4127193" cy="0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BC3B35F-0245-3041-8809-72A8B9E351FC}"/>
              </a:ext>
            </a:extLst>
          </p:cNvPr>
          <p:cNvCxnSpPr>
            <a:cxnSpLocks/>
          </p:cNvCxnSpPr>
          <p:nvPr/>
        </p:nvCxnSpPr>
        <p:spPr>
          <a:xfrm flipH="1">
            <a:off x="7613306" y="1679838"/>
            <a:ext cx="1" cy="4620944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E811A71-1304-D346-8B90-070C66AA9A86}"/>
              </a:ext>
            </a:extLst>
          </p:cNvPr>
          <p:cNvCxnSpPr>
            <a:cxnSpLocks/>
          </p:cNvCxnSpPr>
          <p:nvPr/>
        </p:nvCxnSpPr>
        <p:spPr>
          <a:xfrm flipH="1">
            <a:off x="11740499" y="1679838"/>
            <a:ext cx="1" cy="4620944"/>
          </a:xfrm>
          <a:prstGeom prst="straightConnector1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E7CF78F-26E7-3047-AF86-4B7CCFB568F7}"/>
              </a:ext>
            </a:extLst>
          </p:cNvPr>
          <p:cNvSpPr/>
          <p:nvPr/>
        </p:nvSpPr>
        <p:spPr>
          <a:xfrm>
            <a:off x="1" y="1488404"/>
            <a:ext cx="607151" cy="4968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</p:spTree>
    <p:extLst>
      <p:ext uri="{BB962C8B-B14F-4D97-AF65-F5344CB8AC3E}">
        <p14:creationId xmlns:p14="http://schemas.microsoft.com/office/powerpoint/2010/main" val="280710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89EFE1-590A-4F4B-A07A-6D90078F88FE}"/>
              </a:ext>
            </a:extLst>
          </p:cNvPr>
          <p:cNvSpPr/>
          <p:nvPr/>
        </p:nvSpPr>
        <p:spPr>
          <a:xfrm>
            <a:off x="0" y="1"/>
            <a:ext cx="6429375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9918-AA99-844E-818D-20D13FD6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967" y="88142"/>
            <a:ext cx="6998495" cy="1182081"/>
          </a:xfrm>
        </p:spPr>
        <p:txBody>
          <a:bodyPr>
            <a:normAutofit/>
          </a:bodyPr>
          <a:lstStyle/>
          <a:p>
            <a:r>
              <a:rPr lang="ru-RU">
                <a:latin typeface="Rockwell Nova" panose="02060503020205020403" pitchFamily="18" charset="0"/>
              </a:rPr>
              <a:t>Халықаралық ұйымдар</a:t>
            </a:r>
            <a:endParaRPr lang="">
              <a:latin typeface="Rockwell Nova" panose="02060503020205020403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CCAC792-4434-3F45-9A30-11ADF2F0F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464865"/>
            <a:ext cx="5715000" cy="39282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70B8C-5FEA-444D-95A4-5B9FE711BE78}"/>
              </a:ext>
            </a:extLst>
          </p:cNvPr>
          <p:cNvSpPr txBox="1"/>
          <p:nvPr/>
        </p:nvSpPr>
        <p:spPr>
          <a:xfrm>
            <a:off x="7355681" y="957033"/>
            <a:ext cx="5026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 ұйымдар – қазіргі әлемдегі халықаралық әріптестіктің негізгі құқықтық-ұйымдасу формаларының бірі</a:t>
            </a:r>
            <a:r>
              <a:rPr lang="ru-RU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" sz="2000" b="1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1E3C51-2558-8C45-959B-03B852397DFC}"/>
              </a:ext>
            </a:extLst>
          </p:cNvPr>
          <p:cNvSpPr/>
          <p:nvPr/>
        </p:nvSpPr>
        <p:spPr>
          <a:xfrm>
            <a:off x="6713459" y="1097027"/>
            <a:ext cx="570067" cy="4872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B5ADDC-4E35-4944-9FF8-0996136F4817}"/>
              </a:ext>
            </a:extLst>
          </p:cNvPr>
          <p:cNvSpPr/>
          <p:nvPr/>
        </p:nvSpPr>
        <p:spPr>
          <a:xfrm>
            <a:off x="6607493" y="2941702"/>
            <a:ext cx="570067" cy="4872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E774F-F9AD-6E49-883F-A0DD82E56E81}"/>
              </a:ext>
            </a:extLst>
          </p:cNvPr>
          <p:cNvSpPr txBox="1"/>
          <p:nvPr/>
        </p:nvSpPr>
        <p:spPr>
          <a:xfrm>
            <a:off x="7355676" y="2668750"/>
            <a:ext cx="4324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0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 алғашқы халықаралық ұйым – 1875 жылы құрылған Бүкіләлемдік пошта одағы.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B84640-639B-1B4B-A6D7-21F8EF9CD03B}"/>
              </a:ext>
            </a:extLst>
          </p:cNvPr>
          <p:cNvSpPr/>
          <p:nvPr/>
        </p:nvSpPr>
        <p:spPr>
          <a:xfrm>
            <a:off x="6607493" y="4786377"/>
            <a:ext cx="570067" cy="4872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EC47DA-C7B8-904D-85B1-33927FA5BAD4}"/>
              </a:ext>
            </a:extLst>
          </p:cNvPr>
          <p:cNvSpPr txBox="1"/>
          <p:nvPr/>
        </p:nvSpPr>
        <p:spPr>
          <a:xfrm>
            <a:off x="7355676" y="4072691"/>
            <a:ext cx="47410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 мақсаттары :</a:t>
            </a:r>
          </a:p>
          <a:p>
            <a:pPr algn="l"/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дүниежүзілік соғысты болдырмау;</a:t>
            </a:r>
          </a:p>
          <a:p>
            <a:pPr algn="l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халық арасындағы экономикалық жəне саяси интеграцияға үлес қосу;</a:t>
            </a:r>
          </a:p>
          <a:p>
            <a:pPr algn="l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барлық аймақтық əскери жанжалдарды тез арада тоқтатуға бейбіт жолмен шешуге атсалысу</a:t>
            </a:r>
          </a:p>
        </p:txBody>
      </p:sp>
    </p:spTree>
    <p:extLst>
      <p:ext uri="{BB962C8B-B14F-4D97-AF65-F5344CB8AC3E}">
        <p14:creationId xmlns:p14="http://schemas.microsoft.com/office/powerpoint/2010/main" val="324464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24895-E0DF-AF4E-9CEA-3E92E546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978" y="174625"/>
            <a:ext cx="7639050" cy="888206"/>
          </a:xfrm>
        </p:spPr>
        <p:txBody>
          <a:bodyPr/>
          <a:lstStyle/>
          <a:p>
            <a:r>
              <a:rPr lang="ru-RU">
                <a:latin typeface="Rockwell Nova" panose="02060503020205020403" pitchFamily="18" charset="0"/>
              </a:rPr>
              <a:t>Қосылмау қозғалысы</a:t>
            </a:r>
            <a:endParaRPr lang="">
              <a:latin typeface="Rockwell Nova" panose="02060503020205020403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22336CC-B883-EF44-B0C7-BDA1DDB18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6" y="1253330"/>
            <a:ext cx="6527007" cy="5604669"/>
          </a:xfr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9A2782-BC5E-2540-8584-AFE194865FC8}"/>
              </a:ext>
            </a:extLst>
          </p:cNvPr>
          <p:cNvSpPr/>
          <p:nvPr/>
        </p:nvSpPr>
        <p:spPr>
          <a:xfrm>
            <a:off x="0" y="1253331"/>
            <a:ext cx="738188" cy="560466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1839D-0DBF-C946-B53B-CE2A5BE032D7}"/>
              </a:ext>
            </a:extLst>
          </p:cNvPr>
          <p:cNvSpPr txBox="1"/>
          <p:nvPr/>
        </p:nvSpPr>
        <p:spPr>
          <a:xfrm>
            <a:off x="8634413" y="23241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/>
              <a:t>Ьаьа</a:t>
            </a:r>
            <a:endParaRPr lang="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CEC1B2-F9D1-334B-BB22-48852D16715F}"/>
              </a:ext>
            </a:extLst>
          </p:cNvPr>
          <p:cNvSpPr/>
          <p:nvPr/>
        </p:nvSpPr>
        <p:spPr>
          <a:xfrm>
            <a:off x="7619999" y="1253331"/>
            <a:ext cx="4292959" cy="15370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b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Қосылмау қозғалысы "қырғиқабақ соғыс" жəне Батыс пен Шығыс мемлекеттерінің əскери блоктарға біріккен  кезінде пайда болды.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F275B62-9900-7242-98E0-455CC984E3B1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9766477" y="2790423"/>
            <a:ext cx="2" cy="449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F786777-B59F-0A40-8C3A-DAA06B012B3E}"/>
              </a:ext>
            </a:extLst>
          </p:cNvPr>
          <p:cNvSpPr/>
          <p:nvPr/>
        </p:nvSpPr>
        <p:spPr>
          <a:xfrm>
            <a:off x="7619997" y="3241933"/>
            <a:ext cx="4292959" cy="153709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b="1">
                <a:latin typeface="Times New Roman" panose="02020603050405020304" pitchFamily="18" charset="0"/>
                <a:cs typeface="Times New Roman" panose="02020603050405020304" pitchFamily="18" charset="0"/>
              </a:rPr>
              <a:t>120 мемлеке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тті </a:t>
            </a:r>
            <a:r>
              <a:rPr lang="" b="1">
                <a:latin typeface="Times New Roman" panose="02020603050405020304" pitchFamily="18" charset="0"/>
                <a:cs typeface="Times New Roman" panose="02020603050405020304" pitchFamily="18" charset="0"/>
              </a:rPr>
              <a:t>əскери блоктарға кірмеу принципімен біріктіретін халықаралық ұйым.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A022DB1-3959-5540-A3B8-0B80BCF053AD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9766477" y="4779025"/>
            <a:ext cx="0" cy="424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8B5ECD6D-D0AF-BB45-88A5-95F192EF7E2A}"/>
              </a:ext>
            </a:extLst>
          </p:cNvPr>
          <p:cNvSpPr/>
          <p:nvPr/>
        </p:nvSpPr>
        <p:spPr>
          <a:xfrm>
            <a:off x="7619997" y="5203031"/>
            <a:ext cx="4292959" cy="16549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b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 кезде ұйым бір еуропалық (Беларусь), 38 азиялық (Палестина, Украина, Түрікменстан, Өзбекстан), 53 африкалық және 26 латынамерикалық елдерді біріктіріп отыр</a:t>
            </a:r>
          </a:p>
        </p:txBody>
      </p:sp>
    </p:spTree>
    <p:extLst>
      <p:ext uri="{BB962C8B-B14F-4D97-AF65-F5344CB8AC3E}">
        <p14:creationId xmlns:p14="http://schemas.microsoft.com/office/powerpoint/2010/main" val="385014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F5DF06-AC11-DA4E-ABF4-358EA1F1E96C}"/>
              </a:ext>
            </a:extLst>
          </p:cNvPr>
          <p:cNvSpPr/>
          <p:nvPr/>
        </p:nvSpPr>
        <p:spPr>
          <a:xfrm>
            <a:off x="642937" y="250824"/>
            <a:ext cx="10906125" cy="13255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4A633-E5D2-3649-9DB2-DCAE2D94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38" y="250824"/>
            <a:ext cx="10515600" cy="1325563"/>
          </a:xfrm>
        </p:spPr>
        <p:txBody>
          <a:bodyPr/>
          <a:lstStyle/>
          <a:p>
            <a:r>
              <a:rPr lang="ru-RU">
                <a:latin typeface="Rockwell Nova" panose="02060503020205020403" pitchFamily="18" charset="0"/>
              </a:rPr>
              <a:t>Қосылмау қозғалысы</a:t>
            </a:r>
            <a:endParaRPr lang="">
              <a:latin typeface="Rockwell Nova" panose="02060503020205020403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F774BCB-0593-CE4C-B47C-BFCEFB75F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2938" y="1825625"/>
            <a:ext cx="5181600" cy="4151313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A64BF44-DC1D-934F-B702-ECD42D9EB7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376862" cy="41187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1A5F2D-CFFE-114E-8700-D50950AFAEA6}"/>
              </a:ext>
            </a:extLst>
          </p:cNvPr>
          <p:cNvSpPr txBox="1"/>
          <p:nvPr/>
        </p:nvSpPr>
        <p:spPr>
          <a:xfrm>
            <a:off x="642937" y="6226175"/>
            <a:ext cx="10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Қосылмау қозғалысы ресми түрде 1961 жылы Белград конференциясында пайда болды.</a:t>
            </a:r>
            <a:endParaRPr lang="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8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7FFB-19E2-3943-8794-E7346397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876484" cy="1460500"/>
          </a:xfrm>
        </p:spPr>
        <p:txBody>
          <a:bodyPr/>
          <a:lstStyle/>
          <a:p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ЕУРОПАДАҒЫ ҚАУІПСІЗДІК ЖƏНЕ ЫНТЫМАҚТАСТЫҚ ҰЙЫМЫ</a:t>
            </a:r>
            <a:endParaRPr lang="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1956BF7-A965-B54D-BE7D-05A6A162D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1" y="1976436"/>
            <a:ext cx="7583194" cy="4881563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D4D7D2C-EB30-F44D-8B58-0C9523CED2E6}"/>
              </a:ext>
            </a:extLst>
          </p:cNvPr>
          <p:cNvSpPr/>
          <p:nvPr/>
        </p:nvSpPr>
        <p:spPr>
          <a:xfrm flipH="1">
            <a:off x="-53035" y="1976435"/>
            <a:ext cx="619125" cy="4881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0AA5C27-5F46-774A-B96D-E907C639C46A}"/>
              </a:ext>
            </a:extLst>
          </p:cNvPr>
          <p:cNvSpPr/>
          <p:nvPr/>
        </p:nvSpPr>
        <p:spPr>
          <a:xfrm>
            <a:off x="8387411" y="1995510"/>
            <a:ext cx="3476624" cy="112073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Ол Еуропа, Солтүстік Америка жəне Азияда орналасқан 57 мемлекетті біріктіреді</a:t>
            </a:r>
            <a:r>
              <a:rPr lang="ru-RU"/>
              <a:t>.</a:t>
            </a:r>
            <a:endParaRPr lang="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CB67E58-6C7A-AF4D-A1CF-4F56470F844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0125723" y="3116240"/>
            <a:ext cx="0" cy="491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28D3576-071A-9240-AB16-B30CFA8E2C6F}"/>
              </a:ext>
            </a:extLst>
          </p:cNvPr>
          <p:cNvSpPr/>
          <p:nvPr/>
        </p:nvSpPr>
        <p:spPr>
          <a:xfrm>
            <a:off x="8387411" y="3676605"/>
            <a:ext cx="3476624" cy="112073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Алғашқыда Еуропалық 33 мемлекеттің, сондай-ақ АҚШ пен Канаданың тұрақты форумы болатын.</a:t>
            </a:r>
            <a:endParaRPr lang="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52C7DB7-0AFA-A049-98CC-060B56B9057D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0125723" y="4797335"/>
            <a:ext cx="0" cy="560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47705AFA-0847-5240-9C23-40FBD9468D6F}"/>
              </a:ext>
            </a:extLst>
          </p:cNvPr>
          <p:cNvSpPr/>
          <p:nvPr/>
        </p:nvSpPr>
        <p:spPr>
          <a:xfrm>
            <a:off x="8387410" y="5372145"/>
            <a:ext cx="3476624" cy="112073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күнде ЕҚЫҰ (ағыл. OSCE) – қауіпсіздік мəселесімен айналысатын əлемдегі аймақтық ұйым.</a:t>
            </a:r>
            <a:endParaRPr lang="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79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852</Words>
  <Application>Microsoft Office PowerPoint</Application>
  <PresentationFormat>Широкоэкранный</PresentationFormat>
  <Paragraphs>113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Rockwell Nova</vt:lpstr>
      <vt:lpstr>Times New Roman</vt:lpstr>
      <vt:lpstr>Тема Office</vt:lpstr>
      <vt:lpstr>1_Тема Office</vt:lpstr>
      <vt:lpstr>Презентация PowerPoint</vt:lpstr>
      <vt:lpstr>Оқу мақсаты:</vt:lpstr>
      <vt:lpstr>Презентация PowerPoint</vt:lpstr>
      <vt:lpstr>ЭТНОС</vt:lpstr>
      <vt:lpstr>ИНТЕГРАЦИЯ</vt:lpstr>
      <vt:lpstr>Халықаралық ұйымдар</vt:lpstr>
      <vt:lpstr>Қосылмау қозғалысы</vt:lpstr>
      <vt:lpstr>Қосылмау қозғалысы</vt:lpstr>
      <vt:lpstr>ЕУРОПАДАҒЫ ҚАУІПСІЗДІК ЖƏНЕ ЫНТЫМАҚТАСТЫҚ ҰЙЫМЫ</vt:lpstr>
      <vt:lpstr>ЕУРОПАДАҒЫ ҚАУІПСІЗДІК ЖƏНЕ ЫНТЫМАҚТАСТЫҚ ҰЙЫМЫ</vt:lpstr>
      <vt:lpstr>Ислам мемлекеттерінің халықаралық ұйымы (2011 ж дейін Ислам Конференциясы Ұйымы деп аталды.)</vt:lpstr>
      <vt:lpstr>Еуропалық Одақ  (Еуроодақ, ЕО) – 28еуропалық мемлекеттердің экономикалық және саяси бірлестігі. Еуроодақ – халықаралық мемлекет пен ұйымның белгілерін біріктіретін халықаралық құрылым, бірақ ресми түрде ол ұйым да, мемлекет те емес.</vt:lpstr>
      <vt:lpstr>Түрік мәдениетінің халықаралық ұйымы (Түріксой) – түркі тілді мемлекеттерді біріктіретін халықаралық ұйым</vt:lpstr>
      <vt:lpstr>Шанхай ынтымақтастық ұйымы  - 2001 ж. 15 маусымда Шанхай  қаласында алты мемлекеттің (Қытай, Ресей, Қазақстан, Қырғызстан, Тәжікстан және Өзбекстан) бастамасымен құрылған үкіметаралық халықаралық ұйым. </vt:lpstr>
      <vt:lpstr>Еуразиялық экономикалық одақ (ЕЭО)  2015 ж 1 қаңтарда күшіне енді. Құрамы: Армения, Белорусь, Қазақстан, Қырғызстан және Ресей</vt:lpstr>
      <vt:lpstr>Қазақстан халқы Ассамблеясы</vt:lpstr>
      <vt:lpstr>1-тапсырма: Халықаралық ұйымдарға қатысты мәліметтердің дұрыс жауабын тауып, сәйкестендір </vt:lpstr>
      <vt:lpstr>1-тапсырма: Халықаралық ұйымдарға қатысты мәліметтердің дұрыс жауабын тексерейік </vt:lpstr>
      <vt:lpstr>   2-тапсырма Сұрақатарға жауап беріңіз: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Aiymgul Abdigali</dc:creator>
  <cp:lastModifiedBy>Данагул</cp:lastModifiedBy>
  <cp:revision>28</cp:revision>
  <dcterms:created xsi:type="dcterms:W3CDTF">2021-10-16T13:35:26Z</dcterms:created>
  <dcterms:modified xsi:type="dcterms:W3CDTF">2024-11-17T11:09:02Z</dcterms:modified>
</cp:coreProperties>
</file>