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C4B91F5-4BC3-4706-91ED-117D613E70A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234343-FAC3-4251-849C-A3A6A9149B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1F5-4BC3-4706-91ED-117D613E70A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4343-FAC3-4251-849C-A3A6A9149B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1F5-4BC3-4706-91ED-117D613E70A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4343-FAC3-4251-849C-A3A6A9149B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1F5-4BC3-4706-91ED-117D613E70A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4343-FAC3-4251-849C-A3A6A9149B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1F5-4BC3-4706-91ED-117D613E70A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4343-FAC3-4251-849C-A3A6A9149B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1F5-4BC3-4706-91ED-117D613E70A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4343-FAC3-4251-849C-A3A6A9149B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1F5-4BC3-4706-91ED-117D613E70A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4343-FAC3-4251-849C-A3A6A9149B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1F5-4BC3-4706-91ED-117D613E70A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4343-FAC3-4251-849C-A3A6A9149B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1F5-4BC3-4706-91ED-117D613E70A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4343-FAC3-4251-849C-A3A6A9149B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1F5-4BC3-4706-91ED-117D613E70A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4343-FAC3-4251-849C-A3A6A9149B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1F5-4BC3-4706-91ED-117D613E70A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4343-FAC3-4251-849C-A3A6A9149B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C4B91F5-4BC3-4706-91ED-117D613E70AE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B234343-FAC3-4251-849C-A3A6A9149B8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204864"/>
            <a:ext cx="4248471" cy="338437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Subject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US" sz="2400" dirty="0" smtClean="0">
                <a:latin typeface="Comic Sans MS" pitchFamily="66" charset="0"/>
              </a:rPr>
              <a:t>English </a:t>
            </a:r>
            <a:r>
              <a:rPr lang="en-US" sz="2400" dirty="0">
                <a:latin typeface="Comic Sans MS" pitchFamily="66" charset="0"/>
              </a:rPr>
              <a:t>language 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Grade:</a:t>
            </a:r>
            <a:r>
              <a:rPr lang="en-US" sz="2400" dirty="0">
                <a:latin typeface="Comic Sans MS" pitchFamily="66" charset="0"/>
              </a:rPr>
              <a:t>10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Module:</a:t>
            </a:r>
            <a:r>
              <a:rPr lang="en-US" sz="2400" dirty="0">
                <a:latin typeface="Comic Sans MS" pitchFamily="66" charset="0"/>
              </a:rPr>
              <a:t>9 Independent project</a:t>
            </a:r>
            <a:r>
              <a:rPr lang="en-US" sz="2400">
                <a:latin typeface="Comic Sans MS" pitchFamily="66" charset="0"/>
              </a:rPr>
              <a:t/>
            </a:r>
            <a:br>
              <a:rPr lang="en-US" sz="2400">
                <a:latin typeface="Comic Sans MS" pitchFamily="66" charset="0"/>
              </a:rPr>
            </a:b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88024" y="1148212"/>
            <a:ext cx="3512372" cy="529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Check 9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3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H O M E W O R K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1988840"/>
            <a:ext cx="7024744" cy="3168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Write an opinion essay answering questions “Should the government spend money on anti-aging research? </a:t>
            </a:r>
          </a:p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(120-180) words</a:t>
            </a:r>
            <a:endParaRPr lang="ru-RU" sz="36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1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LEARNING OBJECTIVES(S)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75252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10.4.1 </a:t>
            </a:r>
            <a:r>
              <a:rPr lang="en-US" dirty="0"/>
              <a:t>- understand complex and abstract main points in extended texts on a wide range of familiar and unfamiliar general and curricular topics</a:t>
            </a:r>
            <a:endParaRPr lang="ru-RU" dirty="0"/>
          </a:p>
          <a:p>
            <a:r>
              <a:rPr lang="en-US" dirty="0"/>
              <a:t>10.4.3 - skim a range of lengthy texts with speed to identify content meriting closer reading on a range of more complex and abstract,  general and curricular topics </a:t>
            </a:r>
            <a:endParaRPr lang="ru-RU" dirty="0"/>
          </a:p>
          <a:p>
            <a:r>
              <a:rPr lang="en-US" dirty="0"/>
              <a:t>10.4.4 - read a wide range of extended fiction and non-fiction texts on a variety of more complex and abstract general and curricular topics</a:t>
            </a:r>
            <a:endParaRPr lang="ru-RU" dirty="0"/>
          </a:p>
          <a:p>
            <a:r>
              <a:rPr lang="en-US" dirty="0"/>
              <a:t> 10.3.1 - use formal and informal language registers in talk on a range of general and curricular topics, including some unfamiliar topics </a:t>
            </a:r>
            <a:endParaRPr lang="ru-RU" dirty="0"/>
          </a:p>
          <a:p>
            <a:r>
              <a:rPr lang="en-US" dirty="0"/>
              <a:t>10.2.2 - understand specific information in unsupported extended talk on a wide range of general and curricular topics, including talk on a growing range of unfamiliar topics </a:t>
            </a:r>
            <a:endParaRPr lang="ru-RU" dirty="0"/>
          </a:p>
          <a:p>
            <a:r>
              <a:rPr lang="en-US" dirty="0"/>
              <a:t>10.2.3 - understand the detail of an argument in unsupported extended talk on a wide range of general and curricular topics, including talk on a growing range of unfamiliar topics</a:t>
            </a:r>
            <a:endParaRPr lang="ru-RU" dirty="0"/>
          </a:p>
          <a:p>
            <a:r>
              <a:rPr lang="en-US" dirty="0"/>
              <a:t>10.5.2 - use a wide range of vocabulary, which is appropriate to topic and genre, and which is spelt accurately</a:t>
            </a:r>
            <a:endParaRPr lang="ru-RU" dirty="0"/>
          </a:p>
          <a:p>
            <a:r>
              <a:rPr lang="en-US" dirty="0"/>
              <a:t>10.1.5 - use feedback to set personal learning objectives</a:t>
            </a:r>
            <a:endParaRPr lang="ru-RU" dirty="0"/>
          </a:p>
          <a:p>
            <a:r>
              <a:rPr lang="en-US" dirty="0"/>
              <a:t> 10.6.6 - use a growing variety of impersonal and cleft structures on a wide range of general and curricular topics </a:t>
            </a:r>
            <a:endParaRPr lang="ru-RU" dirty="0"/>
          </a:p>
          <a:p>
            <a:r>
              <a:rPr lang="en-US" dirty="0"/>
              <a:t>10.6.7 - use a wide variety of simple perfect active and passive forms and a variety of perfect continuous forms on a wide range of general and curricular topics</a:t>
            </a:r>
            <a:endParaRPr lang="ru-RU" dirty="0"/>
          </a:p>
          <a:p>
            <a:r>
              <a:rPr lang="en-US" dirty="0"/>
              <a:t>10.5.1 - plan, write, edit and proofread work at text level independently  on a wide range of general and curricular topics</a:t>
            </a:r>
            <a:endParaRPr lang="ru-RU" dirty="0"/>
          </a:p>
          <a:p>
            <a:r>
              <a:rPr lang="en-US" dirty="0"/>
              <a:t>10.5.3 - write with grammatical accuracy on a wide range of general and curricular topics  </a:t>
            </a:r>
            <a:endParaRPr lang="ru-RU" dirty="0"/>
          </a:p>
          <a:p>
            <a:r>
              <a:rPr lang="en-US" dirty="0"/>
              <a:t>10.5.4 - use style and register to achieve an appropriate degree of formality in a wide variety of written genres on general and curricular topics</a:t>
            </a:r>
            <a:endParaRPr lang="ru-RU" dirty="0"/>
          </a:p>
          <a:p>
            <a:r>
              <a:rPr lang="en-US" dirty="0"/>
              <a:t>10.5.6 - write coherently at text level using a variety of connectors on a wide range of familiar general and curricular topics</a:t>
            </a:r>
            <a:endParaRPr lang="ru-RU" dirty="0"/>
          </a:p>
          <a:p>
            <a:r>
              <a:rPr lang="en-US" dirty="0"/>
              <a:t>10.5.9 - punctuate written work at text level on a wide range of general and curricular topics with a good degree of accuracy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77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529128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accent6"/>
                </a:solidFill>
              </a:rPr>
              <a:t>Descriptor: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Read </a:t>
            </a:r>
            <a:r>
              <a:rPr lang="en-US" sz="2000" b="1" dirty="0">
                <a:latin typeface="Comic Sans MS" pitchFamily="66" charset="0"/>
              </a:rPr>
              <a:t>the </a:t>
            </a:r>
            <a:r>
              <a:rPr lang="en-US" sz="2000" b="1" dirty="0" smtClean="0">
                <a:latin typeface="Comic Sans MS" pitchFamily="66" charset="0"/>
              </a:rPr>
              <a:t>text and translate it 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/>
          <a:stretch/>
        </p:blipFill>
        <p:spPr bwMode="auto">
          <a:xfrm>
            <a:off x="971600" y="1988840"/>
            <a:ext cx="6768752" cy="4451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04856" cy="1584176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accent6"/>
                </a:solidFill>
              </a:rPr>
              <a:t>Descriptor:</a:t>
            </a:r>
            <a:r>
              <a:rPr lang="en-US" sz="3200" b="1" dirty="0" smtClean="0">
                <a:latin typeface="Comic Sans MS" pitchFamily="66" charset="0"/>
              </a:rPr>
              <a:t/>
            </a:r>
            <a:br>
              <a:rPr lang="en-US" sz="3200" b="1" dirty="0" smtClean="0">
                <a:latin typeface="Comic Sans MS" pitchFamily="66" charset="0"/>
              </a:rPr>
            </a:br>
            <a:r>
              <a:rPr lang="en-US" sz="2400" b="1" dirty="0" smtClean="0">
                <a:latin typeface="Comic Sans MS" pitchFamily="66" charset="0"/>
              </a:rPr>
              <a:t>Read the text again and mark the sentence  </a:t>
            </a:r>
            <a:br>
              <a:rPr lang="en-US" sz="2400" b="1" dirty="0" smtClean="0">
                <a:latin typeface="Comic Sans MS" pitchFamily="66" charset="0"/>
              </a:rPr>
            </a:br>
            <a:r>
              <a:rPr lang="en-US" sz="2400" b="1" dirty="0" smtClean="0">
                <a:latin typeface="Comic Sans MS" pitchFamily="66" charset="0"/>
              </a:rPr>
              <a:t>T (True) </a:t>
            </a:r>
            <a:br>
              <a:rPr lang="en-US" sz="2400" b="1" dirty="0" smtClean="0">
                <a:latin typeface="Comic Sans MS" pitchFamily="66" charset="0"/>
              </a:rPr>
            </a:br>
            <a:r>
              <a:rPr lang="en-US" sz="2400" b="1" dirty="0" smtClean="0">
                <a:latin typeface="Comic Sans MS" pitchFamily="66" charset="0"/>
              </a:rPr>
              <a:t>F (False) or</a:t>
            </a:r>
            <a:br>
              <a:rPr lang="en-US" sz="2400" b="1" dirty="0" smtClean="0">
                <a:latin typeface="Comic Sans MS" pitchFamily="66" charset="0"/>
              </a:rPr>
            </a:br>
            <a:r>
              <a:rPr lang="en-US" sz="2400" b="1" dirty="0" smtClean="0">
                <a:latin typeface="Comic Sans MS" pitchFamily="66" charset="0"/>
              </a:rPr>
              <a:t>DS ( Doesn't say) 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0"/>
          <a:stretch/>
        </p:blipFill>
        <p:spPr bwMode="auto">
          <a:xfrm>
            <a:off x="4499992" y="2276872"/>
            <a:ext cx="4192600" cy="4073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3312368" cy="93610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1 at  page 123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2514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Answer </a:t>
            </a:r>
            <a:r>
              <a:rPr lang="en-US" i="1" dirty="0" smtClean="0">
                <a:solidFill>
                  <a:srgbClr val="FF0000"/>
                </a:solidFill>
              </a:rPr>
              <a:t>Key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1T, 2T,  3F,  4DS, 5F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6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60188"/>
            <a:ext cx="7312658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>
                <a:solidFill>
                  <a:schemeClr val="accent6"/>
                </a:solidFill>
              </a:rPr>
              <a:t>Descriptor: </a:t>
            </a:r>
            <a:r>
              <a:rPr lang="en-US" sz="3600" dirty="0" smtClean="0"/>
              <a:t>Listen and do the task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2928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2 at  page 123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5541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Answer Key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1 T	2T	3F	4 F	5 F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4680520" cy="341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6_Тре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263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20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027664"/>
            <a:ext cx="2776154" cy="1969288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accent6"/>
                </a:solidFill>
              </a:rPr>
              <a:t>Descriptor: </a:t>
            </a:r>
            <a:r>
              <a:rPr lang="en-US" sz="2400" dirty="0" smtClean="0"/>
              <a:t>Complete the sentences.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4320480" cy="55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3572" y="476672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3 at  page 124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21060"/>
              </p:ext>
            </p:extLst>
          </p:nvPr>
        </p:nvGraphicFramePr>
        <p:xfrm>
          <a:off x="5220072" y="5805264"/>
          <a:ext cx="3456384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hypothesis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free radicals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none" strike="noStrike" spc="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motivation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fertility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technique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biosphere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prior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venture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rely on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48064" y="5373216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Answer Key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Descriptor: </a:t>
            </a:r>
            <a:r>
              <a:rPr lang="en-US" dirty="0" smtClean="0"/>
              <a:t>Choose the correct options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66" y="2221651"/>
            <a:ext cx="5112568" cy="325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9879" y="548680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4 at  page 124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694797"/>
            <a:ext cx="4139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Answer Key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 1   toxic	3 </a:t>
            </a:r>
            <a:r>
              <a:rPr lang="en-US" sz="1400" dirty="0" smtClean="0">
                <a:solidFill>
                  <a:srgbClr val="FF0000"/>
                </a:solidFill>
              </a:rPr>
              <a:t>by-product          5 </a:t>
            </a:r>
            <a:r>
              <a:rPr lang="en-US" sz="1400" dirty="0">
                <a:solidFill>
                  <a:srgbClr val="FF0000"/>
                </a:solidFill>
              </a:rPr>
              <a:t>accepted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 2  </a:t>
            </a:r>
            <a:r>
              <a:rPr lang="en-US" sz="1400" dirty="0" smtClean="0">
                <a:solidFill>
                  <a:srgbClr val="FF0000"/>
                </a:solidFill>
              </a:rPr>
              <a:t>countless               4 </a:t>
            </a:r>
            <a:r>
              <a:rPr lang="en-US" sz="1400" dirty="0">
                <a:solidFill>
                  <a:srgbClr val="FF0000"/>
                </a:solidFill>
              </a:rPr>
              <a:t>steadily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Descriptor: </a:t>
            </a:r>
            <a:r>
              <a:rPr lang="en-US" dirty="0" smtClean="0"/>
              <a:t>Choose the correct preposition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4"/>
          <a:stretch/>
        </p:blipFill>
        <p:spPr bwMode="auto">
          <a:xfrm>
            <a:off x="755576" y="2708920"/>
            <a:ext cx="6120680" cy="3150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48680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5 at  page 124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5877271"/>
            <a:ext cx="241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Answer Key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1 to 2 of 3 in, to 4 on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90020"/>
            <a:ext cx="3888550" cy="1718900"/>
          </a:xfrm>
        </p:spPr>
        <p:txBody>
          <a:bodyPr>
            <a:noAutofit/>
          </a:bodyPr>
          <a:lstStyle/>
          <a:p>
            <a:r>
              <a:rPr lang="en-US" sz="2000" i="1" dirty="0">
                <a:solidFill>
                  <a:schemeClr val="accent6"/>
                </a:solidFill>
              </a:rPr>
              <a:t>Descriptor: </a:t>
            </a:r>
            <a:r>
              <a:rPr lang="en-US" sz="2000" dirty="0" smtClean="0"/>
              <a:t>Complete the sentences with two to five words, including the word in bold. 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6"/>
          <a:stretch/>
        </p:blipFill>
        <p:spPr bwMode="auto">
          <a:xfrm>
            <a:off x="4572000" y="805354"/>
            <a:ext cx="3791321" cy="56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20688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6 at  page 124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118990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FF0000"/>
                </a:solidFill>
              </a:rPr>
              <a:t>Answer Key</a:t>
            </a:r>
            <a:endParaRPr lang="ru-RU" sz="1000" dirty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1,the </a:t>
            </a:r>
            <a:r>
              <a:rPr lang="en-US" sz="1000" dirty="0">
                <a:solidFill>
                  <a:srgbClr val="FF0000"/>
                </a:solidFill>
              </a:rPr>
              <a:t>most amazing discovery</a:t>
            </a:r>
            <a:endParaRPr lang="ru-RU" sz="1000" dirty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2,they </a:t>
            </a:r>
            <a:r>
              <a:rPr lang="en-US" sz="1000" dirty="0">
                <a:solidFill>
                  <a:srgbClr val="FF0000"/>
                </a:solidFill>
              </a:rPr>
              <a:t>would have completed</a:t>
            </a:r>
            <a:endParaRPr lang="ru-RU" sz="1000" dirty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3,is </a:t>
            </a:r>
            <a:r>
              <a:rPr lang="en-US" sz="1000" dirty="0">
                <a:solidFill>
                  <a:srgbClr val="FF0000"/>
                </a:solidFill>
              </a:rPr>
              <a:t>not as warm as</a:t>
            </a:r>
            <a:endParaRPr lang="ru-RU" sz="1000" dirty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4,is </a:t>
            </a:r>
            <a:r>
              <a:rPr lang="en-US" sz="1000" dirty="0">
                <a:solidFill>
                  <a:srgbClr val="FF0000"/>
                </a:solidFill>
              </a:rPr>
              <a:t>a better scientist than</a:t>
            </a:r>
            <a:endParaRPr lang="ru-RU" sz="1000" dirty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5,only </a:t>
            </a:r>
            <a:r>
              <a:rPr lang="en-US" sz="1000" dirty="0">
                <a:solidFill>
                  <a:srgbClr val="FF0000"/>
                </a:solidFill>
              </a:rPr>
              <a:t>I had studied</a:t>
            </a:r>
            <a:endParaRPr lang="ru-RU" sz="1000" dirty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6,was </a:t>
            </a:r>
            <a:r>
              <a:rPr lang="en-US" sz="1000" dirty="0">
                <a:solidFill>
                  <a:srgbClr val="FF0000"/>
                </a:solidFill>
              </a:rPr>
              <a:t>less difficult than</a:t>
            </a:r>
            <a:endParaRPr lang="ru-RU" sz="1000" dirty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7,only </a:t>
            </a:r>
            <a:r>
              <a:rPr lang="en-US" sz="1000" dirty="0">
                <a:solidFill>
                  <a:srgbClr val="FF0000"/>
                </a:solidFill>
              </a:rPr>
              <a:t>I could attend the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275</TotalTime>
  <Words>548</Words>
  <Application>Microsoft Office PowerPoint</Application>
  <PresentationFormat>Экран (4:3)</PresentationFormat>
  <Paragraphs>70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Century Gothic</vt:lpstr>
      <vt:lpstr>Comic Sans MS</vt:lpstr>
      <vt:lpstr>Times New Roman</vt:lpstr>
      <vt:lpstr>Wingdings 2</vt:lpstr>
      <vt:lpstr>Остин</vt:lpstr>
      <vt:lpstr>Subject: English language  Grade:10 Module:9 Independent project </vt:lpstr>
      <vt:lpstr>LEARNING OBJECTIVES(S) </vt:lpstr>
      <vt:lpstr>Descriptor: Read the text and translate it </vt:lpstr>
      <vt:lpstr>Descriptor: Read the text again and mark the sentence   T (True)  F (False) or DS ( Doesn't say) </vt:lpstr>
      <vt:lpstr> Descriptor: Listen and do the task</vt:lpstr>
      <vt:lpstr>Descriptor: Complete the sentences. </vt:lpstr>
      <vt:lpstr>Descriptor: Choose the correct options</vt:lpstr>
      <vt:lpstr>Descriptor: Choose the correct preposition</vt:lpstr>
      <vt:lpstr>Descriptor: Complete the sentences with two to five words, including the word in bold. </vt:lpstr>
      <vt:lpstr>H O M E W O R K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Данагул</cp:lastModifiedBy>
  <cp:revision>13</cp:revision>
  <dcterms:created xsi:type="dcterms:W3CDTF">2021-04-12T08:06:51Z</dcterms:created>
  <dcterms:modified xsi:type="dcterms:W3CDTF">2024-12-20T16:09:29Z</dcterms:modified>
</cp:coreProperties>
</file>