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72" r:id="rId6"/>
    <p:sldId id="262" r:id="rId7"/>
    <p:sldId id="274" r:id="rId8"/>
    <p:sldId id="275" r:id="rId9"/>
    <p:sldId id="269" r:id="rId10"/>
    <p:sldId id="260" r:id="rId11"/>
    <p:sldId id="271" r:id="rId12"/>
    <p:sldId id="273" r:id="rId13"/>
    <p:sldId id="261" r:id="rId14"/>
    <p:sldId id="270" r:id="rId15"/>
    <p:sldId id="277" r:id="rId16"/>
    <p:sldId id="278"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7BADD1-96C3-4DE1-B5C2-A3E4EF37501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966C896D-8F31-4F3B-A33E-BA4634288FE9}">
      <dgm:prSet phldrT="[Текст]" custT="1"/>
      <dgm:spPr/>
      <dgm:t>
        <a:bodyPr/>
        <a:lstStyle/>
        <a:p>
          <a:r>
            <a:rPr lang="kk-KZ" sz="2400" dirty="0" smtClean="0">
              <a:latin typeface="Arial" panose="020B0604020202020204" pitchFamily="34" charset="0"/>
              <a:cs typeface="Arial" panose="020B0604020202020204" pitchFamily="34" charset="0"/>
            </a:rPr>
            <a:t>«ҚОҒАМ-ЭКОСФЕРА»</a:t>
          </a:r>
        </a:p>
        <a:p>
          <a:r>
            <a:rPr lang="kk-KZ" sz="2400" dirty="0" smtClean="0">
              <a:latin typeface="Arial" panose="020B0604020202020204" pitchFamily="34" charset="0"/>
              <a:cs typeface="Arial" panose="020B0604020202020204" pitchFamily="34" charset="0"/>
            </a:rPr>
            <a:t>Жүйесіндегі қарым-қатынас-табиғатты пайдаланудың нысаны</a:t>
          </a:r>
          <a:endParaRPr lang="ru-RU" sz="2400" dirty="0">
            <a:latin typeface="Arial" panose="020B0604020202020204" pitchFamily="34" charset="0"/>
            <a:cs typeface="Arial" panose="020B0604020202020204" pitchFamily="34" charset="0"/>
          </a:endParaRPr>
        </a:p>
      </dgm:t>
    </dgm:pt>
    <dgm:pt modelId="{7AC4C9A6-4021-4B92-9C46-8AAC88F2B14B}" type="parTrans" cxnId="{D04C0E60-7395-4CB7-BB3E-41B05E45BD67}">
      <dgm:prSet/>
      <dgm:spPr/>
      <dgm:t>
        <a:bodyPr/>
        <a:lstStyle/>
        <a:p>
          <a:endParaRPr lang="ru-RU"/>
        </a:p>
      </dgm:t>
    </dgm:pt>
    <dgm:pt modelId="{883D898B-7D51-4E87-B58C-787214CA00E4}" type="sibTrans" cxnId="{D04C0E60-7395-4CB7-BB3E-41B05E45BD67}">
      <dgm:prSet/>
      <dgm:spPr/>
      <dgm:t>
        <a:bodyPr/>
        <a:lstStyle/>
        <a:p>
          <a:endParaRPr lang="ru-RU"/>
        </a:p>
      </dgm:t>
    </dgm:pt>
    <dgm:pt modelId="{A7CD2529-26D0-439C-9A28-AD46D028C5ED}">
      <dgm:prSet phldrT="[Текст]"/>
      <dgm:spPr/>
      <dgm:t>
        <a:bodyPr/>
        <a:lstStyle/>
        <a:p>
          <a:r>
            <a:rPr lang="kk-KZ" dirty="0" smtClean="0">
              <a:latin typeface="Arial" panose="020B0604020202020204" pitchFamily="34" charset="0"/>
              <a:cs typeface="Arial" panose="020B0604020202020204" pitchFamily="34" charset="0"/>
            </a:rPr>
            <a:t>Аумақтың табиғи-ресурстық әлеуетін сақтау және қайта қалпына келтіру</a:t>
          </a:r>
          <a:endParaRPr lang="ru-RU" dirty="0">
            <a:latin typeface="Arial" panose="020B0604020202020204" pitchFamily="34" charset="0"/>
            <a:cs typeface="Arial" panose="020B0604020202020204" pitchFamily="34" charset="0"/>
          </a:endParaRPr>
        </a:p>
      </dgm:t>
    </dgm:pt>
    <dgm:pt modelId="{894096D7-BDE1-40FE-A797-ABEC8B227A53}" type="parTrans" cxnId="{AFC17B28-013F-49FF-85EB-A1B972A78983}">
      <dgm:prSet/>
      <dgm:spPr/>
      <dgm:t>
        <a:bodyPr/>
        <a:lstStyle/>
        <a:p>
          <a:endParaRPr lang="ru-RU"/>
        </a:p>
      </dgm:t>
    </dgm:pt>
    <dgm:pt modelId="{42A6DD00-B09F-47A5-9E43-8D4BBECCEAED}" type="sibTrans" cxnId="{AFC17B28-013F-49FF-85EB-A1B972A78983}">
      <dgm:prSet/>
      <dgm:spPr/>
      <dgm:t>
        <a:bodyPr/>
        <a:lstStyle/>
        <a:p>
          <a:endParaRPr lang="ru-RU"/>
        </a:p>
      </dgm:t>
    </dgm:pt>
    <dgm:pt modelId="{B57B2251-5651-4A30-A495-D6ED94D8DABB}">
      <dgm:prSet phldrT="[Текст]"/>
      <dgm:spPr/>
      <dgm:t>
        <a:bodyPr/>
        <a:lstStyle/>
        <a:p>
          <a:r>
            <a:rPr lang="kk-KZ" dirty="0" smtClean="0">
              <a:latin typeface="Arial" panose="020B0604020202020204" pitchFamily="34" charset="0"/>
              <a:cs typeface="Arial" panose="020B0604020202020204" pitchFamily="34" charset="0"/>
            </a:rPr>
            <a:t>Аумақтың табиғи-ресурстық әлеуетін пайдалану</a:t>
          </a:r>
          <a:endParaRPr lang="ru-RU" dirty="0">
            <a:latin typeface="Arial" panose="020B0604020202020204" pitchFamily="34" charset="0"/>
            <a:cs typeface="Arial" panose="020B0604020202020204" pitchFamily="34" charset="0"/>
          </a:endParaRPr>
        </a:p>
      </dgm:t>
    </dgm:pt>
    <dgm:pt modelId="{4C37F1C5-30CC-43BA-9102-68EC13A1B0A8}" type="parTrans" cxnId="{835E4E77-0104-4620-B21A-0DAA5CBD2F88}">
      <dgm:prSet/>
      <dgm:spPr/>
      <dgm:t>
        <a:bodyPr/>
        <a:lstStyle/>
        <a:p>
          <a:endParaRPr lang="ru-RU"/>
        </a:p>
      </dgm:t>
    </dgm:pt>
    <dgm:pt modelId="{4D6C5AD6-1E62-4998-8486-C20112A14A92}" type="sibTrans" cxnId="{835E4E77-0104-4620-B21A-0DAA5CBD2F88}">
      <dgm:prSet/>
      <dgm:spPr/>
      <dgm:t>
        <a:bodyPr/>
        <a:lstStyle/>
        <a:p>
          <a:endParaRPr lang="ru-RU"/>
        </a:p>
      </dgm:t>
    </dgm:pt>
    <dgm:pt modelId="{57BD8D0E-317B-4440-A744-2A6B13EBDEC5}" type="pres">
      <dgm:prSet presAssocID="{F57BADD1-96C3-4DE1-B5C2-A3E4EF375018}" presName="Name0" presStyleCnt="0">
        <dgm:presLayoutVars>
          <dgm:dir/>
          <dgm:resizeHandles val="exact"/>
        </dgm:presLayoutVars>
      </dgm:prSet>
      <dgm:spPr/>
      <dgm:t>
        <a:bodyPr/>
        <a:lstStyle/>
        <a:p>
          <a:endParaRPr lang="ru-RU"/>
        </a:p>
      </dgm:t>
    </dgm:pt>
    <dgm:pt modelId="{E04FA0D3-3F6F-4250-B864-36D0735A0C00}" type="pres">
      <dgm:prSet presAssocID="{966C896D-8F31-4F3B-A33E-BA4634288FE9}" presName="node" presStyleLbl="node1" presStyleIdx="0" presStyleCnt="3" custScaleX="147424" custScaleY="98974">
        <dgm:presLayoutVars>
          <dgm:bulletEnabled val="1"/>
        </dgm:presLayoutVars>
      </dgm:prSet>
      <dgm:spPr/>
      <dgm:t>
        <a:bodyPr/>
        <a:lstStyle/>
        <a:p>
          <a:endParaRPr lang="ru-RU"/>
        </a:p>
      </dgm:t>
    </dgm:pt>
    <dgm:pt modelId="{36A350CE-4886-48BA-86F2-E0C1A758DC84}" type="pres">
      <dgm:prSet presAssocID="{883D898B-7D51-4E87-B58C-787214CA00E4}" presName="sibTrans" presStyleLbl="sibTrans2D1" presStyleIdx="0" presStyleCnt="3"/>
      <dgm:spPr/>
      <dgm:t>
        <a:bodyPr/>
        <a:lstStyle/>
        <a:p>
          <a:endParaRPr lang="ru-RU"/>
        </a:p>
      </dgm:t>
    </dgm:pt>
    <dgm:pt modelId="{480989EE-F590-4F2A-AA2D-4B7ED5585B46}" type="pres">
      <dgm:prSet presAssocID="{883D898B-7D51-4E87-B58C-787214CA00E4}" presName="connectorText" presStyleLbl="sibTrans2D1" presStyleIdx="0" presStyleCnt="3"/>
      <dgm:spPr/>
      <dgm:t>
        <a:bodyPr/>
        <a:lstStyle/>
        <a:p>
          <a:endParaRPr lang="ru-RU"/>
        </a:p>
      </dgm:t>
    </dgm:pt>
    <dgm:pt modelId="{3C52DB6B-D61D-46FA-A00C-9A90D5DACF79}" type="pres">
      <dgm:prSet presAssocID="{A7CD2529-26D0-439C-9A28-AD46D028C5ED}" presName="node" presStyleLbl="node1" presStyleIdx="1" presStyleCnt="3" custRadScaleRad="88758" custRadScaleInc="-15980">
        <dgm:presLayoutVars>
          <dgm:bulletEnabled val="1"/>
        </dgm:presLayoutVars>
      </dgm:prSet>
      <dgm:spPr/>
      <dgm:t>
        <a:bodyPr/>
        <a:lstStyle/>
        <a:p>
          <a:endParaRPr lang="ru-RU"/>
        </a:p>
      </dgm:t>
    </dgm:pt>
    <dgm:pt modelId="{91664297-6DD1-4E76-B2E8-6938D8237E43}" type="pres">
      <dgm:prSet presAssocID="{42A6DD00-B09F-47A5-9E43-8D4BBECCEAED}" presName="sibTrans" presStyleLbl="sibTrans2D1" presStyleIdx="1" presStyleCnt="3"/>
      <dgm:spPr/>
      <dgm:t>
        <a:bodyPr/>
        <a:lstStyle/>
        <a:p>
          <a:endParaRPr lang="ru-RU"/>
        </a:p>
      </dgm:t>
    </dgm:pt>
    <dgm:pt modelId="{F5FC049B-5A68-47E3-9663-A97E455D8983}" type="pres">
      <dgm:prSet presAssocID="{42A6DD00-B09F-47A5-9E43-8D4BBECCEAED}" presName="connectorText" presStyleLbl="sibTrans2D1" presStyleIdx="1" presStyleCnt="3"/>
      <dgm:spPr/>
      <dgm:t>
        <a:bodyPr/>
        <a:lstStyle/>
        <a:p>
          <a:endParaRPr lang="ru-RU"/>
        </a:p>
      </dgm:t>
    </dgm:pt>
    <dgm:pt modelId="{A695AD09-3FB0-43E8-AB84-1CA1EDA19A33}" type="pres">
      <dgm:prSet presAssocID="{B57B2251-5651-4A30-A495-D6ED94D8DABB}" presName="node" presStyleLbl="node1" presStyleIdx="2" presStyleCnt="3" custRadScaleRad="92844" custRadScaleInc="18072">
        <dgm:presLayoutVars>
          <dgm:bulletEnabled val="1"/>
        </dgm:presLayoutVars>
      </dgm:prSet>
      <dgm:spPr/>
      <dgm:t>
        <a:bodyPr/>
        <a:lstStyle/>
        <a:p>
          <a:endParaRPr lang="ru-RU"/>
        </a:p>
      </dgm:t>
    </dgm:pt>
    <dgm:pt modelId="{04D76C84-785D-4ED5-9F39-F1AB54C4E2AA}" type="pres">
      <dgm:prSet presAssocID="{4D6C5AD6-1E62-4998-8486-C20112A14A92}" presName="sibTrans" presStyleLbl="sibTrans2D1" presStyleIdx="2" presStyleCnt="3"/>
      <dgm:spPr/>
      <dgm:t>
        <a:bodyPr/>
        <a:lstStyle/>
        <a:p>
          <a:endParaRPr lang="ru-RU"/>
        </a:p>
      </dgm:t>
    </dgm:pt>
    <dgm:pt modelId="{2A864B7C-302D-4B72-B971-B63A269994B9}" type="pres">
      <dgm:prSet presAssocID="{4D6C5AD6-1E62-4998-8486-C20112A14A92}" presName="connectorText" presStyleLbl="sibTrans2D1" presStyleIdx="2" presStyleCnt="3"/>
      <dgm:spPr/>
      <dgm:t>
        <a:bodyPr/>
        <a:lstStyle/>
        <a:p>
          <a:endParaRPr lang="ru-RU"/>
        </a:p>
      </dgm:t>
    </dgm:pt>
  </dgm:ptLst>
  <dgm:cxnLst>
    <dgm:cxn modelId="{AA8C73AC-2EDB-48F0-881D-C1412D5C4482}" type="presOf" srcId="{42A6DD00-B09F-47A5-9E43-8D4BBECCEAED}" destId="{91664297-6DD1-4E76-B2E8-6938D8237E43}" srcOrd="0" destOrd="0" presId="urn:microsoft.com/office/officeart/2005/8/layout/cycle7"/>
    <dgm:cxn modelId="{D9999FC7-1888-4DC4-BA6B-CE822F8233AC}" type="presOf" srcId="{B57B2251-5651-4A30-A495-D6ED94D8DABB}" destId="{A695AD09-3FB0-43E8-AB84-1CA1EDA19A33}" srcOrd="0" destOrd="0" presId="urn:microsoft.com/office/officeart/2005/8/layout/cycle7"/>
    <dgm:cxn modelId="{897C5B0E-E589-4BFC-AFF1-F7A82819D11C}" type="presOf" srcId="{4D6C5AD6-1E62-4998-8486-C20112A14A92}" destId="{2A864B7C-302D-4B72-B971-B63A269994B9}" srcOrd="1" destOrd="0" presId="urn:microsoft.com/office/officeart/2005/8/layout/cycle7"/>
    <dgm:cxn modelId="{F23FB06B-8297-4E34-9C42-9427D50CBD47}" type="presOf" srcId="{4D6C5AD6-1E62-4998-8486-C20112A14A92}" destId="{04D76C84-785D-4ED5-9F39-F1AB54C4E2AA}" srcOrd="0" destOrd="0" presId="urn:microsoft.com/office/officeart/2005/8/layout/cycle7"/>
    <dgm:cxn modelId="{525ED0BE-66B7-472D-A423-AEFFAFDCE045}" type="presOf" srcId="{42A6DD00-B09F-47A5-9E43-8D4BBECCEAED}" destId="{F5FC049B-5A68-47E3-9663-A97E455D8983}" srcOrd="1" destOrd="0" presId="urn:microsoft.com/office/officeart/2005/8/layout/cycle7"/>
    <dgm:cxn modelId="{92DDF5BA-5793-4A4A-9047-0E72E1363DC8}" type="presOf" srcId="{F57BADD1-96C3-4DE1-B5C2-A3E4EF375018}" destId="{57BD8D0E-317B-4440-A744-2A6B13EBDEC5}" srcOrd="0" destOrd="0" presId="urn:microsoft.com/office/officeart/2005/8/layout/cycle7"/>
    <dgm:cxn modelId="{18223E42-CC50-4207-85AD-5DA3B1A97B05}" type="presOf" srcId="{883D898B-7D51-4E87-B58C-787214CA00E4}" destId="{36A350CE-4886-48BA-86F2-E0C1A758DC84}" srcOrd="0" destOrd="0" presId="urn:microsoft.com/office/officeart/2005/8/layout/cycle7"/>
    <dgm:cxn modelId="{835E4E77-0104-4620-B21A-0DAA5CBD2F88}" srcId="{F57BADD1-96C3-4DE1-B5C2-A3E4EF375018}" destId="{B57B2251-5651-4A30-A495-D6ED94D8DABB}" srcOrd="2" destOrd="0" parTransId="{4C37F1C5-30CC-43BA-9102-68EC13A1B0A8}" sibTransId="{4D6C5AD6-1E62-4998-8486-C20112A14A92}"/>
    <dgm:cxn modelId="{AFC17B28-013F-49FF-85EB-A1B972A78983}" srcId="{F57BADD1-96C3-4DE1-B5C2-A3E4EF375018}" destId="{A7CD2529-26D0-439C-9A28-AD46D028C5ED}" srcOrd="1" destOrd="0" parTransId="{894096D7-BDE1-40FE-A797-ABEC8B227A53}" sibTransId="{42A6DD00-B09F-47A5-9E43-8D4BBECCEAED}"/>
    <dgm:cxn modelId="{39B28451-D747-480B-A950-EB7E702A70E1}" type="presOf" srcId="{A7CD2529-26D0-439C-9A28-AD46D028C5ED}" destId="{3C52DB6B-D61D-46FA-A00C-9A90D5DACF79}" srcOrd="0" destOrd="0" presId="urn:microsoft.com/office/officeart/2005/8/layout/cycle7"/>
    <dgm:cxn modelId="{6C17D371-507C-4714-B33F-CE9A5C544FFA}" type="presOf" srcId="{883D898B-7D51-4E87-B58C-787214CA00E4}" destId="{480989EE-F590-4F2A-AA2D-4B7ED5585B46}" srcOrd="1" destOrd="0" presId="urn:microsoft.com/office/officeart/2005/8/layout/cycle7"/>
    <dgm:cxn modelId="{D04C0E60-7395-4CB7-BB3E-41B05E45BD67}" srcId="{F57BADD1-96C3-4DE1-B5C2-A3E4EF375018}" destId="{966C896D-8F31-4F3B-A33E-BA4634288FE9}" srcOrd="0" destOrd="0" parTransId="{7AC4C9A6-4021-4B92-9C46-8AAC88F2B14B}" sibTransId="{883D898B-7D51-4E87-B58C-787214CA00E4}"/>
    <dgm:cxn modelId="{B0F5BD1F-3262-4938-8C1A-574095215BAC}" type="presOf" srcId="{966C896D-8F31-4F3B-A33E-BA4634288FE9}" destId="{E04FA0D3-3F6F-4250-B864-36D0735A0C00}" srcOrd="0" destOrd="0" presId="urn:microsoft.com/office/officeart/2005/8/layout/cycle7"/>
    <dgm:cxn modelId="{0A04FD22-3B25-434E-A015-84244E130353}" type="presParOf" srcId="{57BD8D0E-317B-4440-A744-2A6B13EBDEC5}" destId="{E04FA0D3-3F6F-4250-B864-36D0735A0C00}" srcOrd="0" destOrd="0" presId="urn:microsoft.com/office/officeart/2005/8/layout/cycle7"/>
    <dgm:cxn modelId="{25808D41-80FE-47C5-AFDB-330172D6D19D}" type="presParOf" srcId="{57BD8D0E-317B-4440-A744-2A6B13EBDEC5}" destId="{36A350CE-4886-48BA-86F2-E0C1A758DC84}" srcOrd="1" destOrd="0" presId="urn:microsoft.com/office/officeart/2005/8/layout/cycle7"/>
    <dgm:cxn modelId="{DA9FC832-5D5D-40EB-B8B1-1957E2ED5568}" type="presParOf" srcId="{36A350CE-4886-48BA-86F2-E0C1A758DC84}" destId="{480989EE-F590-4F2A-AA2D-4B7ED5585B46}" srcOrd="0" destOrd="0" presId="urn:microsoft.com/office/officeart/2005/8/layout/cycle7"/>
    <dgm:cxn modelId="{5BC8334E-7C85-4B0C-94A9-1558C06E4DC3}" type="presParOf" srcId="{57BD8D0E-317B-4440-A744-2A6B13EBDEC5}" destId="{3C52DB6B-D61D-46FA-A00C-9A90D5DACF79}" srcOrd="2" destOrd="0" presId="urn:microsoft.com/office/officeart/2005/8/layout/cycle7"/>
    <dgm:cxn modelId="{2BDF01F2-FFBC-4EE8-B91B-2A8A32726156}" type="presParOf" srcId="{57BD8D0E-317B-4440-A744-2A6B13EBDEC5}" destId="{91664297-6DD1-4E76-B2E8-6938D8237E43}" srcOrd="3" destOrd="0" presId="urn:microsoft.com/office/officeart/2005/8/layout/cycle7"/>
    <dgm:cxn modelId="{38E1AB50-74FF-449B-BD03-3D20EB858376}" type="presParOf" srcId="{91664297-6DD1-4E76-B2E8-6938D8237E43}" destId="{F5FC049B-5A68-47E3-9663-A97E455D8983}" srcOrd="0" destOrd="0" presId="urn:microsoft.com/office/officeart/2005/8/layout/cycle7"/>
    <dgm:cxn modelId="{99754889-0935-41FC-B39F-42242F3BFEC7}" type="presParOf" srcId="{57BD8D0E-317B-4440-A744-2A6B13EBDEC5}" destId="{A695AD09-3FB0-43E8-AB84-1CA1EDA19A33}" srcOrd="4" destOrd="0" presId="urn:microsoft.com/office/officeart/2005/8/layout/cycle7"/>
    <dgm:cxn modelId="{A2242F4F-1568-4C76-98B2-13CC836A8797}" type="presParOf" srcId="{57BD8D0E-317B-4440-A744-2A6B13EBDEC5}" destId="{04D76C84-785D-4ED5-9F39-F1AB54C4E2AA}" srcOrd="5" destOrd="0" presId="urn:microsoft.com/office/officeart/2005/8/layout/cycle7"/>
    <dgm:cxn modelId="{F77E92DF-C5DC-4423-BF6B-E369214F4837}" type="presParOf" srcId="{04D76C84-785D-4ED5-9F39-F1AB54C4E2AA}" destId="{2A864B7C-302D-4B72-B971-B63A269994B9}"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9D3CB-3E8F-45F0-AEBC-724617A664F4}" type="doc">
      <dgm:prSet loTypeId="urn:microsoft.com/office/officeart/2005/8/layout/default" loCatId="list" qsTypeId="urn:microsoft.com/office/officeart/2005/8/quickstyle/3d2#1" qsCatId="3D" csTypeId="urn:microsoft.com/office/officeart/2005/8/colors/accent1_2" csCatId="accent1" phldr="1"/>
      <dgm:spPr/>
      <dgm:t>
        <a:bodyPr/>
        <a:lstStyle/>
        <a:p>
          <a:endParaRPr lang="ru-RU"/>
        </a:p>
      </dgm:t>
    </dgm:pt>
    <dgm:pt modelId="{7BB64E6A-56CA-46E9-887C-2683D5DC0F9B}">
      <dgm:prSet/>
      <dgm:spPr/>
      <dgm:t>
        <a:bodyPr/>
        <a:lstStyle/>
        <a:p>
          <a:r>
            <a:rPr lang="kk-KZ" dirty="0" smtClean="0">
              <a:latin typeface="Times New Roman" pitchFamily="18" charset="0"/>
              <a:cs typeface="Times New Roman" pitchFamily="18" charset="0"/>
            </a:rPr>
            <a:t>Геологиялық ортаның тұрақты байланыстарын (тікелей және кері) табиғи ортаны - атмосфераны, гидросфераны, биосфераның басқа компоненттерімен бірге зерттеп, адамның экономикалық қызметінің барлық түрлі көріністеріне әсерін бағалайды. Мұнда геология, геохимия, биология және экология ғылымдары негізінде қарастырылады</a:t>
          </a:r>
          <a:r>
            <a:rPr lang="ru-RU" dirty="0" smtClean="0"/>
            <a:t>.</a:t>
          </a:r>
          <a:endParaRPr lang="ru-RU" dirty="0"/>
        </a:p>
      </dgm:t>
    </dgm:pt>
    <dgm:pt modelId="{24376B68-CB24-42B4-A5FD-F7F594D6992F}" type="parTrans" cxnId="{3862D8ED-D653-44ED-8E07-1735402C2A76}">
      <dgm:prSet/>
      <dgm:spPr/>
      <dgm:t>
        <a:bodyPr/>
        <a:lstStyle/>
        <a:p>
          <a:endParaRPr lang="ru-RU"/>
        </a:p>
      </dgm:t>
    </dgm:pt>
    <dgm:pt modelId="{3D8965DF-6571-43D2-9D5E-CC0566A8804E}" type="sibTrans" cxnId="{3862D8ED-D653-44ED-8E07-1735402C2A76}">
      <dgm:prSet/>
      <dgm:spPr/>
      <dgm:t>
        <a:bodyPr/>
        <a:lstStyle/>
        <a:p>
          <a:endParaRPr lang="ru-RU"/>
        </a:p>
      </dgm:t>
    </dgm:pt>
    <dgm:pt modelId="{9A3D7CF7-0EA7-4E55-950F-E745A99CF92A}">
      <dgm:prSet custT="1"/>
      <dgm:spPr/>
      <dgm:t>
        <a:bodyPr/>
        <a:lstStyle/>
        <a:p>
          <a:r>
            <a:rPr lang="kk-KZ" sz="2000" dirty="0" smtClean="0">
              <a:latin typeface="Times New Roman" pitchFamily="18" charset="0"/>
              <a:cs typeface="Times New Roman" pitchFamily="18" charset="0"/>
            </a:rPr>
            <a:t>Табиғатты пайдаланудың экологиялық аспектілерін, адам мен табиғат қатынастарын зерттейді.Мұнда геоэкология география мен экология негізінде қалыптасқан ғылым болып саналады</a:t>
          </a:r>
          <a:r>
            <a:rPr lang="kk-KZ" sz="1600" dirty="0" smtClean="0"/>
            <a:t>.</a:t>
          </a:r>
          <a:endParaRPr lang="ru-RU" sz="1600" dirty="0"/>
        </a:p>
      </dgm:t>
    </dgm:pt>
    <dgm:pt modelId="{7BBFE517-C210-4557-A33A-1EB2328E36C7}" type="parTrans" cxnId="{0F2651E1-5FE0-4D39-9DA5-3C8BB592F170}">
      <dgm:prSet/>
      <dgm:spPr/>
      <dgm:t>
        <a:bodyPr/>
        <a:lstStyle/>
        <a:p>
          <a:endParaRPr lang="ru-RU"/>
        </a:p>
      </dgm:t>
    </dgm:pt>
    <dgm:pt modelId="{7E1C7B44-D326-43CF-BB88-3AA97FB1B0B1}" type="sibTrans" cxnId="{0F2651E1-5FE0-4D39-9DA5-3C8BB592F170}">
      <dgm:prSet/>
      <dgm:spPr/>
      <dgm:t>
        <a:bodyPr/>
        <a:lstStyle/>
        <a:p>
          <a:endParaRPr lang="ru-RU"/>
        </a:p>
      </dgm:t>
    </dgm:pt>
    <dgm:pt modelId="{8E9C0185-47FA-4D14-9824-E698A05CAD57}" type="pres">
      <dgm:prSet presAssocID="{2149D3CB-3E8F-45F0-AEBC-724617A664F4}" presName="diagram" presStyleCnt="0">
        <dgm:presLayoutVars>
          <dgm:dir/>
          <dgm:resizeHandles val="exact"/>
        </dgm:presLayoutVars>
      </dgm:prSet>
      <dgm:spPr/>
      <dgm:t>
        <a:bodyPr/>
        <a:lstStyle/>
        <a:p>
          <a:endParaRPr lang="ru-RU"/>
        </a:p>
      </dgm:t>
    </dgm:pt>
    <dgm:pt modelId="{0615DD41-E843-484B-8BB8-DC6422639D22}" type="pres">
      <dgm:prSet presAssocID="{9A3D7CF7-0EA7-4E55-950F-E745A99CF92A}" presName="node" presStyleLbl="node1" presStyleIdx="0" presStyleCnt="2" custLinFactNeighborX="-3359" custLinFactNeighborY="-1402">
        <dgm:presLayoutVars>
          <dgm:bulletEnabled val="1"/>
        </dgm:presLayoutVars>
      </dgm:prSet>
      <dgm:spPr/>
      <dgm:t>
        <a:bodyPr/>
        <a:lstStyle/>
        <a:p>
          <a:endParaRPr lang="ru-RU"/>
        </a:p>
      </dgm:t>
    </dgm:pt>
    <dgm:pt modelId="{A5796795-68D9-4F13-AA65-30B70D88E850}" type="pres">
      <dgm:prSet presAssocID="{7E1C7B44-D326-43CF-BB88-3AA97FB1B0B1}" presName="sibTrans" presStyleCnt="0"/>
      <dgm:spPr/>
    </dgm:pt>
    <dgm:pt modelId="{90D44887-555E-49DA-A1A1-04B5F87AED76}" type="pres">
      <dgm:prSet presAssocID="{7BB64E6A-56CA-46E9-887C-2683D5DC0F9B}" presName="node" presStyleLbl="node1" presStyleIdx="1" presStyleCnt="2" custLinFactNeighborX="26" custLinFactNeighborY="-1402">
        <dgm:presLayoutVars>
          <dgm:bulletEnabled val="1"/>
        </dgm:presLayoutVars>
      </dgm:prSet>
      <dgm:spPr/>
      <dgm:t>
        <a:bodyPr/>
        <a:lstStyle/>
        <a:p>
          <a:endParaRPr lang="ru-RU"/>
        </a:p>
      </dgm:t>
    </dgm:pt>
  </dgm:ptLst>
  <dgm:cxnLst>
    <dgm:cxn modelId="{C500BAA6-BE0F-4E8E-9F70-F1A97A7BC31B}" type="presOf" srcId="{9A3D7CF7-0EA7-4E55-950F-E745A99CF92A}" destId="{0615DD41-E843-484B-8BB8-DC6422639D22}" srcOrd="0" destOrd="0" presId="urn:microsoft.com/office/officeart/2005/8/layout/default"/>
    <dgm:cxn modelId="{6A0E5FDE-EEEB-47A3-962E-2831A274A2BE}" type="presOf" srcId="{2149D3CB-3E8F-45F0-AEBC-724617A664F4}" destId="{8E9C0185-47FA-4D14-9824-E698A05CAD57}" srcOrd="0" destOrd="0" presId="urn:microsoft.com/office/officeart/2005/8/layout/default"/>
    <dgm:cxn modelId="{3862D8ED-D653-44ED-8E07-1735402C2A76}" srcId="{2149D3CB-3E8F-45F0-AEBC-724617A664F4}" destId="{7BB64E6A-56CA-46E9-887C-2683D5DC0F9B}" srcOrd="1" destOrd="0" parTransId="{24376B68-CB24-42B4-A5FD-F7F594D6992F}" sibTransId="{3D8965DF-6571-43D2-9D5E-CC0566A8804E}"/>
    <dgm:cxn modelId="{0F2651E1-5FE0-4D39-9DA5-3C8BB592F170}" srcId="{2149D3CB-3E8F-45F0-AEBC-724617A664F4}" destId="{9A3D7CF7-0EA7-4E55-950F-E745A99CF92A}" srcOrd="0" destOrd="0" parTransId="{7BBFE517-C210-4557-A33A-1EB2328E36C7}" sibTransId="{7E1C7B44-D326-43CF-BB88-3AA97FB1B0B1}"/>
    <dgm:cxn modelId="{5D49C64F-8E84-4285-854D-D7E35668C8B5}" type="presOf" srcId="{7BB64E6A-56CA-46E9-887C-2683D5DC0F9B}" destId="{90D44887-555E-49DA-A1A1-04B5F87AED76}" srcOrd="0" destOrd="0" presId="urn:microsoft.com/office/officeart/2005/8/layout/default"/>
    <dgm:cxn modelId="{244C92DF-0DE2-4464-98D2-53A773B9A30E}" type="presParOf" srcId="{8E9C0185-47FA-4D14-9824-E698A05CAD57}" destId="{0615DD41-E843-484B-8BB8-DC6422639D22}" srcOrd="0" destOrd="0" presId="urn:microsoft.com/office/officeart/2005/8/layout/default"/>
    <dgm:cxn modelId="{3BEC3A68-5A17-423F-9BE4-5C6F329E92B6}" type="presParOf" srcId="{8E9C0185-47FA-4D14-9824-E698A05CAD57}" destId="{A5796795-68D9-4F13-AA65-30B70D88E850}" srcOrd="1" destOrd="0" presId="urn:microsoft.com/office/officeart/2005/8/layout/default"/>
    <dgm:cxn modelId="{EAA9426C-A2FA-478D-A8A4-583A6F59950A}" type="presParOf" srcId="{8E9C0185-47FA-4D14-9824-E698A05CAD57}" destId="{90D44887-555E-49DA-A1A1-04B5F87AED76}"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0360B0-DB11-4E33-9D28-B841BC22E2C4}"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F667F9D4-9367-4D4F-AC06-4754406F076F}">
      <dgm:prSet phldrT="[Текст]" custT="1"/>
      <dgm:spPr/>
      <dgm:t>
        <a:bodyPr/>
        <a:lstStyle/>
        <a:p>
          <a:r>
            <a:rPr lang="kk-KZ" sz="2000" dirty="0" smtClean="0">
              <a:latin typeface="Arial" panose="020B0604020202020204" pitchFamily="34" charset="0"/>
              <a:cs typeface="Arial" panose="020B0604020202020204" pitchFamily="34" charset="0"/>
            </a:rPr>
            <a:t>Геоэкологиялық процесс</a:t>
          </a:r>
          <a:endParaRPr lang="ru-RU" sz="2000" dirty="0">
            <a:latin typeface="Arial" panose="020B0604020202020204" pitchFamily="34" charset="0"/>
            <a:cs typeface="Arial" panose="020B0604020202020204" pitchFamily="34" charset="0"/>
          </a:endParaRPr>
        </a:p>
      </dgm:t>
    </dgm:pt>
    <dgm:pt modelId="{D641A980-112B-4300-8F32-70FBA7C37F91}" type="parTrans" cxnId="{9E108353-B946-4690-A9B6-E1EC6563298C}">
      <dgm:prSet/>
      <dgm:spPr/>
      <dgm:t>
        <a:bodyPr/>
        <a:lstStyle/>
        <a:p>
          <a:endParaRPr lang="ru-RU"/>
        </a:p>
      </dgm:t>
    </dgm:pt>
    <dgm:pt modelId="{1483B05B-5CEC-4A9E-9653-9BE26931D207}" type="sibTrans" cxnId="{9E108353-B946-4690-A9B6-E1EC6563298C}">
      <dgm:prSet/>
      <dgm:spPr/>
      <dgm:t>
        <a:bodyPr/>
        <a:lstStyle/>
        <a:p>
          <a:endParaRPr lang="ru-RU"/>
        </a:p>
      </dgm:t>
    </dgm:pt>
    <dgm:pt modelId="{81521A54-1415-450A-927A-54CFFE2E0D42}">
      <dgm:prSet phldrT="[Текст]" custT="1"/>
      <dgm:spPr/>
      <dgm:t>
        <a:bodyPr/>
        <a:lstStyle/>
        <a:p>
          <a:r>
            <a:rPr lang="kk-KZ" sz="2000" dirty="0" smtClean="0">
              <a:latin typeface="Arial" panose="020B0604020202020204" pitchFamily="34" charset="0"/>
              <a:cs typeface="Arial" panose="020B0604020202020204" pitchFamily="34" charset="0"/>
            </a:rPr>
            <a:t>Геоэкологиялық кеңістік</a:t>
          </a:r>
          <a:endParaRPr lang="ru-RU" sz="2000" dirty="0">
            <a:latin typeface="Arial" panose="020B0604020202020204" pitchFamily="34" charset="0"/>
            <a:cs typeface="Arial" panose="020B0604020202020204" pitchFamily="34" charset="0"/>
          </a:endParaRPr>
        </a:p>
      </dgm:t>
    </dgm:pt>
    <dgm:pt modelId="{64E77B22-BEA8-4B44-86CE-C89F42B3B3CB}" type="parTrans" cxnId="{4B66FEFD-9565-4C3C-8D76-4BA08A77F609}">
      <dgm:prSet/>
      <dgm:spPr/>
      <dgm:t>
        <a:bodyPr/>
        <a:lstStyle/>
        <a:p>
          <a:endParaRPr lang="ru-RU"/>
        </a:p>
      </dgm:t>
    </dgm:pt>
    <dgm:pt modelId="{AEBC468A-1E7F-4AB2-97EF-5B00C32AB745}" type="sibTrans" cxnId="{4B66FEFD-9565-4C3C-8D76-4BA08A77F609}">
      <dgm:prSet/>
      <dgm:spPr/>
      <dgm:t>
        <a:bodyPr/>
        <a:lstStyle/>
        <a:p>
          <a:endParaRPr lang="ru-RU"/>
        </a:p>
      </dgm:t>
    </dgm:pt>
    <dgm:pt modelId="{30A9B86D-3E0F-4D6B-A5E8-F841E5F5448F}">
      <dgm:prSet phldrT="[Текст]" custT="1"/>
      <dgm:spPr/>
      <dgm:t>
        <a:bodyPr/>
        <a:lstStyle/>
        <a:p>
          <a:r>
            <a:rPr lang="kk-KZ" sz="2000" dirty="0" smtClean="0">
              <a:latin typeface="Arial" panose="020B0604020202020204" pitchFamily="34" charset="0"/>
              <a:cs typeface="Arial" panose="020B0604020202020204" pitchFamily="34" charset="0"/>
            </a:rPr>
            <a:t>Геоэкологиялық шек</a:t>
          </a:r>
          <a:endParaRPr lang="ru-RU" sz="2000" dirty="0">
            <a:latin typeface="Arial" panose="020B0604020202020204" pitchFamily="34" charset="0"/>
            <a:cs typeface="Arial" panose="020B0604020202020204" pitchFamily="34" charset="0"/>
          </a:endParaRPr>
        </a:p>
      </dgm:t>
    </dgm:pt>
    <dgm:pt modelId="{DF9B1BE0-4B81-4CED-931C-4FC2C220EC75}" type="parTrans" cxnId="{C4FC036D-E206-4BA2-A5CF-AFC4299C1F29}">
      <dgm:prSet/>
      <dgm:spPr/>
      <dgm:t>
        <a:bodyPr/>
        <a:lstStyle/>
        <a:p>
          <a:endParaRPr lang="ru-RU"/>
        </a:p>
      </dgm:t>
    </dgm:pt>
    <dgm:pt modelId="{0423E47E-2FD6-49DC-B223-02102A7D2650}" type="sibTrans" cxnId="{C4FC036D-E206-4BA2-A5CF-AFC4299C1F29}">
      <dgm:prSet/>
      <dgm:spPr/>
      <dgm:t>
        <a:bodyPr/>
        <a:lstStyle/>
        <a:p>
          <a:endParaRPr lang="ru-RU"/>
        </a:p>
      </dgm:t>
    </dgm:pt>
    <dgm:pt modelId="{1BFDBD3D-B8F0-4D67-8738-0CE7AC64C774}">
      <dgm:prSet phldrT="[Текст]" custT="1"/>
      <dgm:spPr/>
      <dgm:t>
        <a:bodyPr/>
        <a:lstStyle/>
        <a:p>
          <a:r>
            <a:rPr lang="kk-KZ" sz="1800" dirty="0" smtClean="0">
              <a:latin typeface="Arial" panose="020B0604020202020204" pitchFamily="34" charset="0"/>
              <a:cs typeface="Arial" panose="020B0604020202020204" pitchFamily="34" charset="0"/>
            </a:rPr>
            <a:t>Адам қызметінің дамуын геоэкологияландыру</a:t>
          </a:r>
          <a:endParaRPr lang="ru-RU" sz="1800" dirty="0">
            <a:latin typeface="Arial" panose="020B0604020202020204" pitchFamily="34" charset="0"/>
            <a:cs typeface="Arial" panose="020B0604020202020204" pitchFamily="34" charset="0"/>
          </a:endParaRPr>
        </a:p>
      </dgm:t>
    </dgm:pt>
    <dgm:pt modelId="{5D19D102-9703-4FD5-BEF3-086AEC950675}" type="parTrans" cxnId="{3985354C-A54C-48D9-984A-0FAFD69076E6}">
      <dgm:prSet/>
      <dgm:spPr/>
      <dgm:t>
        <a:bodyPr/>
        <a:lstStyle/>
        <a:p>
          <a:endParaRPr lang="ru-RU"/>
        </a:p>
      </dgm:t>
    </dgm:pt>
    <dgm:pt modelId="{49C2166E-573D-4E79-A7D7-E64CF7A95DEC}" type="sibTrans" cxnId="{3985354C-A54C-48D9-984A-0FAFD69076E6}">
      <dgm:prSet/>
      <dgm:spPr/>
      <dgm:t>
        <a:bodyPr/>
        <a:lstStyle/>
        <a:p>
          <a:endParaRPr lang="ru-RU"/>
        </a:p>
      </dgm:t>
    </dgm:pt>
    <dgm:pt modelId="{1B68C18E-7954-4989-A0F4-6D37525E99FA}">
      <dgm:prSet phldrT="[Текст]" custT="1"/>
      <dgm:spPr/>
      <dgm:t>
        <a:bodyPr/>
        <a:lstStyle/>
        <a:p>
          <a:r>
            <a:rPr lang="kk-KZ" sz="2000" dirty="0" smtClean="0">
              <a:latin typeface="Arial" panose="020B0604020202020204" pitchFamily="34" charset="0"/>
              <a:cs typeface="Arial" panose="020B0604020202020204" pitchFamily="34" charset="0"/>
            </a:rPr>
            <a:t>Геоэкологиялық құзыреттілік</a:t>
          </a:r>
          <a:endParaRPr lang="ru-RU" sz="2000" dirty="0">
            <a:latin typeface="Arial" panose="020B0604020202020204" pitchFamily="34" charset="0"/>
            <a:cs typeface="Arial" panose="020B0604020202020204" pitchFamily="34" charset="0"/>
          </a:endParaRPr>
        </a:p>
      </dgm:t>
    </dgm:pt>
    <dgm:pt modelId="{5FA5F7B0-3E1D-471A-A3A9-3EBBE1E5292C}" type="parTrans" cxnId="{92F492AC-4EFB-49DE-A593-75DA26724EF4}">
      <dgm:prSet/>
      <dgm:spPr/>
      <dgm:t>
        <a:bodyPr/>
        <a:lstStyle/>
        <a:p>
          <a:endParaRPr lang="ru-RU"/>
        </a:p>
      </dgm:t>
    </dgm:pt>
    <dgm:pt modelId="{65730BD8-D663-4747-AD57-712E56EE1113}" type="sibTrans" cxnId="{92F492AC-4EFB-49DE-A593-75DA26724EF4}">
      <dgm:prSet/>
      <dgm:spPr/>
      <dgm:t>
        <a:bodyPr/>
        <a:lstStyle/>
        <a:p>
          <a:endParaRPr lang="ru-RU"/>
        </a:p>
      </dgm:t>
    </dgm:pt>
    <dgm:pt modelId="{8EB6F018-D093-4B07-B4D6-9E1862A45DB5}" type="pres">
      <dgm:prSet presAssocID="{630360B0-DB11-4E33-9D28-B841BC22E2C4}" presName="Name0" presStyleCnt="0">
        <dgm:presLayoutVars>
          <dgm:dir/>
          <dgm:resizeHandles val="exact"/>
        </dgm:presLayoutVars>
      </dgm:prSet>
      <dgm:spPr/>
      <dgm:t>
        <a:bodyPr/>
        <a:lstStyle/>
        <a:p>
          <a:endParaRPr lang="ru-RU"/>
        </a:p>
      </dgm:t>
    </dgm:pt>
    <dgm:pt modelId="{72E979B0-AB4C-479C-8CE7-5F9EB47DD49B}" type="pres">
      <dgm:prSet presAssocID="{F667F9D4-9367-4D4F-AC06-4754406F076F}" presName="node" presStyleLbl="node1" presStyleIdx="0" presStyleCnt="5">
        <dgm:presLayoutVars>
          <dgm:bulletEnabled val="1"/>
        </dgm:presLayoutVars>
      </dgm:prSet>
      <dgm:spPr/>
      <dgm:t>
        <a:bodyPr/>
        <a:lstStyle/>
        <a:p>
          <a:endParaRPr lang="ru-RU"/>
        </a:p>
      </dgm:t>
    </dgm:pt>
    <dgm:pt modelId="{C1440CDC-6111-4BDE-BD93-E55A4B8CF91B}" type="pres">
      <dgm:prSet presAssocID="{1483B05B-5CEC-4A9E-9653-9BE26931D207}" presName="sibTrans" presStyleLbl="sibTrans1D1" presStyleIdx="0" presStyleCnt="4"/>
      <dgm:spPr/>
      <dgm:t>
        <a:bodyPr/>
        <a:lstStyle/>
        <a:p>
          <a:endParaRPr lang="ru-RU"/>
        </a:p>
      </dgm:t>
    </dgm:pt>
    <dgm:pt modelId="{F6566733-B62B-472C-955C-87C7A6942D22}" type="pres">
      <dgm:prSet presAssocID="{1483B05B-5CEC-4A9E-9653-9BE26931D207}" presName="connectorText" presStyleLbl="sibTrans1D1" presStyleIdx="0" presStyleCnt="4"/>
      <dgm:spPr/>
      <dgm:t>
        <a:bodyPr/>
        <a:lstStyle/>
        <a:p>
          <a:endParaRPr lang="ru-RU"/>
        </a:p>
      </dgm:t>
    </dgm:pt>
    <dgm:pt modelId="{CF6577F2-F13A-4809-A222-8E8876B1F6B4}" type="pres">
      <dgm:prSet presAssocID="{81521A54-1415-450A-927A-54CFFE2E0D42}" presName="node" presStyleLbl="node1" presStyleIdx="1" presStyleCnt="5">
        <dgm:presLayoutVars>
          <dgm:bulletEnabled val="1"/>
        </dgm:presLayoutVars>
      </dgm:prSet>
      <dgm:spPr/>
      <dgm:t>
        <a:bodyPr/>
        <a:lstStyle/>
        <a:p>
          <a:endParaRPr lang="ru-RU"/>
        </a:p>
      </dgm:t>
    </dgm:pt>
    <dgm:pt modelId="{48B47A74-7849-4E5C-858A-EAAD50249EC7}" type="pres">
      <dgm:prSet presAssocID="{AEBC468A-1E7F-4AB2-97EF-5B00C32AB745}" presName="sibTrans" presStyleLbl="sibTrans1D1" presStyleIdx="1" presStyleCnt="4"/>
      <dgm:spPr/>
      <dgm:t>
        <a:bodyPr/>
        <a:lstStyle/>
        <a:p>
          <a:endParaRPr lang="ru-RU"/>
        </a:p>
      </dgm:t>
    </dgm:pt>
    <dgm:pt modelId="{D62E08BE-54DF-4DEB-AF19-043EB3C04042}" type="pres">
      <dgm:prSet presAssocID="{AEBC468A-1E7F-4AB2-97EF-5B00C32AB745}" presName="connectorText" presStyleLbl="sibTrans1D1" presStyleIdx="1" presStyleCnt="4"/>
      <dgm:spPr/>
      <dgm:t>
        <a:bodyPr/>
        <a:lstStyle/>
        <a:p>
          <a:endParaRPr lang="ru-RU"/>
        </a:p>
      </dgm:t>
    </dgm:pt>
    <dgm:pt modelId="{475439D7-8F1F-43AD-B5D0-ADE7A7E29ABE}" type="pres">
      <dgm:prSet presAssocID="{30A9B86D-3E0F-4D6B-A5E8-F841E5F5448F}" presName="node" presStyleLbl="node1" presStyleIdx="2" presStyleCnt="5">
        <dgm:presLayoutVars>
          <dgm:bulletEnabled val="1"/>
        </dgm:presLayoutVars>
      </dgm:prSet>
      <dgm:spPr/>
      <dgm:t>
        <a:bodyPr/>
        <a:lstStyle/>
        <a:p>
          <a:endParaRPr lang="ru-RU"/>
        </a:p>
      </dgm:t>
    </dgm:pt>
    <dgm:pt modelId="{2CAD635F-637E-473C-80E2-A9D2BCC8BACA}" type="pres">
      <dgm:prSet presAssocID="{0423E47E-2FD6-49DC-B223-02102A7D2650}" presName="sibTrans" presStyleLbl="sibTrans1D1" presStyleIdx="2" presStyleCnt="4"/>
      <dgm:spPr/>
      <dgm:t>
        <a:bodyPr/>
        <a:lstStyle/>
        <a:p>
          <a:endParaRPr lang="ru-RU"/>
        </a:p>
      </dgm:t>
    </dgm:pt>
    <dgm:pt modelId="{776C1CDE-29A7-4177-BB41-8E12E6AE554F}" type="pres">
      <dgm:prSet presAssocID="{0423E47E-2FD6-49DC-B223-02102A7D2650}" presName="connectorText" presStyleLbl="sibTrans1D1" presStyleIdx="2" presStyleCnt="4"/>
      <dgm:spPr/>
      <dgm:t>
        <a:bodyPr/>
        <a:lstStyle/>
        <a:p>
          <a:endParaRPr lang="ru-RU"/>
        </a:p>
      </dgm:t>
    </dgm:pt>
    <dgm:pt modelId="{6FF19F7A-A41F-4F03-AA13-AA82486924AE}" type="pres">
      <dgm:prSet presAssocID="{1BFDBD3D-B8F0-4D67-8738-0CE7AC64C774}" presName="node" presStyleLbl="node1" presStyleIdx="3" presStyleCnt="5" custScaleX="108119">
        <dgm:presLayoutVars>
          <dgm:bulletEnabled val="1"/>
        </dgm:presLayoutVars>
      </dgm:prSet>
      <dgm:spPr/>
      <dgm:t>
        <a:bodyPr/>
        <a:lstStyle/>
        <a:p>
          <a:endParaRPr lang="ru-RU"/>
        </a:p>
      </dgm:t>
    </dgm:pt>
    <dgm:pt modelId="{79D7939C-F869-496F-9E21-2DC9CFB33B23}" type="pres">
      <dgm:prSet presAssocID="{49C2166E-573D-4E79-A7D7-E64CF7A95DEC}" presName="sibTrans" presStyleLbl="sibTrans1D1" presStyleIdx="3" presStyleCnt="4"/>
      <dgm:spPr/>
      <dgm:t>
        <a:bodyPr/>
        <a:lstStyle/>
        <a:p>
          <a:endParaRPr lang="ru-RU"/>
        </a:p>
      </dgm:t>
    </dgm:pt>
    <dgm:pt modelId="{AEE6FAF8-2E84-497D-9E18-99391EEECB3C}" type="pres">
      <dgm:prSet presAssocID="{49C2166E-573D-4E79-A7D7-E64CF7A95DEC}" presName="connectorText" presStyleLbl="sibTrans1D1" presStyleIdx="3" presStyleCnt="4"/>
      <dgm:spPr/>
      <dgm:t>
        <a:bodyPr/>
        <a:lstStyle/>
        <a:p>
          <a:endParaRPr lang="ru-RU"/>
        </a:p>
      </dgm:t>
    </dgm:pt>
    <dgm:pt modelId="{DA8A43DD-E2D7-4A4F-AC3C-49F172E4D68E}" type="pres">
      <dgm:prSet presAssocID="{1B68C18E-7954-4989-A0F4-6D37525E99FA}" presName="node" presStyleLbl="node1" presStyleIdx="4" presStyleCnt="5">
        <dgm:presLayoutVars>
          <dgm:bulletEnabled val="1"/>
        </dgm:presLayoutVars>
      </dgm:prSet>
      <dgm:spPr/>
      <dgm:t>
        <a:bodyPr/>
        <a:lstStyle/>
        <a:p>
          <a:endParaRPr lang="ru-RU"/>
        </a:p>
      </dgm:t>
    </dgm:pt>
  </dgm:ptLst>
  <dgm:cxnLst>
    <dgm:cxn modelId="{3985354C-A54C-48D9-984A-0FAFD69076E6}" srcId="{630360B0-DB11-4E33-9D28-B841BC22E2C4}" destId="{1BFDBD3D-B8F0-4D67-8738-0CE7AC64C774}" srcOrd="3" destOrd="0" parTransId="{5D19D102-9703-4FD5-BEF3-086AEC950675}" sibTransId="{49C2166E-573D-4E79-A7D7-E64CF7A95DEC}"/>
    <dgm:cxn modelId="{48D626E6-357C-42A7-BB1A-F3142C9548D1}" type="presOf" srcId="{0423E47E-2FD6-49DC-B223-02102A7D2650}" destId="{2CAD635F-637E-473C-80E2-A9D2BCC8BACA}" srcOrd="0" destOrd="0" presId="urn:microsoft.com/office/officeart/2005/8/layout/bProcess3"/>
    <dgm:cxn modelId="{9B50D30D-7B4F-4217-83C1-51AB988013E8}" type="presOf" srcId="{1B68C18E-7954-4989-A0F4-6D37525E99FA}" destId="{DA8A43DD-E2D7-4A4F-AC3C-49F172E4D68E}" srcOrd="0" destOrd="0" presId="urn:microsoft.com/office/officeart/2005/8/layout/bProcess3"/>
    <dgm:cxn modelId="{4347EB55-11B6-4E80-AEB4-08B27BFA47A1}" type="presOf" srcId="{30A9B86D-3E0F-4D6B-A5E8-F841E5F5448F}" destId="{475439D7-8F1F-43AD-B5D0-ADE7A7E29ABE}" srcOrd="0" destOrd="0" presId="urn:microsoft.com/office/officeart/2005/8/layout/bProcess3"/>
    <dgm:cxn modelId="{4A0D8859-C498-4B82-B9D3-755030CDA949}" type="presOf" srcId="{1BFDBD3D-B8F0-4D67-8738-0CE7AC64C774}" destId="{6FF19F7A-A41F-4F03-AA13-AA82486924AE}" srcOrd="0" destOrd="0" presId="urn:microsoft.com/office/officeart/2005/8/layout/bProcess3"/>
    <dgm:cxn modelId="{37B798EF-5499-4A62-B21A-72796CDDC78E}" type="presOf" srcId="{F667F9D4-9367-4D4F-AC06-4754406F076F}" destId="{72E979B0-AB4C-479C-8CE7-5F9EB47DD49B}" srcOrd="0" destOrd="0" presId="urn:microsoft.com/office/officeart/2005/8/layout/bProcess3"/>
    <dgm:cxn modelId="{CDDEE9F1-79E0-4E18-A04D-D4C561228A81}" type="presOf" srcId="{81521A54-1415-450A-927A-54CFFE2E0D42}" destId="{CF6577F2-F13A-4809-A222-8E8876B1F6B4}" srcOrd="0" destOrd="0" presId="urn:microsoft.com/office/officeart/2005/8/layout/bProcess3"/>
    <dgm:cxn modelId="{4181BF65-1EC2-435B-93D7-46D77D33EC85}" type="presOf" srcId="{49C2166E-573D-4E79-A7D7-E64CF7A95DEC}" destId="{79D7939C-F869-496F-9E21-2DC9CFB33B23}" srcOrd="0" destOrd="0" presId="urn:microsoft.com/office/officeart/2005/8/layout/bProcess3"/>
    <dgm:cxn modelId="{C4FC036D-E206-4BA2-A5CF-AFC4299C1F29}" srcId="{630360B0-DB11-4E33-9D28-B841BC22E2C4}" destId="{30A9B86D-3E0F-4D6B-A5E8-F841E5F5448F}" srcOrd="2" destOrd="0" parTransId="{DF9B1BE0-4B81-4CED-931C-4FC2C220EC75}" sibTransId="{0423E47E-2FD6-49DC-B223-02102A7D2650}"/>
    <dgm:cxn modelId="{0A07F2D1-15FB-4227-95DA-C848F62827FD}" type="presOf" srcId="{0423E47E-2FD6-49DC-B223-02102A7D2650}" destId="{776C1CDE-29A7-4177-BB41-8E12E6AE554F}" srcOrd="1" destOrd="0" presId="urn:microsoft.com/office/officeart/2005/8/layout/bProcess3"/>
    <dgm:cxn modelId="{A9883421-A9B8-48C2-B2FD-B5497BCE1386}" type="presOf" srcId="{1483B05B-5CEC-4A9E-9653-9BE26931D207}" destId="{C1440CDC-6111-4BDE-BD93-E55A4B8CF91B}" srcOrd="0" destOrd="0" presId="urn:microsoft.com/office/officeart/2005/8/layout/bProcess3"/>
    <dgm:cxn modelId="{4B66FEFD-9565-4C3C-8D76-4BA08A77F609}" srcId="{630360B0-DB11-4E33-9D28-B841BC22E2C4}" destId="{81521A54-1415-450A-927A-54CFFE2E0D42}" srcOrd="1" destOrd="0" parTransId="{64E77B22-BEA8-4B44-86CE-C89F42B3B3CB}" sibTransId="{AEBC468A-1E7F-4AB2-97EF-5B00C32AB745}"/>
    <dgm:cxn modelId="{ECF32271-03A0-4058-AE74-5F1E8C8C4DDE}" type="presOf" srcId="{630360B0-DB11-4E33-9D28-B841BC22E2C4}" destId="{8EB6F018-D093-4B07-B4D6-9E1862A45DB5}" srcOrd="0" destOrd="0" presId="urn:microsoft.com/office/officeart/2005/8/layout/bProcess3"/>
    <dgm:cxn modelId="{92F492AC-4EFB-49DE-A593-75DA26724EF4}" srcId="{630360B0-DB11-4E33-9D28-B841BC22E2C4}" destId="{1B68C18E-7954-4989-A0F4-6D37525E99FA}" srcOrd="4" destOrd="0" parTransId="{5FA5F7B0-3E1D-471A-A3A9-3EBBE1E5292C}" sibTransId="{65730BD8-D663-4747-AD57-712E56EE1113}"/>
    <dgm:cxn modelId="{45376508-65DA-401B-9839-456F2FCA4E87}" type="presOf" srcId="{AEBC468A-1E7F-4AB2-97EF-5B00C32AB745}" destId="{D62E08BE-54DF-4DEB-AF19-043EB3C04042}" srcOrd="1" destOrd="0" presId="urn:microsoft.com/office/officeart/2005/8/layout/bProcess3"/>
    <dgm:cxn modelId="{AC8EE5B6-F11F-4C37-A5DC-43D3B1D1FA93}" type="presOf" srcId="{1483B05B-5CEC-4A9E-9653-9BE26931D207}" destId="{F6566733-B62B-472C-955C-87C7A6942D22}" srcOrd="1" destOrd="0" presId="urn:microsoft.com/office/officeart/2005/8/layout/bProcess3"/>
    <dgm:cxn modelId="{52EDB4C1-9D3E-442F-9324-46A42BBDD42A}" type="presOf" srcId="{AEBC468A-1E7F-4AB2-97EF-5B00C32AB745}" destId="{48B47A74-7849-4E5C-858A-EAAD50249EC7}" srcOrd="0" destOrd="0" presId="urn:microsoft.com/office/officeart/2005/8/layout/bProcess3"/>
    <dgm:cxn modelId="{9E108353-B946-4690-A9B6-E1EC6563298C}" srcId="{630360B0-DB11-4E33-9D28-B841BC22E2C4}" destId="{F667F9D4-9367-4D4F-AC06-4754406F076F}" srcOrd="0" destOrd="0" parTransId="{D641A980-112B-4300-8F32-70FBA7C37F91}" sibTransId="{1483B05B-5CEC-4A9E-9653-9BE26931D207}"/>
    <dgm:cxn modelId="{61642568-720F-4F1F-9199-37BFDDF8DD3B}" type="presOf" srcId="{49C2166E-573D-4E79-A7D7-E64CF7A95DEC}" destId="{AEE6FAF8-2E84-497D-9E18-99391EEECB3C}" srcOrd="1" destOrd="0" presId="urn:microsoft.com/office/officeart/2005/8/layout/bProcess3"/>
    <dgm:cxn modelId="{BA7162DA-A4D1-47A4-B561-87C0923C8038}" type="presParOf" srcId="{8EB6F018-D093-4B07-B4D6-9E1862A45DB5}" destId="{72E979B0-AB4C-479C-8CE7-5F9EB47DD49B}" srcOrd="0" destOrd="0" presId="urn:microsoft.com/office/officeart/2005/8/layout/bProcess3"/>
    <dgm:cxn modelId="{1B75A44E-AB34-4BA5-9D40-52A0DC9A2BB0}" type="presParOf" srcId="{8EB6F018-D093-4B07-B4D6-9E1862A45DB5}" destId="{C1440CDC-6111-4BDE-BD93-E55A4B8CF91B}" srcOrd="1" destOrd="0" presId="urn:microsoft.com/office/officeart/2005/8/layout/bProcess3"/>
    <dgm:cxn modelId="{17F45A3F-5898-479C-962A-26202034DFB7}" type="presParOf" srcId="{C1440CDC-6111-4BDE-BD93-E55A4B8CF91B}" destId="{F6566733-B62B-472C-955C-87C7A6942D22}" srcOrd="0" destOrd="0" presId="urn:microsoft.com/office/officeart/2005/8/layout/bProcess3"/>
    <dgm:cxn modelId="{306BA1CE-2DB5-4BE8-9DE7-88233EF60808}" type="presParOf" srcId="{8EB6F018-D093-4B07-B4D6-9E1862A45DB5}" destId="{CF6577F2-F13A-4809-A222-8E8876B1F6B4}" srcOrd="2" destOrd="0" presId="urn:microsoft.com/office/officeart/2005/8/layout/bProcess3"/>
    <dgm:cxn modelId="{ECC262CF-EABC-40A2-9748-0B736F7F10D3}" type="presParOf" srcId="{8EB6F018-D093-4B07-B4D6-9E1862A45DB5}" destId="{48B47A74-7849-4E5C-858A-EAAD50249EC7}" srcOrd="3" destOrd="0" presId="urn:microsoft.com/office/officeart/2005/8/layout/bProcess3"/>
    <dgm:cxn modelId="{A82EAC9B-9CC5-408B-8142-84671D13A3FE}" type="presParOf" srcId="{48B47A74-7849-4E5C-858A-EAAD50249EC7}" destId="{D62E08BE-54DF-4DEB-AF19-043EB3C04042}" srcOrd="0" destOrd="0" presId="urn:microsoft.com/office/officeart/2005/8/layout/bProcess3"/>
    <dgm:cxn modelId="{D94CAA24-A8E9-4613-ADB2-F84AB9467076}" type="presParOf" srcId="{8EB6F018-D093-4B07-B4D6-9E1862A45DB5}" destId="{475439D7-8F1F-43AD-B5D0-ADE7A7E29ABE}" srcOrd="4" destOrd="0" presId="urn:microsoft.com/office/officeart/2005/8/layout/bProcess3"/>
    <dgm:cxn modelId="{FAD5B185-EEA4-4812-B7ED-8AB20B23387F}" type="presParOf" srcId="{8EB6F018-D093-4B07-B4D6-9E1862A45DB5}" destId="{2CAD635F-637E-473C-80E2-A9D2BCC8BACA}" srcOrd="5" destOrd="0" presId="urn:microsoft.com/office/officeart/2005/8/layout/bProcess3"/>
    <dgm:cxn modelId="{4270AE5D-0D50-4DBD-A546-8D2C03E1031E}" type="presParOf" srcId="{2CAD635F-637E-473C-80E2-A9D2BCC8BACA}" destId="{776C1CDE-29A7-4177-BB41-8E12E6AE554F}" srcOrd="0" destOrd="0" presId="urn:microsoft.com/office/officeart/2005/8/layout/bProcess3"/>
    <dgm:cxn modelId="{5964840B-A501-47C9-B1F5-2DA6A9F041CF}" type="presParOf" srcId="{8EB6F018-D093-4B07-B4D6-9E1862A45DB5}" destId="{6FF19F7A-A41F-4F03-AA13-AA82486924AE}" srcOrd="6" destOrd="0" presId="urn:microsoft.com/office/officeart/2005/8/layout/bProcess3"/>
    <dgm:cxn modelId="{0A6A11E7-9DE0-4930-A939-F834132293EC}" type="presParOf" srcId="{8EB6F018-D093-4B07-B4D6-9E1862A45DB5}" destId="{79D7939C-F869-496F-9E21-2DC9CFB33B23}" srcOrd="7" destOrd="0" presId="urn:microsoft.com/office/officeart/2005/8/layout/bProcess3"/>
    <dgm:cxn modelId="{1FDBC329-E8DB-4197-B01C-037EC5AEE31F}" type="presParOf" srcId="{79D7939C-F869-496F-9E21-2DC9CFB33B23}" destId="{AEE6FAF8-2E84-497D-9E18-99391EEECB3C}" srcOrd="0" destOrd="0" presId="urn:microsoft.com/office/officeart/2005/8/layout/bProcess3"/>
    <dgm:cxn modelId="{CB0DDB92-9CEF-4571-BFD1-A3B2484EAB44}" type="presParOf" srcId="{8EB6F018-D093-4B07-B4D6-9E1862A45DB5}" destId="{DA8A43DD-E2D7-4A4F-AC3C-49F172E4D68E}"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FA0D3-3F6F-4250-B864-36D0735A0C00}">
      <dsp:nvSpPr>
        <dsp:cNvPr id="0" name=""/>
        <dsp:cNvSpPr/>
      </dsp:nvSpPr>
      <dsp:spPr>
        <a:xfrm>
          <a:off x="1995710" y="8769"/>
          <a:ext cx="4136579" cy="1388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kk-KZ" sz="2400" kern="1200" dirty="0" smtClean="0">
              <a:latin typeface="Arial" panose="020B0604020202020204" pitchFamily="34" charset="0"/>
              <a:cs typeface="Arial" panose="020B0604020202020204" pitchFamily="34" charset="0"/>
            </a:rPr>
            <a:t>«ҚОҒАМ-ЭКОСФЕРА»</a:t>
          </a:r>
        </a:p>
        <a:p>
          <a:pPr lvl="0" algn="ctr" defTabSz="1066800">
            <a:lnSpc>
              <a:spcPct val="90000"/>
            </a:lnSpc>
            <a:spcBef>
              <a:spcPct val="0"/>
            </a:spcBef>
            <a:spcAft>
              <a:spcPct val="35000"/>
            </a:spcAft>
          </a:pPr>
          <a:r>
            <a:rPr lang="kk-KZ" sz="2400" kern="1200" dirty="0" smtClean="0">
              <a:latin typeface="Arial" panose="020B0604020202020204" pitchFamily="34" charset="0"/>
              <a:cs typeface="Arial" panose="020B0604020202020204" pitchFamily="34" charset="0"/>
            </a:rPr>
            <a:t>Жүйесіндегі қарым-қатынас-табиғатты пайдаланудың нысаны</a:t>
          </a:r>
          <a:endParaRPr lang="ru-RU" sz="2400" kern="1200" dirty="0">
            <a:latin typeface="Arial" panose="020B0604020202020204" pitchFamily="34" charset="0"/>
            <a:cs typeface="Arial" panose="020B0604020202020204" pitchFamily="34" charset="0"/>
          </a:endParaRPr>
        </a:p>
      </dsp:txBody>
      <dsp:txXfrm>
        <a:off x="2036379" y="49438"/>
        <a:ext cx="4055241" cy="1307220"/>
      </dsp:txXfrm>
    </dsp:sp>
    <dsp:sp modelId="{36A350CE-4886-48BA-86F2-E0C1A758DC84}">
      <dsp:nvSpPr>
        <dsp:cNvPr id="0" name=""/>
        <dsp:cNvSpPr/>
      </dsp:nvSpPr>
      <dsp:spPr>
        <a:xfrm rot="3454548">
          <a:off x="4468162" y="2205499"/>
          <a:ext cx="1412335"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4615472" y="2303706"/>
        <a:ext cx="1117715" cy="294619"/>
      </dsp:txXfrm>
    </dsp:sp>
    <dsp:sp modelId="{3C52DB6B-D61D-46FA-A00C-9A90D5DACF79}">
      <dsp:nvSpPr>
        <dsp:cNvPr id="0" name=""/>
        <dsp:cNvSpPr/>
      </dsp:nvSpPr>
      <dsp:spPr>
        <a:xfrm>
          <a:off x="4886278" y="3504705"/>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kk-KZ" sz="2100" kern="1200" dirty="0" smtClean="0">
              <a:latin typeface="Arial" panose="020B0604020202020204" pitchFamily="34" charset="0"/>
              <a:cs typeface="Arial" panose="020B0604020202020204" pitchFamily="34" charset="0"/>
            </a:rPr>
            <a:t>Аумақтың табиғи-ресурстық әлеуетін сақтау және қайта қалпына келтіру</a:t>
          </a:r>
          <a:endParaRPr lang="ru-RU" sz="2100" kern="1200" dirty="0">
            <a:latin typeface="Arial" panose="020B0604020202020204" pitchFamily="34" charset="0"/>
            <a:cs typeface="Arial" panose="020B0604020202020204" pitchFamily="34" charset="0"/>
          </a:endParaRPr>
        </a:p>
      </dsp:txBody>
      <dsp:txXfrm>
        <a:off x="4927369" y="3545796"/>
        <a:ext cx="2723724" cy="1320771"/>
      </dsp:txXfrm>
    </dsp:sp>
    <dsp:sp modelId="{91664297-6DD1-4E76-B2E8-6938D8237E43}">
      <dsp:nvSpPr>
        <dsp:cNvPr id="0" name=""/>
        <dsp:cNvSpPr/>
      </dsp:nvSpPr>
      <dsp:spPr>
        <a:xfrm rot="10809833">
          <a:off x="3297404" y="3954127"/>
          <a:ext cx="1412335"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rot="10800000">
        <a:off x="3444714" y="4052334"/>
        <a:ext cx="1117715" cy="294619"/>
      </dsp:txXfrm>
    </dsp:sp>
    <dsp:sp modelId="{A695AD09-3FB0-43E8-AB84-1CA1EDA19A33}">
      <dsp:nvSpPr>
        <dsp:cNvPr id="0" name=""/>
        <dsp:cNvSpPr/>
      </dsp:nvSpPr>
      <dsp:spPr>
        <a:xfrm>
          <a:off x="314959" y="3491629"/>
          <a:ext cx="2805906" cy="14029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kk-KZ" sz="2100" kern="1200" dirty="0" smtClean="0">
              <a:latin typeface="Arial" panose="020B0604020202020204" pitchFamily="34" charset="0"/>
              <a:cs typeface="Arial" panose="020B0604020202020204" pitchFamily="34" charset="0"/>
            </a:rPr>
            <a:t>Аумақтың табиғи-ресурстық әлеуетін пайдалану</a:t>
          </a:r>
          <a:endParaRPr lang="ru-RU" sz="2100" kern="1200" dirty="0">
            <a:latin typeface="Arial" panose="020B0604020202020204" pitchFamily="34" charset="0"/>
            <a:cs typeface="Arial" panose="020B0604020202020204" pitchFamily="34" charset="0"/>
          </a:endParaRPr>
        </a:p>
      </dsp:txBody>
      <dsp:txXfrm>
        <a:off x="356050" y="3532720"/>
        <a:ext cx="2723724" cy="1320771"/>
      </dsp:txXfrm>
    </dsp:sp>
    <dsp:sp modelId="{04D76C84-785D-4ED5-9F39-F1AB54C4E2AA}">
      <dsp:nvSpPr>
        <dsp:cNvPr id="0" name=""/>
        <dsp:cNvSpPr/>
      </dsp:nvSpPr>
      <dsp:spPr>
        <a:xfrm rot="18234588">
          <a:off x="2187207" y="2198962"/>
          <a:ext cx="1412335" cy="49103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ru-RU" sz="1700" kern="1200"/>
        </a:p>
      </dsp:txBody>
      <dsp:txXfrm>
        <a:off x="2334517" y="2297169"/>
        <a:ext cx="1117715" cy="294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5DD41-E843-484B-8BB8-DC6422639D22}">
      <dsp:nvSpPr>
        <dsp:cNvPr id="0" name=""/>
        <dsp:cNvSpPr/>
      </dsp:nvSpPr>
      <dsp:spPr>
        <a:xfrm>
          <a:off x="0" y="761913"/>
          <a:ext cx="4285218" cy="25711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kk-KZ" sz="2000" kern="1200" dirty="0" smtClean="0">
              <a:latin typeface="Times New Roman" pitchFamily="18" charset="0"/>
              <a:cs typeface="Times New Roman" pitchFamily="18" charset="0"/>
            </a:rPr>
            <a:t>Табиғатты пайдаланудың экологиялық аспектілерін, адам мен табиғат қатынастарын зерттейді.Мұнда геоэкология география мен экология негізінде қалыптасқан ғылым болып саналады</a:t>
          </a:r>
          <a:r>
            <a:rPr lang="kk-KZ" sz="1600" kern="1200" dirty="0" smtClean="0"/>
            <a:t>.</a:t>
          </a:r>
          <a:endParaRPr lang="ru-RU" sz="1600" kern="1200" dirty="0"/>
        </a:p>
      </dsp:txBody>
      <dsp:txXfrm>
        <a:off x="0" y="761913"/>
        <a:ext cx="4285218" cy="2571130"/>
      </dsp:txXfrm>
    </dsp:sp>
    <dsp:sp modelId="{90D44887-555E-49DA-A1A1-04B5F87AED76}">
      <dsp:nvSpPr>
        <dsp:cNvPr id="0" name=""/>
        <dsp:cNvSpPr/>
      </dsp:nvSpPr>
      <dsp:spPr>
        <a:xfrm>
          <a:off x="4715937" y="761913"/>
          <a:ext cx="4285218" cy="257113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kk-KZ" sz="1800" kern="1200" dirty="0" smtClean="0">
              <a:latin typeface="Times New Roman" pitchFamily="18" charset="0"/>
              <a:cs typeface="Times New Roman" pitchFamily="18" charset="0"/>
            </a:rPr>
            <a:t>Геологиялық ортаның тұрақты байланыстарын (тікелей және кері) табиғи ортаны - атмосфераны, гидросфераны, биосфераның басқа компоненттерімен бірге зерттеп, адамның экономикалық қызметінің барлық түрлі көріністеріне әсерін бағалайды. Мұнда геология, геохимия, биология және экология ғылымдары негізінде қарастырылады</a:t>
          </a:r>
          <a:r>
            <a:rPr lang="ru-RU" sz="1800" kern="1200" dirty="0" smtClean="0"/>
            <a:t>.</a:t>
          </a:r>
          <a:endParaRPr lang="ru-RU" sz="1800" kern="1200" dirty="0"/>
        </a:p>
      </dsp:txBody>
      <dsp:txXfrm>
        <a:off x="4715937" y="761913"/>
        <a:ext cx="4285218" cy="2571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440CDC-6111-4BDE-BD93-E55A4B8CF91B}">
      <dsp:nvSpPr>
        <dsp:cNvPr id="0" name=""/>
        <dsp:cNvSpPr/>
      </dsp:nvSpPr>
      <dsp:spPr>
        <a:xfrm>
          <a:off x="2351634" y="1208447"/>
          <a:ext cx="508345" cy="91440"/>
        </a:xfrm>
        <a:custGeom>
          <a:avLst/>
          <a:gdLst/>
          <a:ahLst/>
          <a:cxnLst/>
          <a:rect l="0" t="0" r="0" b="0"/>
          <a:pathLst>
            <a:path>
              <a:moveTo>
                <a:pt x="0" y="45720"/>
              </a:moveTo>
              <a:lnTo>
                <a:pt x="50834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592333" y="1251469"/>
        <a:ext cx="26947" cy="5394"/>
      </dsp:txXfrm>
    </dsp:sp>
    <dsp:sp modelId="{72E979B0-AB4C-479C-8CE7-5F9EB47DD49B}">
      <dsp:nvSpPr>
        <dsp:cNvPr id="0" name=""/>
        <dsp:cNvSpPr/>
      </dsp:nvSpPr>
      <dsp:spPr>
        <a:xfrm>
          <a:off x="10193" y="551194"/>
          <a:ext cx="2343240" cy="1405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kk-KZ" sz="2000" kern="1200" dirty="0" smtClean="0">
              <a:latin typeface="Arial" panose="020B0604020202020204" pitchFamily="34" charset="0"/>
              <a:cs typeface="Arial" panose="020B0604020202020204" pitchFamily="34" charset="0"/>
            </a:rPr>
            <a:t>Геоэкологиялық процесс</a:t>
          </a:r>
          <a:endParaRPr lang="ru-RU" sz="2000" kern="1200" dirty="0">
            <a:latin typeface="Arial" panose="020B0604020202020204" pitchFamily="34" charset="0"/>
            <a:cs typeface="Arial" panose="020B0604020202020204" pitchFamily="34" charset="0"/>
          </a:endParaRPr>
        </a:p>
      </dsp:txBody>
      <dsp:txXfrm>
        <a:off x="10193" y="551194"/>
        <a:ext cx="2343240" cy="1405944"/>
      </dsp:txXfrm>
    </dsp:sp>
    <dsp:sp modelId="{48B47A74-7849-4E5C-858A-EAAD50249EC7}">
      <dsp:nvSpPr>
        <dsp:cNvPr id="0" name=""/>
        <dsp:cNvSpPr/>
      </dsp:nvSpPr>
      <dsp:spPr>
        <a:xfrm>
          <a:off x="5233820" y="1208447"/>
          <a:ext cx="508345" cy="91440"/>
        </a:xfrm>
        <a:custGeom>
          <a:avLst/>
          <a:gdLst/>
          <a:ahLst/>
          <a:cxnLst/>
          <a:rect l="0" t="0" r="0" b="0"/>
          <a:pathLst>
            <a:path>
              <a:moveTo>
                <a:pt x="0" y="45720"/>
              </a:moveTo>
              <a:lnTo>
                <a:pt x="50834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5474519" y="1251469"/>
        <a:ext cx="26947" cy="5394"/>
      </dsp:txXfrm>
    </dsp:sp>
    <dsp:sp modelId="{CF6577F2-F13A-4809-A222-8E8876B1F6B4}">
      <dsp:nvSpPr>
        <dsp:cNvPr id="0" name=""/>
        <dsp:cNvSpPr/>
      </dsp:nvSpPr>
      <dsp:spPr>
        <a:xfrm>
          <a:off x="2892379" y="551194"/>
          <a:ext cx="2343240" cy="1405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kk-KZ" sz="2000" kern="1200" dirty="0" smtClean="0">
              <a:latin typeface="Arial" panose="020B0604020202020204" pitchFamily="34" charset="0"/>
              <a:cs typeface="Arial" panose="020B0604020202020204" pitchFamily="34" charset="0"/>
            </a:rPr>
            <a:t>Геоэкологиялық кеңістік</a:t>
          </a:r>
          <a:endParaRPr lang="ru-RU" sz="2000" kern="1200" dirty="0">
            <a:latin typeface="Arial" panose="020B0604020202020204" pitchFamily="34" charset="0"/>
            <a:cs typeface="Arial" panose="020B0604020202020204" pitchFamily="34" charset="0"/>
          </a:endParaRPr>
        </a:p>
      </dsp:txBody>
      <dsp:txXfrm>
        <a:off x="2892379" y="551194"/>
        <a:ext cx="2343240" cy="1405944"/>
      </dsp:txXfrm>
    </dsp:sp>
    <dsp:sp modelId="{2CAD635F-637E-473C-80E2-A9D2BCC8BACA}">
      <dsp:nvSpPr>
        <dsp:cNvPr id="0" name=""/>
        <dsp:cNvSpPr/>
      </dsp:nvSpPr>
      <dsp:spPr>
        <a:xfrm>
          <a:off x="1276937" y="1955339"/>
          <a:ext cx="5669248" cy="508345"/>
        </a:xfrm>
        <a:custGeom>
          <a:avLst/>
          <a:gdLst/>
          <a:ahLst/>
          <a:cxnLst/>
          <a:rect l="0" t="0" r="0" b="0"/>
          <a:pathLst>
            <a:path>
              <a:moveTo>
                <a:pt x="5669248" y="0"/>
              </a:moveTo>
              <a:lnTo>
                <a:pt x="5669248" y="271272"/>
              </a:lnTo>
              <a:lnTo>
                <a:pt x="0" y="271272"/>
              </a:lnTo>
              <a:lnTo>
                <a:pt x="0" y="50834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3969191" y="2206814"/>
        <a:ext cx="284740" cy="5394"/>
      </dsp:txXfrm>
    </dsp:sp>
    <dsp:sp modelId="{475439D7-8F1F-43AD-B5D0-ADE7A7E29ABE}">
      <dsp:nvSpPr>
        <dsp:cNvPr id="0" name=""/>
        <dsp:cNvSpPr/>
      </dsp:nvSpPr>
      <dsp:spPr>
        <a:xfrm>
          <a:off x="5774565" y="551194"/>
          <a:ext cx="2343240" cy="1405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kk-KZ" sz="2000" kern="1200" dirty="0" smtClean="0">
              <a:latin typeface="Arial" panose="020B0604020202020204" pitchFamily="34" charset="0"/>
              <a:cs typeface="Arial" panose="020B0604020202020204" pitchFamily="34" charset="0"/>
            </a:rPr>
            <a:t>Геоэкологиялық шек</a:t>
          </a:r>
          <a:endParaRPr lang="ru-RU" sz="2000" kern="1200" dirty="0">
            <a:latin typeface="Arial" panose="020B0604020202020204" pitchFamily="34" charset="0"/>
            <a:cs typeface="Arial" panose="020B0604020202020204" pitchFamily="34" charset="0"/>
          </a:endParaRPr>
        </a:p>
      </dsp:txBody>
      <dsp:txXfrm>
        <a:off x="5774565" y="551194"/>
        <a:ext cx="2343240" cy="1405944"/>
      </dsp:txXfrm>
    </dsp:sp>
    <dsp:sp modelId="{79D7939C-F869-496F-9E21-2DC9CFB33B23}">
      <dsp:nvSpPr>
        <dsp:cNvPr id="0" name=""/>
        <dsp:cNvSpPr/>
      </dsp:nvSpPr>
      <dsp:spPr>
        <a:xfrm>
          <a:off x="2541882" y="3153336"/>
          <a:ext cx="508345" cy="91440"/>
        </a:xfrm>
        <a:custGeom>
          <a:avLst/>
          <a:gdLst/>
          <a:ahLst/>
          <a:cxnLst/>
          <a:rect l="0" t="0" r="0" b="0"/>
          <a:pathLst>
            <a:path>
              <a:moveTo>
                <a:pt x="0" y="45720"/>
              </a:moveTo>
              <a:lnTo>
                <a:pt x="508345"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782581" y="3196359"/>
        <a:ext cx="26947" cy="5394"/>
      </dsp:txXfrm>
    </dsp:sp>
    <dsp:sp modelId="{6FF19F7A-A41F-4F03-AA13-AA82486924AE}">
      <dsp:nvSpPr>
        <dsp:cNvPr id="0" name=""/>
        <dsp:cNvSpPr/>
      </dsp:nvSpPr>
      <dsp:spPr>
        <a:xfrm>
          <a:off x="10193" y="2496084"/>
          <a:ext cx="2533488" cy="1405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kk-KZ" sz="1800" kern="1200" dirty="0" smtClean="0">
              <a:latin typeface="Arial" panose="020B0604020202020204" pitchFamily="34" charset="0"/>
              <a:cs typeface="Arial" panose="020B0604020202020204" pitchFamily="34" charset="0"/>
            </a:rPr>
            <a:t>Адам қызметінің дамуын геоэкологияландыру</a:t>
          </a:r>
          <a:endParaRPr lang="ru-RU" sz="1800" kern="1200" dirty="0">
            <a:latin typeface="Arial" panose="020B0604020202020204" pitchFamily="34" charset="0"/>
            <a:cs typeface="Arial" panose="020B0604020202020204" pitchFamily="34" charset="0"/>
          </a:endParaRPr>
        </a:p>
      </dsp:txBody>
      <dsp:txXfrm>
        <a:off x="10193" y="2496084"/>
        <a:ext cx="2533488" cy="1405944"/>
      </dsp:txXfrm>
    </dsp:sp>
    <dsp:sp modelId="{DA8A43DD-E2D7-4A4F-AC3C-49F172E4D68E}">
      <dsp:nvSpPr>
        <dsp:cNvPr id="0" name=""/>
        <dsp:cNvSpPr/>
      </dsp:nvSpPr>
      <dsp:spPr>
        <a:xfrm>
          <a:off x="3082627" y="2496084"/>
          <a:ext cx="2343240" cy="14059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kk-KZ" sz="2000" kern="1200" dirty="0" smtClean="0">
              <a:latin typeface="Arial" panose="020B0604020202020204" pitchFamily="34" charset="0"/>
              <a:cs typeface="Arial" panose="020B0604020202020204" pitchFamily="34" charset="0"/>
            </a:rPr>
            <a:t>Геоэкологиялық құзыреттілік</a:t>
          </a:r>
          <a:endParaRPr lang="ru-RU" sz="2000" kern="1200" dirty="0">
            <a:latin typeface="Arial" panose="020B0604020202020204" pitchFamily="34" charset="0"/>
            <a:cs typeface="Arial" panose="020B0604020202020204" pitchFamily="34" charset="0"/>
          </a:endParaRPr>
        </a:p>
      </dsp:txBody>
      <dsp:txXfrm>
        <a:off x="3082627" y="2496084"/>
        <a:ext cx="2343240" cy="1405944"/>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E00EBC-1AC9-41AC-85CB-3C5567143009}" type="datetimeFigureOut">
              <a:rPr lang="ru-RU" smtClean="0"/>
              <a:t>30.08.2020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A73617-AABE-4905-A828-73CF3046633B}" type="slidenum">
              <a:rPr lang="ru-RU" smtClean="0"/>
              <a:t>‹#›</a:t>
            </a:fld>
            <a:endParaRPr lang="ru-RU"/>
          </a:p>
        </p:txBody>
      </p:sp>
    </p:spTree>
    <p:extLst>
      <p:ext uri="{BB962C8B-B14F-4D97-AF65-F5344CB8AC3E}">
        <p14:creationId xmlns:p14="http://schemas.microsoft.com/office/powerpoint/2010/main" val="1131482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0"/>
          <p:cNvSpPr>
            <a:spLocks noGrp="1" noChangeArrowheads="1"/>
          </p:cNvSpPr>
          <p:nvPr>
            <p:ph type="sldNum"/>
          </p:nvPr>
        </p:nvSpPr>
        <p:spPr>
          <a:ln/>
        </p:spPr>
        <p:txBody>
          <a:bodyPr/>
          <a:lstStyle/>
          <a:p>
            <a:fld id="{77BD35B7-DAF1-5B4D-94FA-36B61FD74AC4}" type="slidenum">
              <a:rPr lang="en-US" altLang="x-none"/>
              <a:pPr/>
              <a:t>5</a:t>
            </a:fld>
            <a:endParaRPr lang="en-US" altLang="x-none"/>
          </a:p>
        </p:txBody>
      </p:sp>
      <p:sp>
        <p:nvSpPr>
          <p:cNvPr id="18433" name="Text Box 1"/>
          <p:cNvSpPr txBox="1">
            <a:spLocks noGrp="1" noRot="1" noChangeAspect="1" noChangeArrowheads="1"/>
          </p:cNvSpPr>
          <p:nvPr>
            <p:ph type="sldImg"/>
          </p:nvPr>
        </p:nvSpPr>
        <p:spPr bwMode="auto">
          <a:xfrm>
            <a:off x="688975" y="1143000"/>
            <a:ext cx="5475288" cy="30813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8434" name="Text Box 2"/>
          <p:cNvSpPr txBox="1">
            <a:spLocks noGrp="1" noChangeArrowheads="1"/>
          </p:cNvSpPr>
          <p:nvPr>
            <p:ph type="body" idx="1"/>
          </p:nvPr>
        </p:nvSpPr>
        <p:spPr bwMode="auto">
          <a:xfrm>
            <a:off x="685800" y="4400550"/>
            <a:ext cx="5481638" cy="35956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07139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9</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66245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11</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1835859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12</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28060234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14</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669317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15</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065377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sldNum"/>
          </p:nvPr>
        </p:nvSpPr>
        <p:spPr>
          <a:ln/>
        </p:spPr>
        <p:txBody>
          <a:bodyPr/>
          <a:lstStyle/>
          <a:p>
            <a:fld id="{5FDC0BE5-8237-434B-AB26-F93C2EF449B3}" type="slidenum">
              <a:rPr lang="en-US" altLang="x-none"/>
              <a:pPr/>
              <a:t>16</a:t>
            </a:fld>
            <a:endParaRPr lang="en-US" altLang="x-none"/>
          </a:p>
        </p:txBody>
      </p:sp>
      <p:sp>
        <p:nvSpPr>
          <p:cNvPr id="6145" name="Text Box 1"/>
          <p:cNvSpPr txBox="1">
            <a:spLocks noGrp="1" noRot="1" noChangeAspect="1" noChangeArrowheads="1"/>
          </p:cNvSpPr>
          <p:nvPr>
            <p:ph type="sldImg"/>
          </p:nvPr>
        </p:nvSpPr>
        <p:spPr bwMode="auto">
          <a:xfrm>
            <a:off x="687388" y="1143000"/>
            <a:ext cx="5481637"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6" name="Text Box 2"/>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x-none" altLang="x-none"/>
          </a:p>
        </p:txBody>
      </p:sp>
    </p:spTree>
    <p:extLst>
      <p:ext uri="{BB962C8B-B14F-4D97-AF65-F5344CB8AC3E}">
        <p14:creationId xmlns:p14="http://schemas.microsoft.com/office/powerpoint/2010/main" val="3821243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B73F905-2952-4C9F-93C8-829EA85E8594}" type="datetimeFigureOut">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34D45D-9FA6-46C7-AD0C-CF76758ADDAA}" type="slidenum">
              <a:rPr lang="ru-RU" smtClean="0"/>
              <a:t>‹#›</a:t>
            </a:fld>
            <a:endParaRPr lang="ru-RU"/>
          </a:p>
        </p:txBody>
      </p:sp>
    </p:spTree>
    <p:extLst>
      <p:ext uri="{BB962C8B-B14F-4D97-AF65-F5344CB8AC3E}">
        <p14:creationId xmlns:p14="http://schemas.microsoft.com/office/powerpoint/2010/main" val="188491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73F905-2952-4C9F-93C8-829EA85E8594}" type="datetimeFigureOut">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34D45D-9FA6-46C7-AD0C-CF76758ADDAA}" type="slidenum">
              <a:rPr lang="ru-RU" smtClean="0"/>
              <a:t>‹#›</a:t>
            </a:fld>
            <a:endParaRPr lang="ru-RU"/>
          </a:p>
        </p:txBody>
      </p:sp>
    </p:spTree>
    <p:extLst>
      <p:ext uri="{BB962C8B-B14F-4D97-AF65-F5344CB8AC3E}">
        <p14:creationId xmlns:p14="http://schemas.microsoft.com/office/powerpoint/2010/main" val="1737832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73F905-2952-4C9F-93C8-829EA85E8594}" type="datetimeFigureOut">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34D45D-9FA6-46C7-AD0C-CF76758ADDAA}" type="slidenum">
              <a:rPr lang="ru-RU" smtClean="0"/>
              <a:t>‹#›</a:t>
            </a:fld>
            <a:endParaRPr lang="ru-RU"/>
          </a:p>
        </p:txBody>
      </p:sp>
    </p:spTree>
    <p:extLst>
      <p:ext uri="{BB962C8B-B14F-4D97-AF65-F5344CB8AC3E}">
        <p14:creationId xmlns:p14="http://schemas.microsoft.com/office/powerpoint/2010/main" val="29822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5359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stimonials of 4">
    <p:spTree>
      <p:nvGrpSpPr>
        <p:cNvPr id="1" name=""/>
        <p:cNvGrpSpPr/>
        <p:nvPr/>
      </p:nvGrpSpPr>
      <p:grpSpPr>
        <a:xfrm>
          <a:off x="0" y="0"/>
          <a:ext cx="0" cy="0"/>
          <a:chOff x="0" y="0"/>
          <a:chExt cx="0" cy="0"/>
        </a:xfrm>
      </p:grpSpPr>
      <p:sp>
        <p:nvSpPr>
          <p:cNvPr id="17" name="Picture Placeholder 13"/>
          <p:cNvSpPr>
            <a:spLocks noGrp="1" noChangeAspect="1"/>
          </p:cNvSpPr>
          <p:nvPr>
            <p:ph type="pic" sz="quarter" idx="23"/>
          </p:nvPr>
        </p:nvSpPr>
        <p:spPr>
          <a:xfrm>
            <a:off x="6678804" y="1753043"/>
            <a:ext cx="1436580" cy="1436206"/>
          </a:xfrm>
          <a:prstGeom prst="ellipse">
            <a:avLst/>
          </a:prstGeom>
          <a:solidFill>
            <a:schemeClr val="bg1">
              <a:lumMod val="95000"/>
            </a:schemeClr>
          </a:solidFill>
          <a:effectLst/>
        </p:spPr>
        <p:txBody>
          <a:bodyPr>
            <a:normAutofit/>
          </a:bodyPr>
          <a:lstStyle>
            <a:lvl1pPr marL="0" indent="0">
              <a:buNone/>
              <a:defRPr sz="1300" b="0" i="0">
                <a:ln>
                  <a:noFill/>
                </a:ln>
                <a:solidFill>
                  <a:schemeClr val="tx1"/>
                </a:solidFill>
                <a:latin typeface="Open Sans" charset="0"/>
                <a:ea typeface="Open Sans" charset="0"/>
                <a:cs typeface="Open Sans" charset="0"/>
              </a:defRPr>
            </a:lvl1pPr>
          </a:lstStyle>
          <a:p>
            <a:endParaRPr lang="en-US" dirty="0"/>
          </a:p>
        </p:txBody>
      </p:sp>
      <p:sp>
        <p:nvSpPr>
          <p:cNvPr id="12" name="Picture Placeholder 13"/>
          <p:cNvSpPr>
            <a:spLocks noGrp="1" noChangeAspect="1"/>
          </p:cNvSpPr>
          <p:nvPr>
            <p:ph type="pic" sz="quarter" idx="25"/>
          </p:nvPr>
        </p:nvSpPr>
        <p:spPr>
          <a:xfrm>
            <a:off x="6678804" y="4273219"/>
            <a:ext cx="1436580" cy="1436206"/>
          </a:xfrm>
          <a:prstGeom prst="ellipse">
            <a:avLst/>
          </a:prstGeom>
          <a:solidFill>
            <a:schemeClr val="bg1">
              <a:lumMod val="95000"/>
            </a:schemeClr>
          </a:solidFill>
          <a:effectLst/>
        </p:spPr>
        <p:txBody>
          <a:bodyPr>
            <a:normAutofit/>
          </a:bodyPr>
          <a:lstStyle>
            <a:lvl1pPr marL="0" indent="0">
              <a:buNone/>
              <a:defRPr sz="1300" b="0" i="0">
                <a:ln>
                  <a:noFill/>
                </a:ln>
                <a:solidFill>
                  <a:schemeClr val="tx1"/>
                </a:solidFill>
                <a:latin typeface="Open Sans" charset="0"/>
                <a:ea typeface="Open Sans" charset="0"/>
                <a:cs typeface="Open Sans" charset="0"/>
              </a:defRPr>
            </a:lvl1pPr>
          </a:lstStyle>
          <a:p>
            <a:endParaRPr lang="en-US" dirty="0"/>
          </a:p>
        </p:txBody>
      </p:sp>
      <p:sp>
        <p:nvSpPr>
          <p:cNvPr id="13" name="Picture Placeholder 13"/>
          <p:cNvSpPr>
            <a:spLocks noGrp="1" noChangeAspect="1"/>
          </p:cNvSpPr>
          <p:nvPr>
            <p:ph type="pic" sz="quarter" idx="26"/>
          </p:nvPr>
        </p:nvSpPr>
        <p:spPr>
          <a:xfrm>
            <a:off x="1012509" y="1753043"/>
            <a:ext cx="1436580" cy="1436206"/>
          </a:xfrm>
          <a:prstGeom prst="ellipse">
            <a:avLst/>
          </a:prstGeom>
          <a:solidFill>
            <a:schemeClr val="bg1">
              <a:lumMod val="95000"/>
            </a:schemeClr>
          </a:solidFill>
          <a:effectLst/>
        </p:spPr>
        <p:txBody>
          <a:bodyPr>
            <a:normAutofit/>
          </a:bodyPr>
          <a:lstStyle>
            <a:lvl1pPr marL="0" indent="0">
              <a:buNone/>
              <a:defRPr sz="1300" b="0" i="0">
                <a:ln>
                  <a:noFill/>
                </a:ln>
                <a:solidFill>
                  <a:schemeClr val="tx1"/>
                </a:solidFill>
                <a:latin typeface="Open Sans" charset="0"/>
                <a:ea typeface="Open Sans" charset="0"/>
                <a:cs typeface="Open Sans" charset="0"/>
              </a:defRPr>
            </a:lvl1pPr>
          </a:lstStyle>
          <a:p>
            <a:endParaRPr lang="en-US" dirty="0"/>
          </a:p>
        </p:txBody>
      </p:sp>
      <p:sp>
        <p:nvSpPr>
          <p:cNvPr id="14" name="Picture Placeholder 13"/>
          <p:cNvSpPr>
            <a:spLocks noGrp="1" noChangeAspect="1"/>
          </p:cNvSpPr>
          <p:nvPr>
            <p:ph type="pic" sz="quarter" idx="27"/>
          </p:nvPr>
        </p:nvSpPr>
        <p:spPr>
          <a:xfrm>
            <a:off x="1012509" y="4273219"/>
            <a:ext cx="1436580" cy="1436206"/>
          </a:xfrm>
          <a:prstGeom prst="ellipse">
            <a:avLst/>
          </a:prstGeom>
          <a:solidFill>
            <a:schemeClr val="bg1">
              <a:lumMod val="95000"/>
            </a:schemeClr>
          </a:solidFill>
          <a:effectLst/>
        </p:spPr>
        <p:txBody>
          <a:bodyPr>
            <a:normAutofit/>
          </a:bodyPr>
          <a:lstStyle>
            <a:lvl1pPr marL="0" indent="0">
              <a:buNone/>
              <a:defRPr sz="1300" b="0" i="0">
                <a:ln>
                  <a:noFill/>
                </a:ln>
                <a:solidFill>
                  <a:schemeClr val="tx1"/>
                </a:solidFill>
                <a:latin typeface="Open Sans" charset="0"/>
                <a:ea typeface="Open Sans" charset="0"/>
                <a:cs typeface="Open Sans" charset="0"/>
              </a:defRPr>
            </a:lvl1pPr>
          </a:lstStyle>
          <a:p>
            <a:endParaRPr lang="en-US" dirty="0"/>
          </a:p>
        </p:txBody>
      </p:sp>
    </p:spTree>
    <p:extLst>
      <p:ext uri="{BB962C8B-B14F-4D97-AF65-F5344CB8AC3E}">
        <p14:creationId xmlns:p14="http://schemas.microsoft.com/office/powerpoint/2010/main" val="152389958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B73F905-2952-4C9F-93C8-829EA85E8594}" type="datetimeFigureOut">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34D45D-9FA6-46C7-AD0C-CF76758ADDAA}" type="slidenum">
              <a:rPr lang="ru-RU" smtClean="0"/>
              <a:t>‹#›</a:t>
            </a:fld>
            <a:endParaRPr lang="ru-RU"/>
          </a:p>
        </p:txBody>
      </p:sp>
    </p:spTree>
    <p:extLst>
      <p:ext uri="{BB962C8B-B14F-4D97-AF65-F5344CB8AC3E}">
        <p14:creationId xmlns:p14="http://schemas.microsoft.com/office/powerpoint/2010/main" val="4163491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B73F905-2952-4C9F-93C8-829EA85E8594}" type="datetimeFigureOut">
              <a:rPr lang="ru-RU" smtClean="0"/>
              <a:t>30.08.2020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834D45D-9FA6-46C7-AD0C-CF76758ADDAA}" type="slidenum">
              <a:rPr lang="ru-RU" smtClean="0"/>
              <a:t>‹#›</a:t>
            </a:fld>
            <a:endParaRPr lang="ru-RU"/>
          </a:p>
        </p:txBody>
      </p:sp>
    </p:spTree>
    <p:extLst>
      <p:ext uri="{BB962C8B-B14F-4D97-AF65-F5344CB8AC3E}">
        <p14:creationId xmlns:p14="http://schemas.microsoft.com/office/powerpoint/2010/main" val="405221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B73F905-2952-4C9F-93C8-829EA85E8594}" type="datetimeFigureOut">
              <a:rPr lang="ru-RU" smtClean="0"/>
              <a:t>30.08.2020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34D45D-9FA6-46C7-AD0C-CF76758ADDAA}" type="slidenum">
              <a:rPr lang="ru-RU" smtClean="0"/>
              <a:t>‹#›</a:t>
            </a:fld>
            <a:endParaRPr lang="ru-RU"/>
          </a:p>
        </p:txBody>
      </p:sp>
    </p:spTree>
    <p:extLst>
      <p:ext uri="{BB962C8B-B14F-4D97-AF65-F5344CB8AC3E}">
        <p14:creationId xmlns:p14="http://schemas.microsoft.com/office/powerpoint/2010/main" val="8953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B73F905-2952-4C9F-93C8-829EA85E8594}" type="datetimeFigureOut">
              <a:rPr lang="ru-RU" smtClean="0"/>
              <a:t>30.08.2020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834D45D-9FA6-46C7-AD0C-CF76758ADDAA}" type="slidenum">
              <a:rPr lang="ru-RU" smtClean="0"/>
              <a:t>‹#›</a:t>
            </a:fld>
            <a:endParaRPr lang="ru-RU"/>
          </a:p>
        </p:txBody>
      </p:sp>
    </p:spTree>
    <p:extLst>
      <p:ext uri="{BB962C8B-B14F-4D97-AF65-F5344CB8AC3E}">
        <p14:creationId xmlns:p14="http://schemas.microsoft.com/office/powerpoint/2010/main" val="1304353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B73F905-2952-4C9F-93C8-829EA85E8594}" type="datetimeFigureOut">
              <a:rPr lang="ru-RU" smtClean="0"/>
              <a:t>30.08.2020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834D45D-9FA6-46C7-AD0C-CF76758ADDAA}" type="slidenum">
              <a:rPr lang="ru-RU" smtClean="0"/>
              <a:t>‹#›</a:t>
            </a:fld>
            <a:endParaRPr lang="ru-RU"/>
          </a:p>
        </p:txBody>
      </p:sp>
    </p:spTree>
    <p:extLst>
      <p:ext uri="{BB962C8B-B14F-4D97-AF65-F5344CB8AC3E}">
        <p14:creationId xmlns:p14="http://schemas.microsoft.com/office/powerpoint/2010/main" val="181129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B73F905-2952-4C9F-93C8-829EA85E8594}" type="datetimeFigureOut">
              <a:rPr lang="ru-RU" smtClean="0"/>
              <a:t>30.08.2020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834D45D-9FA6-46C7-AD0C-CF76758ADDAA}" type="slidenum">
              <a:rPr lang="ru-RU" smtClean="0"/>
              <a:t>‹#›</a:t>
            </a:fld>
            <a:endParaRPr lang="ru-RU"/>
          </a:p>
        </p:txBody>
      </p:sp>
    </p:spTree>
    <p:extLst>
      <p:ext uri="{BB962C8B-B14F-4D97-AF65-F5344CB8AC3E}">
        <p14:creationId xmlns:p14="http://schemas.microsoft.com/office/powerpoint/2010/main" val="75335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B73F905-2952-4C9F-93C8-829EA85E8594}" type="datetimeFigureOut">
              <a:rPr lang="ru-RU" smtClean="0"/>
              <a:t>30.08.2020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34D45D-9FA6-46C7-AD0C-CF76758ADDAA}" type="slidenum">
              <a:rPr lang="ru-RU" smtClean="0"/>
              <a:t>‹#›</a:t>
            </a:fld>
            <a:endParaRPr lang="ru-RU"/>
          </a:p>
        </p:txBody>
      </p:sp>
    </p:spTree>
    <p:extLst>
      <p:ext uri="{BB962C8B-B14F-4D97-AF65-F5344CB8AC3E}">
        <p14:creationId xmlns:p14="http://schemas.microsoft.com/office/powerpoint/2010/main" val="363043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B73F905-2952-4C9F-93C8-829EA85E8594}" type="datetimeFigureOut">
              <a:rPr lang="ru-RU" smtClean="0"/>
              <a:t>30.08.2020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834D45D-9FA6-46C7-AD0C-CF76758ADDAA}" type="slidenum">
              <a:rPr lang="ru-RU" smtClean="0"/>
              <a:t>‹#›</a:t>
            </a:fld>
            <a:endParaRPr lang="ru-RU"/>
          </a:p>
        </p:txBody>
      </p:sp>
    </p:spTree>
    <p:extLst>
      <p:ext uri="{BB962C8B-B14F-4D97-AF65-F5344CB8AC3E}">
        <p14:creationId xmlns:p14="http://schemas.microsoft.com/office/powerpoint/2010/main" val="1181498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3F905-2952-4C9F-93C8-829EA85E8594}" type="datetimeFigureOut">
              <a:rPr lang="ru-RU" smtClean="0"/>
              <a:t>30.08.2020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34D45D-9FA6-46C7-AD0C-CF76758ADDAA}" type="slidenum">
              <a:rPr lang="ru-RU" smtClean="0"/>
              <a:t>‹#›</a:t>
            </a:fld>
            <a:endParaRPr lang="ru-RU"/>
          </a:p>
        </p:txBody>
      </p:sp>
    </p:spTree>
    <p:extLst>
      <p:ext uri="{BB962C8B-B14F-4D97-AF65-F5344CB8AC3E}">
        <p14:creationId xmlns:p14="http://schemas.microsoft.com/office/powerpoint/2010/main" val="29892177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5.jpe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Freeform 700">
            <a:extLst>
              <a:ext uri="{FF2B5EF4-FFF2-40B4-BE49-F238E27FC236}">
                <a16:creationId xmlns:a16="http://schemas.microsoft.com/office/drawing/2014/main" id="{573DE054-6322-5A49-99EC-681A43974E95}"/>
              </a:ext>
            </a:extLst>
          </p:cNvPr>
          <p:cNvSpPr>
            <a:spLocks noEditPoints="1"/>
          </p:cNvSpPr>
          <p:nvPr/>
        </p:nvSpPr>
        <p:spPr bwMode="auto">
          <a:xfrm>
            <a:off x="418013" y="215538"/>
            <a:ext cx="2129244" cy="1449976"/>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
        <p:nvSpPr>
          <p:cNvPr id="8" name="Заголовок 7"/>
          <p:cNvSpPr>
            <a:spLocks noGrp="1"/>
          </p:cNvSpPr>
          <p:nvPr>
            <p:ph type="ctrTitle"/>
          </p:nvPr>
        </p:nvSpPr>
        <p:spPr>
          <a:xfrm>
            <a:off x="2063930" y="273278"/>
            <a:ext cx="6544493" cy="667248"/>
          </a:xfrm>
        </p:spPr>
        <p:txBody>
          <a:bodyPr>
            <a:normAutofit/>
          </a:bodyPr>
          <a:lstStyle/>
          <a:p>
            <a:r>
              <a:rPr lang="kk-KZ" sz="3600" b="1" dirty="0" smtClean="0">
                <a:solidFill>
                  <a:schemeClr val="bg1"/>
                </a:solidFill>
                <a:latin typeface="KZ Times New Roman" panose="02020603050405020304" pitchFamily="18" charset="0"/>
              </a:rPr>
              <a:t>Сабақтың тақырыбы</a:t>
            </a:r>
            <a:endParaRPr lang="ru-RU" sz="3600" b="1" dirty="0">
              <a:solidFill>
                <a:schemeClr val="bg1"/>
              </a:solidFill>
              <a:latin typeface="KZ Times New Roman" panose="02020603050405020304" pitchFamily="18" charset="0"/>
            </a:endParaRPr>
          </a:p>
        </p:txBody>
      </p:sp>
      <p:sp>
        <p:nvSpPr>
          <p:cNvPr id="9" name="Выноска 2 (с границей) 8"/>
          <p:cNvSpPr/>
          <p:nvPr/>
        </p:nvSpPr>
        <p:spPr>
          <a:xfrm>
            <a:off x="5394960" y="1545209"/>
            <a:ext cx="6091643" cy="3928128"/>
          </a:xfrm>
          <a:prstGeom prst="accentCallout2">
            <a:avLst>
              <a:gd name="adj1" fmla="val 20080"/>
              <a:gd name="adj2" fmla="val -12148"/>
              <a:gd name="adj3" fmla="val 18750"/>
              <a:gd name="adj4" fmla="val -16667"/>
              <a:gd name="adj5" fmla="val 115493"/>
              <a:gd name="adj6" fmla="val -6088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Google Shape;100;p2"/>
          <p:cNvSpPr/>
          <p:nvPr/>
        </p:nvSpPr>
        <p:spPr>
          <a:xfrm>
            <a:off x="5969726" y="1767889"/>
            <a:ext cx="5055327" cy="2862282"/>
          </a:xfrm>
          <a:prstGeom prst="rect">
            <a:avLst/>
          </a:prstGeom>
          <a:noFill/>
          <a:ln>
            <a:noFill/>
          </a:ln>
        </p:spPr>
        <p:txBody>
          <a:bodyPr spcFirstLastPara="1" wrap="square" lIns="91425" tIns="45700" rIns="91425" bIns="45700" anchor="ctr" anchorCtr="0">
            <a:spAutoFit/>
          </a:bodyPr>
          <a:lstStyle/>
          <a:p>
            <a:pPr lvl="0" algn="ctr"/>
            <a:r>
              <a:rPr lang="kk-KZ" sz="3600" b="1" dirty="0">
                <a:solidFill>
                  <a:schemeClr val="bg1"/>
                </a:solidFill>
                <a:latin typeface="Arial" panose="020B0604020202020204" pitchFamily="34" charset="0"/>
                <a:cs typeface="Arial" panose="020B0604020202020204" pitchFamily="34" charset="0"/>
              </a:rPr>
              <a:t>Геоэкологияның зерттеу пәні мен </a:t>
            </a:r>
            <a:r>
              <a:rPr lang="kk-KZ" sz="3600" b="1" dirty="0" smtClean="0">
                <a:solidFill>
                  <a:schemeClr val="bg1"/>
                </a:solidFill>
                <a:latin typeface="Arial" panose="020B0604020202020204" pitchFamily="34" charset="0"/>
                <a:cs typeface="Arial" panose="020B0604020202020204" pitchFamily="34" charset="0"/>
              </a:rPr>
              <a:t>өзектілігі</a:t>
            </a:r>
          </a:p>
          <a:p>
            <a:pPr lvl="0" algn="ctr"/>
            <a:endParaRPr lang="kk-KZ" sz="3600" b="1" dirty="0">
              <a:solidFill>
                <a:schemeClr val="bg1"/>
              </a:solidFill>
              <a:latin typeface="Arial" panose="020B0604020202020204" pitchFamily="34" charset="0"/>
              <a:ea typeface="Open Sans"/>
              <a:cs typeface="Arial" panose="020B0604020202020204" pitchFamily="34" charset="0"/>
              <a:sym typeface="Open Sans"/>
            </a:endParaRPr>
          </a:p>
          <a:p>
            <a:pPr lvl="0" algn="ctr"/>
            <a:r>
              <a:rPr lang="kk-KZ" sz="3600" b="1" dirty="0" smtClean="0">
                <a:solidFill>
                  <a:schemeClr val="bg1"/>
                </a:solidFill>
                <a:latin typeface="Arial" panose="020B0604020202020204" pitchFamily="34" charset="0"/>
                <a:ea typeface="Open Sans"/>
                <a:cs typeface="Arial" panose="020B0604020202020204" pitchFamily="34" charset="0"/>
                <a:sym typeface="Open Sans"/>
              </a:rPr>
              <a:t>10 сынып</a:t>
            </a:r>
            <a:endParaRPr sz="3600" b="1" dirty="0">
              <a:solidFill>
                <a:schemeClr val="bg1"/>
              </a:solidFill>
              <a:latin typeface="Arial" panose="020B0604020202020204" pitchFamily="34" charset="0"/>
              <a:ea typeface="Open Sans"/>
              <a:cs typeface="Arial" panose="020B0604020202020204" pitchFamily="34" charset="0"/>
              <a:sym typeface="Open Sans"/>
            </a:endParaRPr>
          </a:p>
        </p:txBody>
      </p:sp>
      <p:pic>
        <p:nvPicPr>
          <p:cNvPr id="1026" name="Picture 2" descr="Набор для изучения географии — стоковое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18" y="2299014"/>
            <a:ext cx="3397522" cy="3171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3908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Freeform 700">
            <a:extLst>
              <a:ext uri="{FF2B5EF4-FFF2-40B4-BE49-F238E27FC236}">
                <a16:creationId xmlns:a16="http://schemas.microsoft.com/office/drawing/2014/main" id="{573DE054-6322-5A49-99EC-681A43974E95}"/>
              </a:ext>
            </a:extLst>
          </p:cNvPr>
          <p:cNvSpPr>
            <a:spLocks noEditPoints="1"/>
          </p:cNvSpPr>
          <p:nvPr/>
        </p:nvSpPr>
        <p:spPr bwMode="auto">
          <a:xfrm>
            <a:off x="561703" y="483517"/>
            <a:ext cx="2448428" cy="1423659"/>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
        <p:nvSpPr>
          <p:cNvPr id="7" name="Google Shape;100;p2"/>
          <p:cNvSpPr/>
          <p:nvPr/>
        </p:nvSpPr>
        <p:spPr>
          <a:xfrm>
            <a:off x="3338869" y="177897"/>
            <a:ext cx="3349314" cy="584735"/>
          </a:xfrm>
          <a:prstGeom prst="rect">
            <a:avLst/>
          </a:prstGeom>
          <a:noFill/>
          <a:ln>
            <a:noFill/>
          </a:ln>
        </p:spPr>
        <p:txBody>
          <a:bodyPr spcFirstLastPara="1" wrap="square" lIns="91425" tIns="45700" rIns="91425" bIns="45700" anchor="ctr" anchorCtr="0">
            <a:spAutoFit/>
          </a:bodyPr>
          <a:lstStyle/>
          <a:p>
            <a:pPr lvl="0"/>
            <a:r>
              <a:rPr lang="kk-KZ" altLang="ru-RU" sz="3200" dirty="0">
                <a:solidFill>
                  <a:schemeClr val="bg1"/>
                </a:solidFill>
                <a:latin typeface="Arial" panose="020B0604020202020204" pitchFamily="34" charset="0"/>
                <a:ea typeface="Times New Roman" panose="02020603050405020304" pitchFamily="18" charset="0"/>
                <a:cs typeface="Arial" panose="020B0604020202020204" pitchFamily="34" charset="0"/>
              </a:rPr>
              <a:t>Геоэкология</a:t>
            </a:r>
            <a:endParaRPr sz="3200" b="1" dirty="0">
              <a:solidFill>
                <a:schemeClr val="bg1"/>
              </a:solidFill>
              <a:latin typeface="Arial" panose="020B0604020202020204" pitchFamily="34" charset="0"/>
              <a:ea typeface="Open Sans"/>
              <a:cs typeface="Arial" panose="020B0604020202020204" pitchFamily="34" charset="0"/>
              <a:sym typeface="Open Sans"/>
            </a:endParaRPr>
          </a:p>
        </p:txBody>
      </p:sp>
      <p:sp>
        <p:nvSpPr>
          <p:cNvPr id="9" name="Rectangle 2"/>
          <p:cNvSpPr>
            <a:spLocks noChangeArrowheads="1"/>
          </p:cNvSpPr>
          <p:nvPr/>
        </p:nvSpPr>
        <p:spPr bwMode="auto">
          <a:xfrm>
            <a:off x="3780544" y="1073249"/>
            <a:ext cx="7431741" cy="250837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ru-RU" sz="1600" b="0" i="0" u="none" strike="noStrike" cap="none" normalizeH="0" baseline="0" dirty="0" smtClean="0">
                <a:ln>
                  <a:noFill/>
                </a:ln>
                <a:solidFill>
                  <a:srgbClr val="002060"/>
                </a:solidFill>
                <a:effectLst/>
                <a:latin typeface="Arial" panose="020B0604020202020204" pitchFamily="34" charset="0"/>
                <a:ea typeface="Times New Roman" panose="02020603050405020304" pitchFamily="18" charset="0"/>
                <a:cs typeface="Arial" panose="020B0604020202020204" pitchFamily="34" charset="0"/>
              </a:rPr>
              <a:t>Геоэкология Жердің биосфералық қабығын, соның ішінде жерасты гидросферасын, қоршаған ортаның құрамдас бөлігі ретінде, биосфераның минералды базасын және табиғи және техногендік процестердің әсерінен болатын өзгерістерді зерттейді. Геоэкологиялық зерттеулер табиғатта күрделі болып табылады және ландшафтарды, топырақтарды, жер үсті және жер асты суларын, жыныстарды, ауа, өсімдіктерді зерттеуді қамтиды. Сондықтан геоэкология геология және география, топырақтану және геохимия, гидрогеология және гидрология, тау-кен ғылымдарын геологиялық-географиялық ортаны бірыңғай геоэкологиялық ортаға біріктіру жүйесіне біріктіруді талап етеді.</a:t>
            </a:r>
            <a:r>
              <a:rPr kumimoji="0" lang="ru-RU" altLang="ru-RU" sz="1600"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 </a:t>
            </a:r>
          </a:p>
        </p:txBody>
      </p:sp>
      <p:pic>
        <p:nvPicPr>
          <p:cNvPr id="2052" name="Picture 4" descr="Руки ребенка, взявшего растение из рук мужчины - травяной фон — стоковое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41" y="4362994"/>
            <a:ext cx="2970621" cy="180920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Концепция экологии — стоковое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1952" y="3668082"/>
            <a:ext cx="4002586" cy="266839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Концепция чистой воды — стоковое фот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228" y="3655019"/>
            <a:ext cx="3545386" cy="266087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Изменение климата — стоковое фото"/>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641" y="2199339"/>
            <a:ext cx="2970621" cy="1871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0436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03398" y="74673"/>
            <a:ext cx="1696362" cy="684931"/>
          </a:xfrm>
          <a:prstGeom prst="rect">
            <a:avLst/>
          </a:prstGeom>
          <a:noFill/>
        </p:spPr>
        <p:txBody>
          <a:bodyPr wrap="none" rtlCol="0">
            <a:spAutoFit/>
          </a:bodyPr>
          <a:lstStyle/>
          <a:p>
            <a:pPr algn="ctr">
              <a:lnSpc>
                <a:spcPts val="5000"/>
              </a:lnSpc>
            </a:pPr>
            <a:r>
              <a:rPr lang="kk-KZ" sz="3300" b="1" dirty="0">
                <a:solidFill>
                  <a:schemeClr val="bg1"/>
                </a:solidFill>
                <a:latin typeface="League Spartan" charset="0"/>
                <a:ea typeface="League Spartan" charset="0"/>
                <a:cs typeface="League Spartan" charset="0"/>
              </a:rPr>
              <a:t>ЦИТАТЫ</a:t>
            </a:r>
            <a:endParaRPr lang="en-US" sz="3300" b="1" dirty="0">
              <a:solidFill>
                <a:schemeClr val="bg1"/>
              </a:solidFill>
              <a:latin typeface="League Spartan" charset="0"/>
              <a:ea typeface="League Spartan" charset="0"/>
              <a:cs typeface="League Spartan" charset="0"/>
            </a:endParaRPr>
          </a:p>
        </p:txBody>
      </p:sp>
      <p:sp>
        <p:nvSpPr>
          <p:cNvPr id="67" name="Rectangle 66"/>
          <p:cNvSpPr>
            <a:spLocks/>
          </p:cNvSpPr>
          <p:nvPr/>
        </p:nvSpPr>
        <p:spPr bwMode="auto">
          <a:xfrm>
            <a:off x="2943452" y="1686574"/>
            <a:ext cx="203582"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300" b="1" spc="150" dirty="0">
                <a:solidFill>
                  <a:schemeClr val="bg1"/>
                </a:solidFill>
                <a:latin typeface="Open Sans" charset="0"/>
                <a:ea typeface="Open Sans" charset="0"/>
                <a:cs typeface="Open Sans" charset="0"/>
                <a:sym typeface="Bebas Neue" charset="0"/>
              </a:rPr>
              <a:t>“</a:t>
            </a:r>
          </a:p>
        </p:txBody>
      </p:sp>
      <p:sp>
        <p:nvSpPr>
          <p:cNvPr id="68" name="Rectangle 67"/>
          <p:cNvSpPr>
            <a:spLocks/>
          </p:cNvSpPr>
          <p:nvPr/>
        </p:nvSpPr>
        <p:spPr bwMode="auto">
          <a:xfrm rot="10800000">
            <a:off x="4843433" y="2441822"/>
            <a:ext cx="301085"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sz="3300" b="1" spc="150" dirty="0">
                <a:solidFill>
                  <a:schemeClr val="bg1"/>
                </a:solidFill>
                <a:latin typeface="Open Sans" charset="0"/>
                <a:ea typeface="Open Sans" charset="0"/>
                <a:cs typeface="Open Sans" charset="0"/>
                <a:sym typeface="Bebas Neue" charset="0"/>
              </a:rPr>
              <a:t>“</a:t>
            </a:r>
          </a:p>
        </p:txBody>
      </p:sp>
      <p:sp>
        <p:nvSpPr>
          <p:cNvPr id="77" name="Rectangle 76"/>
          <p:cNvSpPr>
            <a:spLocks/>
          </p:cNvSpPr>
          <p:nvPr/>
        </p:nvSpPr>
        <p:spPr bwMode="auto">
          <a:xfrm>
            <a:off x="2943452" y="4273220"/>
            <a:ext cx="203582"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300" b="1" spc="150" dirty="0">
                <a:solidFill>
                  <a:schemeClr val="bg1"/>
                </a:solidFill>
                <a:latin typeface="Open Sans" charset="0"/>
                <a:ea typeface="Open Sans" charset="0"/>
                <a:cs typeface="Open Sans" charset="0"/>
                <a:sym typeface="Bebas Neue" charset="0"/>
              </a:rPr>
              <a:t>“</a:t>
            </a:r>
          </a:p>
        </p:txBody>
      </p:sp>
      <p:sp>
        <p:nvSpPr>
          <p:cNvPr id="78" name="Rectangle 77"/>
          <p:cNvSpPr>
            <a:spLocks/>
          </p:cNvSpPr>
          <p:nvPr/>
        </p:nvSpPr>
        <p:spPr bwMode="auto">
          <a:xfrm rot="10800000">
            <a:off x="4304688" y="5192305"/>
            <a:ext cx="301085"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sz="3300" b="1" spc="150" dirty="0">
                <a:solidFill>
                  <a:schemeClr val="bg1"/>
                </a:solidFill>
                <a:latin typeface="Open Sans" charset="0"/>
                <a:ea typeface="Open Sans" charset="0"/>
                <a:cs typeface="Open Sans" charset="0"/>
                <a:sym typeface="Bebas Neue" charset="0"/>
              </a:rPr>
              <a:t>“</a:t>
            </a:r>
          </a:p>
        </p:txBody>
      </p:sp>
      <p:sp>
        <p:nvSpPr>
          <p:cNvPr id="35" name="Subtitle 2"/>
          <p:cNvSpPr txBox="1">
            <a:spLocks/>
          </p:cNvSpPr>
          <p:nvPr/>
        </p:nvSpPr>
        <p:spPr>
          <a:xfrm>
            <a:off x="1618048" y="3528699"/>
            <a:ext cx="267704" cy="359941"/>
          </a:xfrm>
          <a:prstGeom prst="rect">
            <a:avLst/>
          </a:prstGeom>
        </p:spPr>
        <p:txBody>
          <a:bodyPr vert="horz" wrap="non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0"/>
              </a:lnSpc>
            </a:pPr>
            <a:r>
              <a:rPr lang="en-US" sz="1350" dirty="0" smtClean="0">
                <a:solidFill>
                  <a:schemeClr val="tx1"/>
                </a:solidFill>
                <a:latin typeface="Open Sans" charset="0"/>
                <a:ea typeface="Open Sans" charset="0"/>
                <a:cs typeface="Open Sans" charset="0"/>
              </a:rPr>
              <a:t>.</a:t>
            </a:r>
            <a:endParaRPr lang="en-US" sz="1350" dirty="0">
              <a:solidFill>
                <a:schemeClr val="tx1"/>
              </a:solidFill>
              <a:latin typeface="Open Sans" charset="0"/>
              <a:ea typeface="Open Sans" charset="0"/>
              <a:cs typeface="Open Sans" charset="0"/>
            </a:endParaRPr>
          </a:p>
        </p:txBody>
      </p:sp>
      <p:sp>
        <p:nvSpPr>
          <p:cNvPr id="38" name="Прямоугольник 37"/>
          <p:cNvSpPr/>
          <p:nvPr/>
        </p:nvSpPr>
        <p:spPr>
          <a:xfrm>
            <a:off x="0" y="1"/>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Freeform 700">
            <a:extLst>
              <a:ext uri="{FF2B5EF4-FFF2-40B4-BE49-F238E27FC236}">
                <a16:creationId xmlns:a16="http://schemas.microsoft.com/office/drawing/2014/main" id="{573DE054-6322-5A49-99EC-681A43974E95}"/>
              </a:ext>
            </a:extLst>
          </p:cNvPr>
          <p:cNvSpPr>
            <a:spLocks noEditPoints="1"/>
          </p:cNvSpPr>
          <p:nvPr/>
        </p:nvSpPr>
        <p:spPr bwMode="auto">
          <a:xfrm>
            <a:off x="400594" y="355036"/>
            <a:ext cx="2238103" cy="1174018"/>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
        <p:nvSpPr>
          <p:cNvPr id="40" name="Google Shape;100;p2"/>
          <p:cNvSpPr/>
          <p:nvPr/>
        </p:nvSpPr>
        <p:spPr>
          <a:xfrm>
            <a:off x="3392533" y="236077"/>
            <a:ext cx="8009122" cy="584735"/>
          </a:xfrm>
          <a:prstGeom prst="rect">
            <a:avLst/>
          </a:prstGeom>
          <a:noFill/>
          <a:ln>
            <a:noFill/>
          </a:ln>
        </p:spPr>
        <p:txBody>
          <a:bodyPr spcFirstLastPara="1" wrap="square" lIns="91425" tIns="45700" rIns="91425" bIns="45700" anchor="ctr" anchorCtr="0">
            <a:spAutoFit/>
          </a:bodyPr>
          <a:lstStyle/>
          <a:p>
            <a:r>
              <a:rPr lang="kk-KZ" sz="3200" b="1" dirty="0" smtClean="0">
                <a:solidFill>
                  <a:schemeClr val="bg1"/>
                </a:solidFill>
                <a:latin typeface="KZ Times New Roman" panose="02020603050405020304" pitchFamily="18" charset="0"/>
              </a:rPr>
              <a:t>Тапсырма 1.</a:t>
            </a:r>
            <a:r>
              <a:rPr lang="en-US" sz="3200" b="1" dirty="0" smtClean="0">
                <a:solidFill>
                  <a:schemeClr val="bg1"/>
                </a:solidFill>
                <a:latin typeface="KZ Times New Roman" panose="02020603050405020304" pitchFamily="18" charset="0"/>
              </a:rPr>
              <a:t> </a:t>
            </a:r>
            <a:endParaRPr sz="2400" b="1" dirty="0">
              <a:solidFill>
                <a:schemeClr val="lt1"/>
              </a:solidFill>
              <a:latin typeface="Open Sans"/>
              <a:ea typeface="Open Sans"/>
              <a:cs typeface="Open Sans"/>
              <a:sym typeface="Open Sans"/>
            </a:endParaRPr>
          </a:p>
        </p:txBody>
      </p:sp>
      <p:sp>
        <p:nvSpPr>
          <p:cNvPr id="7" name="Прямоугольник 6"/>
          <p:cNvSpPr/>
          <p:nvPr/>
        </p:nvSpPr>
        <p:spPr>
          <a:xfrm>
            <a:off x="3392532" y="1040243"/>
            <a:ext cx="7637179" cy="646331"/>
          </a:xfrm>
          <a:prstGeom prst="rect">
            <a:avLst/>
          </a:prstGeom>
        </p:spPr>
        <p:txBody>
          <a:bodyPr wrap="square">
            <a:spAutoFit/>
          </a:bodyPr>
          <a:lstStyle/>
          <a:p>
            <a:pPr marL="68580" marR="61595" algn="just">
              <a:spcAft>
                <a:spcPts val="0"/>
              </a:spcAft>
            </a:pP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ru-RU" dirty="0" err="1">
                <a:solidFill>
                  <a:srgbClr val="002060"/>
                </a:solidFill>
                <a:latin typeface="Arial" panose="020B0604020202020204" pitchFamily="34" charset="0"/>
                <a:ea typeface="Times New Roman" panose="02020603050405020304" pitchFamily="18" charset="0"/>
                <a:cs typeface="Arial" panose="020B0604020202020204" pitchFamily="34" charset="0"/>
              </a:rPr>
              <a:t>Табиғатты</a:t>
            </a: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2060"/>
                </a:solidFill>
                <a:latin typeface="Arial" panose="020B0604020202020204" pitchFamily="34" charset="0"/>
                <a:ea typeface="Times New Roman" panose="02020603050405020304" pitchFamily="18" charset="0"/>
                <a:cs typeface="Arial" panose="020B0604020202020204" pitchFamily="34" charset="0"/>
              </a:rPr>
              <a:t>тиімді</a:t>
            </a: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2060"/>
                </a:solidFill>
                <a:latin typeface="Arial" panose="020B0604020202020204" pitchFamily="34" charset="0"/>
                <a:ea typeface="Times New Roman" panose="02020603050405020304" pitchFamily="18" charset="0"/>
                <a:cs typeface="Arial" panose="020B0604020202020204" pitchFamily="34" charset="0"/>
              </a:rPr>
              <a:t>және</a:t>
            </a: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2060"/>
                </a:solidFill>
                <a:latin typeface="Arial" panose="020B0604020202020204" pitchFamily="34" charset="0"/>
                <a:ea typeface="Times New Roman" panose="02020603050405020304" pitchFamily="18" charset="0"/>
                <a:cs typeface="Arial" panose="020B0604020202020204" pitchFamily="34" charset="0"/>
              </a:rPr>
              <a:t>тиімсіз</a:t>
            </a: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2060"/>
                </a:solidFill>
                <a:latin typeface="Arial" panose="020B0604020202020204" pitchFamily="34" charset="0"/>
                <a:ea typeface="Times New Roman" panose="02020603050405020304" pitchFamily="18" charset="0"/>
                <a:cs typeface="Arial" panose="020B0604020202020204" pitchFamily="34" charset="0"/>
              </a:rPr>
              <a:t>пайдаланудың</a:t>
            </a: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анықтамасын</a:t>
            </a:r>
            <a:r>
              <a:rPr lang="ru-RU"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сәйкестендіріңіз</a:t>
            </a:r>
            <a:endParaRPr lang="ru-RU"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942015203"/>
              </p:ext>
            </p:extLst>
          </p:nvPr>
        </p:nvGraphicFramePr>
        <p:xfrm>
          <a:off x="757648" y="1914209"/>
          <a:ext cx="11038113" cy="3875667"/>
        </p:xfrm>
        <a:graphic>
          <a:graphicData uri="http://schemas.openxmlformats.org/drawingml/2006/table">
            <a:tbl>
              <a:tblPr firstRow="1" bandRow="1">
                <a:tableStyleId>{5C22544A-7EE6-4342-B048-85BDC9FD1C3A}</a:tableStyleId>
              </a:tblPr>
              <a:tblGrid>
                <a:gridCol w="2886889">
                  <a:extLst>
                    <a:ext uri="{9D8B030D-6E8A-4147-A177-3AD203B41FA5}">
                      <a16:colId xmlns:a16="http://schemas.microsoft.com/office/drawing/2014/main" val="3087739005"/>
                    </a:ext>
                  </a:extLst>
                </a:gridCol>
                <a:gridCol w="1724297">
                  <a:extLst>
                    <a:ext uri="{9D8B030D-6E8A-4147-A177-3AD203B41FA5}">
                      <a16:colId xmlns:a16="http://schemas.microsoft.com/office/drawing/2014/main" val="3697996345"/>
                    </a:ext>
                  </a:extLst>
                </a:gridCol>
                <a:gridCol w="6426927">
                  <a:extLst>
                    <a:ext uri="{9D8B030D-6E8A-4147-A177-3AD203B41FA5}">
                      <a16:colId xmlns:a16="http://schemas.microsoft.com/office/drawing/2014/main" val="614023972"/>
                    </a:ext>
                  </a:extLst>
                </a:gridCol>
              </a:tblGrid>
              <a:tr h="683853">
                <a:tc>
                  <a:txBody>
                    <a:bodyPr/>
                    <a:lstStyle/>
                    <a:p>
                      <a:r>
                        <a:rPr lang="ru-RU" sz="2000" b="1" i="0" kern="1200" dirty="0" smtClean="0">
                          <a:solidFill>
                            <a:srgbClr val="002060"/>
                          </a:solidFill>
                          <a:effectLst/>
                          <a:latin typeface="Arial" panose="020B0604020202020204" pitchFamily="34" charset="0"/>
                          <a:ea typeface="+mn-ea"/>
                          <a:cs typeface="Arial" panose="020B0604020202020204" pitchFamily="34" charset="0"/>
                        </a:rPr>
                        <a:t>1.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Табиғатты</a:t>
                      </a:r>
                      <a:r>
                        <a:rPr lang="ru-RU" sz="2000" b="1" i="0" kern="1200" dirty="0" smtClean="0">
                          <a:solidFill>
                            <a:srgbClr val="002060"/>
                          </a:solidFill>
                          <a:effectLst/>
                          <a:latin typeface="Arial" panose="020B0604020202020204" pitchFamily="34" charset="0"/>
                          <a:ea typeface="+mn-ea"/>
                          <a:cs typeface="Arial" panose="020B0604020202020204" pitchFamily="34" charset="0"/>
                        </a:rPr>
                        <a:t>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тиімді</a:t>
                      </a:r>
                      <a:r>
                        <a:rPr lang="ru-RU" sz="2000" b="1" i="0" kern="1200" dirty="0" smtClean="0">
                          <a:solidFill>
                            <a:srgbClr val="002060"/>
                          </a:solidFill>
                          <a:effectLst/>
                          <a:latin typeface="Arial" panose="020B0604020202020204" pitchFamily="34" charset="0"/>
                          <a:ea typeface="+mn-ea"/>
                          <a:cs typeface="Arial" panose="020B0604020202020204" pitchFamily="34" charset="0"/>
                        </a:rPr>
                        <a:t>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пайдалану</a:t>
                      </a:r>
                      <a:endParaRPr lang="ru-RU" sz="2000" dirty="0">
                        <a:solidFill>
                          <a:srgbClr val="002060"/>
                        </a:solidFill>
                        <a:latin typeface="Arial" panose="020B0604020202020204" pitchFamily="34" charset="0"/>
                        <a:cs typeface="Arial" panose="020B0604020202020204" pitchFamily="34" charset="0"/>
                      </a:endParaRPr>
                    </a:p>
                  </a:txBody>
                  <a:tcPr/>
                </a:tc>
                <a:tc rowSpan="6">
                  <a:txBody>
                    <a:bodyPr/>
                    <a:lstStyle/>
                    <a:p>
                      <a:endParaRPr lang="ru-RU" dirty="0"/>
                    </a:p>
                  </a:txBody>
                  <a:tcPr/>
                </a:tc>
                <a:tc>
                  <a:txBody>
                    <a:bodyPr/>
                    <a:lstStyle/>
                    <a:p>
                      <a:r>
                        <a:rPr lang="kk-KZ" dirty="0" smtClean="0">
                          <a:solidFill>
                            <a:srgbClr val="002060"/>
                          </a:solidFill>
                          <a:latin typeface="Arial" panose="020B0604020202020204" pitchFamily="34" charset="0"/>
                          <a:cs typeface="Arial" panose="020B0604020202020204" pitchFamily="34" charset="0"/>
                        </a:rPr>
                        <a:t>А.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Интенсивті</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шаруашылыққа</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тән</a:t>
                      </a:r>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0602441"/>
                  </a:ext>
                </a:extLst>
              </a:tr>
              <a:tr h="478861">
                <a:tc>
                  <a:txBody>
                    <a:bodyPr/>
                    <a:lstStyle/>
                    <a:p>
                      <a:endParaRPr lang="ru-RU" sz="2000" dirty="0">
                        <a:solidFill>
                          <a:srgbClr val="002060"/>
                        </a:solidFill>
                        <a:latin typeface="Arial" panose="020B0604020202020204" pitchFamily="34" charset="0"/>
                        <a:cs typeface="Arial" panose="020B0604020202020204" pitchFamily="34" charset="0"/>
                      </a:endParaRPr>
                    </a:p>
                  </a:txBody>
                  <a:tcPr/>
                </a:tc>
                <a:tc vMerge="1">
                  <a:txBody>
                    <a:bodyPr/>
                    <a:lstStyle/>
                    <a:p>
                      <a:endParaRPr lang="ru-RU" dirty="0"/>
                    </a:p>
                  </a:txBody>
                  <a:tcPr/>
                </a:tc>
                <a:tc>
                  <a:txBody>
                    <a:bodyPr/>
                    <a:lstStyle/>
                    <a:p>
                      <a:r>
                        <a:rPr lang="ru-RU" sz="1800" b="1" i="0" kern="1200" dirty="0" smtClean="0">
                          <a:solidFill>
                            <a:srgbClr val="002060"/>
                          </a:solidFill>
                          <a:effectLst/>
                          <a:latin typeface="Arial" panose="020B0604020202020204" pitchFamily="34" charset="0"/>
                          <a:ea typeface="+mn-ea"/>
                          <a:cs typeface="Arial" panose="020B0604020202020204" pitchFamily="34" charset="0"/>
                        </a:rPr>
                        <a:t>В.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Өндіріс</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қалдықтары</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толық</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әрі</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қайталанып</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пайдаланылады</a:t>
                      </a:r>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1435048"/>
                  </a:ext>
                </a:extLst>
              </a:tr>
              <a:tr h="478861">
                <a:tc>
                  <a:txBody>
                    <a:bodyPr/>
                    <a:lstStyle/>
                    <a:p>
                      <a:endParaRPr lang="ru-RU" sz="2000" dirty="0">
                        <a:solidFill>
                          <a:srgbClr val="002060"/>
                        </a:solidFill>
                        <a:latin typeface="Arial" panose="020B0604020202020204" pitchFamily="34" charset="0"/>
                        <a:cs typeface="Arial" panose="020B0604020202020204" pitchFamily="34" charset="0"/>
                      </a:endParaRPr>
                    </a:p>
                  </a:txBody>
                  <a:tcPr/>
                </a:tc>
                <a:tc vMerge="1">
                  <a:txBody>
                    <a:bodyPr/>
                    <a:lstStyle/>
                    <a:p>
                      <a:endParaRPr lang="ru-RU" dirty="0"/>
                    </a:p>
                  </a:txBody>
                  <a:tcPr/>
                </a:tc>
                <a:tc>
                  <a:txBody>
                    <a:bodyPr/>
                    <a:lstStyle/>
                    <a:p>
                      <a:r>
                        <a:rPr lang="ru-RU" sz="1800" b="1" i="0" kern="1200" dirty="0" smtClean="0">
                          <a:solidFill>
                            <a:srgbClr val="002060"/>
                          </a:solidFill>
                          <a:effectLst/>
                          <a:latin typeface="Arial" panose="020B0604020202020204" pitchFamily="34" charset="0"/>
                          <a:ea typeface="+mn-ea"/>
                          <a:cs typeface="Arial" panose="020B0604020202020204" pitchFamily="34" charset="0"/>
                        </a:rPr>
                        <a:t>С.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Қоршаған</a:t>
                      </a:r>
                      <a:r>
                        <a:rPr lang="ru-RU" sz="1800" b="0" i="0" kern="1200" dirty="0" smtClean="0">
                          <a:solidFill>
                            <a:srgbClr val="002060"/>
                          </a:solidFill>
                          <a:effectLst/>
                          <a:latin typeface="Arial" panose="020B0604020202020204" pitchFamily="34" charset="0"/>
                          <a:ea typeface="+mn-ea"/>
                          <a:cs typeface="Arial" panose="020B0604020202020204" pitchFamily="34" charset="0"/>
                        </a:rPr>
                        <a:t> орта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қатты</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ластанады</a:t>
                      </a:r>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9264840"/>
                  </a:ext>
                </a:extLst>
              </a:tr>
              <a:tr h="981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i="0" kern="1200" dirty="0" smtClean="0">
                          <a:solidFill>
                            <a:srgbClr val="002060"/>
                          </a:solidFill>
                          <a:effectLst/>
                          <a:latin typeface="Arial" panose="020B0604020202020204" pitchFamily="34" charset="0"/>
                          <a:ea typeface="+mn-ea"/>
                          <a:cs typeface="Arial" panose="020B0604020202020204" pitchFamily="34" charset="0"/>
                        </a:rPr>
                        <a:t>2.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Табиғатты</a:t>
                      </a:r>
                      <a:r>
                        <a:rPr lang="ru-RU" sz="2000" b="1" i="0" kern="1200" dirty="0" smtClean="0">
                          <a:solidFill>
                            <a:srgbClr val="002060"/>
                          </a:solidFill>
                          <a:effectLst/>
                          <a:latin typeface="Arial" panose="020B0604020202020204" pitchFamily="34" charset="0"/>
                          <a:ea typeface="+mn-ea"/>
                          <a:cs typeface="Arial" panose="020B0604020202020204" pitchFamily="34" charset="0"/>
                        </a:rPr>
                        <a:t>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тиімсіз</a:t>
                      </a:r>
                      <a:r>
                        <a:rPr lang="ru-RU" sz="2000" b="1" i="0" kern="1200" dirty="0" smtClean="0">
                          <a:solidFill>
                            <a:srgbClr val="002060"/>
                          </a:solidFill>
                          <a:effectLst/>
                          <a:latin typeface="Arial" panose="020B0604020202020204" pitchFamily="34" charset="0"/>
                          <a:ea typeface="+mn-ea"/>
                          <a:cs typeface="Arial" panose="020B0604020202020204" pitchFamily="34" charset="0"/>
                        </a:rPr>
                        <a:t>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пайдалану</a:t>
                      </a:r>
                      <a:endParaRPr lang="ru-RU" sz="2000" dirty="0" smtClean="0">
                        <a:solidFill>
                          <a:srgbClr val="002060"/>
                        </a:solidFill>
                        <a:latin typeface="Arial" panose="020B0604020202020204" pitchFamily="34" charset="0"/>
                        <a:cs typeface="Arial" panose="020B0604020202020204" pitchFamily="34" charset="0"/>
                      </a:endParaRPr>
                    </a:p>
                    <a:p>
                      <a:endParaRPr lang="ru-RU" sz="2000" dirty="0">
                        <a:solidFill>
                          <a:srgbClr val="002060"/>
                        </a:solidFill>
                        <a:latin typeface="Arial" panose="020B0604020202020204" pitchFamily="34" charset="0"/>
                        <a:cs typeface="Arial" panose="020B0604020202020204" pitchFamily="34" charset="0"/>
                      </a:endParaRPr>
                    </a:p>
                  </a:txBody>
                  <a:tcPr/>
                </a:tc>
                <a:tc vMerge="1">
                  <a:txBody>
                    <a:bodyPr/>
                    <a:lstStyle/>
                    <a:p>
                      <a:endParaRPr lang="ru-RU" dirty="0"/>
                    </a:p>
                  </a:txBody>
                  <a:tcPr/>
                </a:tc>
                <a:tc>
                  <a:txBody>
                    <a:bodyPr/>
                    <a:lstStyle/>
                    <a:p>
                      <a:r>
                        <a:rPr lang="ru-RU" sz="1800" b="1" i="0" kern="1200" dirty="0" smtClean="0">
                          <a:solidFill>
                            <a:srgbClr val="002060"/>
                          </a:solidFill>
                          <a:effectLst/>
                          <a:latin typeface="Arial" panose="020B0604020202020204" pitchFamily="34" charset="0"/>
                          <a:ea typeface="+mn-ea"/>
                          <a:cs typeface="Arial" panose="020B0604020202020204" pitchFamily="34" charset="0"/>
                        </a:rPr>
                        <a:t>Д.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Табиғат</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ресурстарының</a:t>
                      </a:r>
                      <a:r>
                        <a:rPr lang="ru-RU" sz="1800" b="0" i="0" kern="1200" dirty="0" smtClean="0">
                          <a:solidFill>
                            <a:srgbClr val="002060"/>
                          </a:solidFill>
                          <a:effectLst/>
                          <a:latin typeface="Arial" panose="020B0604020202020204" pitchFamily="34" charset="0"/>
                          <a:ea typeface="+mn-ea"/>
                          <a:cs typeface="Arial" panose="020B0604020202020204" pitchFamily="34" charset="0"/>
                        </a:rPr>
                        <a:t> тез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сарқылуына</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әкеледі</a:t>
                      </a:r>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7181416"/>
                  </a:ext>
                </a:extLst>
              </a:tr>
              <a:tr h="684086">
                <a:tc>
                  <a:txBody>
                    <a:bodyPr/>
                    <a:lstStyle/>
                    <a:p>
                      <a:endParaRPr lang="ru-RU" sz="2000" dirty="0">
                        <a:solidFill>
                          <a:srgbClr val="002060"/>
                        </a:solidFill>
                        <a:latin typeface="Arial" panose="020B0604020202020204" pitchFamily="34" charset="0"/>
                        <a:cs typeface="Arial" panose="020B0604020202020204" pitchFamily="34" charset="0"/>
                      </a:endParaRPr>
                    </a:p>
                  </a:txBody>
                  <a:tcPr/>
                </a:tc>
                <a:tc vMerge="1">
                  <a:txBody>
                    <a:bodyPr/>
                    <a:lstStyle/>
                    <a:p>
                      <a:endParaRPr lang="ru-RU" dirty="0"/>
                    </a:p>
                  </a:txBody>
                  <a:tcPr/>
                </a:tc>
                <a:tc>
                  <a:txBody>
                    <a:bodyPr/>
                    <a:lstStyle/>
                    <a:p>
                      <a:r>
                        <a:rPr lang="ru-RU" sz="1800" b="1" i="0" kern="1200" dirty="0" smtClean="0">
                          <a:solidFill>
                            <a:srgbClr val="002060"/>
                          </a:solidFill>
                          <a:effectLst/>
                          <a:latin typeface="Arial" panose="020B0604020202020204" pitchFamily="34" charset="0"/>
                          <a:ea typeface="+mn-ea"/>
                          <a:cs typeface="Arial" panose="020B0604020202020204" pitchFamily="34" charset="0"/>
                        </a:rPr>
                        <a:t>Е.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Қайта</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қалпына</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келетін</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табиғат</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ресурстарының</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қалпына</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келуін</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қамтамасыз</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етеді</a:t>
                      </a:r>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27704569"/>
                  </a:ext>
                </a:extLst>
              </a:tr>
              <a:tr h="356793">
                <a:tc>
                  <a:txBody>
                    <a:bodyPr/>
                    <a:lstStyle/>
                    <a:p>
                      <a:endParaRPr lang="ru-RU" dirty="0">
                        <a:solidFill>
                          <a:srgbClr val="002060"/>
                        </a:solidFill>
                      </a:endParaRPr>
                    </a:p>
                  </a:txBody>
                  <a:tcPr/>
                </a:tc>
                <a:tc vMerge="1">
                  <a:txBody>
                    <a:bodyPr/>
                    <a:lstStyle/>
                    <a:p>
                      <a:endParaRPr lang="ru-RU" dirty="0"/>
                    </a:p>
                  </a:txBody>
                  <a:tcPr/>
                </a:tc>
                <a:tc>
                  <a:txBody>
                    <a:bodyPr/>
                    <a:lstStyle/>
                    <a:p>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2981075"/>
                  </a:ext>
                </a:extLst>
              </a:tr>
            </a:tbl>
          </a:graphicData>
        </a:graphic>
      </p:graphicFrame>
    </p:spTree>
    <p:extLst>
      <p:ext uri="{BB962C8B-B14F-4D97-AF65-F5344CB8AC3E}">
        <p14:creationId xmlns:p14="http://schemas.microsoft.com/office/powerpoint/2010/main" val="10824760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03398" y="74673"/>
            <a:ext cx="1696362" cy="684931"/>
          </a:xfrm>
          <a:prstGeom prst="rect">
            <a:avLst/>
          </a:prstGeom>
          <a:noFill/>
        </p:spPr>
        <p:txBody>
          <a:bodyPr wrap="none" rtlCol="0">
            <a:spAutoFit/>
          </a:bodyPr>
          <a:lstStyle/>
          <a:p>
            <a:pPr algn="ctr">
              <a:lnSpc>
                <a:spcPts val="5000"/>
              </a:lnSpc>
            </a:pPr>
            <a:r>
              <a:rPr lang="kk-KZ" sz="3300" b="1" dirty="0">
                <a:solidFill>
                  <a:schemeClr val="bg1"/>
                </a:solidFill>
                <a:latin typeface="League Spartan" charset="0"/>
                <a:ea typeface="League Spartan" charset="0"/>
                <a:cs typeface="League Spartan" charset="0"/>
              </a:rPr>
              <a:t>ЦИТАТЫ</a:t>
            </a:r>
            <a:endParaRPr lang="en-US" sz="3300" b="1" dirty="0">
              <a:solidFill>
                <a:schemeClr val="bg1"/>
              </a:solidFill>
              <a:latin typeface="League Spartan" charset="0"/>
              <a:ea typeface="League Spartan" charset="0"/>
              <a:cs typeface="League Spartan" charset="0"/>
            </a:endParaRPr>
          </a:p>
        </p:txBody>
      </p:sp>
      <p:sp>
        <p:nvSpPr>
          <p:cNvPr id="67" name="Rectangle 66"/>
          <p:cNvSpPr>
            <a:spLocks/>
          </p:cNvSpPr>
          <p:nvPr/>
        </p:nvSpPr>
        <p:spPr bwMode="auto">
          <a:xfrm>
            <a:off x="2943452" y="1686574"/>
            <a:ext cx="203582"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300" b="1" spc="150" dirty="0">
                <a:solidFill>
                  <a:schemeClr val="bg1"/>
                </a:solidFill>
                <a:latin typeface="Open Sans" charset="0"/>
                <a:ea typeface="Open Sans" charset="0"/>
                <a:cs typeface="Open Sans" charset="0"/>
                <a:sym typeface="Bebas Neue" charset="0"/>
              </a:rPr>
              <a:t>“</a:t>
            </a:r>
          </a:p>
        </p:txBody>
      </p:sp>
      <p:sp>
        <p:nvSpPr>
          <p:cNvPr id="68" name="Rectangle 67"/>
          <p:cNvSpPr>
            <a:spLocks/>
          </p:cNvSpPr>
          <p:nvPr/>
        </p:nvSpPr>
        <p:spPr bwMode="auto">
          <a:xfrm rot="10800000">
            <a:off x="4843433" y="2441822"/>
            <a:ext cx="301085"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sz="3300" b="1" spc="150" dirty="0">
                <a:solidFill>
                  <a:schemeClr val="bg1"/>
                </a:solidFill>
                <a:latin typeface="Open Sans" charset="0"/>
                <a:ea typeface="Open Sans" charset="0"/>
                <a:cs typeface="Open Sans" charset="0"/>
                <a:sym typeface="Bebas Neue" charset="0"/>
              </a:rPr>
              <a:t>“</a:t>
            </a:r>
          </a:p>
        </p:txBody>
      </p:sp>
      <p:sp>
        <p:nvSpPr>
          <p:cNvPr id="77" name="Rectangle 76"/>
          <p:cNvSpPr>
            <a:spLocks/>
          </p:cNvSpPr>
          <p:nvPr/>
        </p:nvSpPr>
        <p:spPr bwMode="auto">
          <a:xfrm>
            <a:off x="2943452" y="4273220"/>
            <a:ext cx="203582"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nchor="ctr">
            <a:spAutoFit/>
          </a:bodyPr>
          <a:lstStyle/>
          <a:p>
            <a:pPr algn="ctr"/>
            <a:r>
              <a:rPr lang="en-US" sz="3300" b="1" spc="150" dirty="0">
                <a:solidFill>
                  <a:schemeClr val="bg1"/>
                </a:solidFill>
                <a:latin typeface="Open Sans" charset="0"/>
                <a:ea typeface="Open Sans" charset="0"/>
                <a:cs typeface="Open Sans" charset="0"/>
                <a:sym typeface="Bebas Neue" charset="0"/>
              </a:rPr>
              <a:t>“</a:t>
            </a:r>
          </a:p>
        </p:txBody>
      </p:sp>
      <p:sp>
        <p:nvSpPr>
          <p:cNvPr id="78" name="Rectangle 77"/>
          <p:cNvSpPr>
            <a:spLocks/>
          </p:cNvSpPr>
          <p:nvPr/>
        </p:nvSpPr>
        <p:spPr bwMode="auto">
          <a:xfrm rot="10800000">
            <a:off x="4304688" y="5192305"/>
            <a:ext cx="301085" cy="5078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square" lIns="0" tIns="0" rIns="0" bIns="0" anchor="ctr">
            <a:spAutoFit/>
          </a:bodyPr>
          <a:lstStyle/>
          <a:p>
            <a:pPr algn="ctr"/>
            <a:r>
              <a:rPr lang="en-US" sz="3300" b="1" spc="150" dirty="0">
                <a:solidFill>
                  <a:schemeClr val="bg1"/>
                </a:solidFill>
                <a:latin typeface="Open Sans" charset="0"/>
                <a:ea typeface="Open Sans" charset="0"/>
                <a:cs typeface="Open Sans" charset="0"/>
                <a:sym typeface="Bebas Neue" charset="0"/>
              </a:rPr>
              <a:t>“</a:t>
            </a:r>
          </a:p>
        </p:txBody>
      </p:sp>
      <p:sp>
        <p:nvSpPr>
          <p:cNvPr id="35" name="Subtitle 2"/>
          <p:cNvSpPr txBox="1">
            <a:spLocks/>
          </p:cNvSpPr>
          <p:nvPr/>
        </p:nvSpPr>
        <p:spPr>
          <a:xfrm>
            <a:off x="1618048" y="3528699"/>
            <a:ext cx="267704" cy="359941"/>
          </a:xfrm>
          <a:prstGeom prst="rect">
            <a:avLst/>
          </a:prstGeom>
        </p:spPr>
        <p:txBody>
          <a:bodyPr vert="horz" wrap="none" lIns="108745" tIns="54373" rIns="108745" bIns="54373"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150"/>
              </a:lnSpc>
            </a:pPr>
            <a:r>
              <a:rPr lang="en-US" sz="1350" dirty="0" smtClean="0">
                <a:solidFill>
                  <a:schemeClr val="tx1"/>
                </a:solidFill>
                <a:latin typeface="Open Sans" charset="0"/>
                <a:ea typeface="Open Sans" charset="0"/>
                <a:cs typeface="Open Sans" charset="0"/>
              </a:rPr>
              <a:t>.</a:t>
            </a:r>
            <a:endParaRPr lang="en-US" sz="1350" dirty="0">
              <a:solidFill>
                <a:schemeClr val="tx1"/>
              </a:solidFill>
              <a:latin typeface="Open Sans" charset="0"/>
              <a:ea typeface="Open Sans" charset="0"/>
              <a:cs typeface="Open Sans" charset="0"/>
            </a:endParaRPr>
          </a:p>
        </p:txBody>
      </p:sp>
      <p:sp>
        <p:nvSpPr>
          <p:cNvPr id="38" name="Прямоугольник 37"/>
          <p:cNvSpPr/>
          <p:nvPr/>
        </p:nvSpPr>
        <p:spPr>
          <a:xfrm>
            <a:off x="0" y="1"/>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Freeform 700">
            <a:extLst>
              <a:ext uri="{FF2B5EF4-FFF2-40B4-BE49-F238E27FC236}">
                <a16:creationId xmlns:a16="http://schemas.microsoft.com/office/drawing/2014/main" id="{573DE054-6322-5A49-99EC-681A43974E95}"/>
              </a:ext>
            </a:extLst>
          </p:cNvPr>
          <p:cNvSpPr>
            <a:spLocks noEditPoints="1"/>
          </p:cNvSpPr>
          <p:nvPr/>
        </p:nvSpPr>
        <p:spPr bwMode="auto">
          <a:xfrm>
            <a:off x="364084" y="172595"/>
            <a:ext cx="2238103" cy="1174018"/>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
        <p:nvSpPr>
          <p:cNvPr id="40" name="Google Shape;100;p2"/>
          <p:cNvSpPr/>
          <p:nvPr/>
        </p:nvSpPr>
        <p:spPr>
          <a:xfrm>
            <a:off x="3392533" y="236077"/>
            <a:ext cx="8009122" cy="584735"/>
          </a:xfrm>
          <a:prstGeom prst="rect">
            <a:avLst/>
          </a:prstGeom>
          <a:noFill/>
          <a:ln>
            <a:noFill/>
          </a:ln>
        </p:spPr>
        <p:txBody>
          <a:bodyPr spcFirstLastPara="1" wrap="square" lIns="91425" tIns="45700" rIns="91425" bIns="45700" anchor="ctr" anchorCtr="0">
            <a:spAutoFit/>
          </a:bodyPr>
          <a:lstStyle/>
          <a:p>
            <a:r>
              <a:rPr lang="kk-KZ" sz="3200" b="1" dirty="0" smtClean="0">
                <a:solidFill>
                  <a:schemeClr val="bg1"/>
                </a:solidFill>
                <a:latin typeface="KZ Times New Roman" panose="02020603050405020304" pitchFamily="18" charset="0"/>
              </a:rPr>
              <a:t>Тапсырма 1.</a:t>
            </a:r>
            <a:r>
              <a:rPr lang="en-US" sz="3200" b="1" dirty="0" smtClean="0">
                <a:solidFill>
                  <a:schemeClr val="bg1"/>
                </a:solidFill>
                <a:latin typeface="KZ Times New Roman" panose="02020603050405020304" pitchFamily="18" charset="0"/>
              </a:rPr>
              <a:t> </a:t>
            </a:r>
            <a:endParaRPr sz="2400" b="1" dirty="0">
              <a:solidFill>
                <a:schemeClr val="lt1"/>
              </a:solidFill>
              <a:latin typeface="Open Sans"/>
              <a:ea typeface="Open Sans"/>
              <a:cs typeface="Open Sans"/>
              <a:sym typeface="Open Sans"/>
            </a:endParaRPr>
          </a:p>
        </p:txBody>
      </p:sp>
      <p:sp>
        <p:nvSpPr>
          <p:cNvPr id="7" name="Прямоугольник 6"/>
          <p:cNvSpPr/>
          <p:nvPr/>
        </p:nvSpPr>
        <p:spPr>
          <a:xfrm>
            <a:off x="3392532" y="1040243"/>
            <a:ext cx="7637179" cy="646331"/>
          </a:xfrm>
          <a:prstGeom prst="rect">
            <a:avLst/>
          </a:prstGeom>
        </p:spPr>
        <p:txBody>
          <a:bodyPr wrap="square">
            <a:spAutoFit/>
          </a:bodyPr>
          <a:lstStyle/>
          <a:p>
            <a:pPr marL="68580" marR="61595" algn="just">
              <a:spcAft>
                <a:spcPts val="0"/>
              </a:spcAft>
            </a:pP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ru-RU" dirty="0" err="1">
                <a:solidFill>
                  <a:srgbClr val="002060"/>
                </a:solidFill>
                <a:latin typeface="Arial" panose="020B0604020202020204" pitchFamily="34" charset="0"/>
                <a:ea typeface="Times New Roman" panose="02020603050405020304" pitchFamily="18" charset="0"/>
                <a:cs typeface="Arial" panose="020B0604020202020204" pitchFamily="34" charset="0"/>
              </a:rPr>
              <a:t>Табиғатты</a:t>
            </a: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2060"/>
                </a:solidFill>
                <a:latin typeface="Arial" panose="020B0604020202020204" pitchFamily="34" charset="0"/>
                <a:ea typeface="Times New Roman" panose="02020603050405020304" pitchFamily="18" charset="0"/>
                <a:cs typeface="Arial" panose="020B0604020202020204" pitchFamily="34" charset="0"/>
              </a:rPr>
              <a:t>тиімді</a:t>
            </a: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2060"/>
                </a:solidFill>
                <a:latin typeface="Arial" panose="020B0604020202020204" pitchFamily="34" charset="0"/>
                <a:ea typeface="Times New Roman" panose="02020603050405020304" pitchFamily="18" charset="0"/>
                <a:cs typeface="Arial" panose="020B0604020202020204" pitchFamily="34" charset="0"/>
              </a:rPr>
              <a:t>және</a:t>
            </a: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2060"/>
                </a:solidFill>
                <a:latin typeface="Arial" panose="020B0604020202020204" pitchFamily="34" charset="0"/>
                <a:ea typeface="Times New Roman" panose="02020603050405020304" pitchFamily="18" charset="0"/>
                <a:cs typeface="Arial" panose="020B0604020202020204" pitchFamily="34" charset="0"/>
              </a:rPr>
              <a:t>тиімсіз</a:t>
            </a: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a:solidFill>
                  <a:srgbClr val="002060"/>
                </a:solidFill>
                <a:latin typeface="Arial" panose="020B0604020202020204" pitchFamily="34" charset="0"/>
                <a:ea typeface="Times New Roman" panose="02020603050405020304" pitchFamily="18" charset="0"/>
                <a:cs typeface="Arial" panose="020B0604020202020204" pitchFamily="34" charset="0"/>
              </a:rPr>
              <a:t>пайдаланудың</a:t>
            </a:r>
            <a:r>
              <a:rPr lang="ru-RU"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анықтамасын</a:t>
            </a:r>
            <a:r>
              <a:rPr lang="ru-RU" dirty="0" smtClean="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ru-RU" dirty="0" err="1" smtClean="0">
                <a:solidFill>
                  <a:srgbClr val="002060"/>
                </a:solidFill>
                <a:latin typeface="Arial" panose="020B0604020202020204" pitchFamily="34" charset="0"/>
                <a:ea typeface="Times New Roman" panose="02020603050405020304" pitchFamily="18" charset="0"/>
                <a:cs typeface="Arial" panose="020B0604020202020204" pitchFamily="34" charset="0"/>
              </a:rPr>
              <a:t>сәйкестендіріңіз</a:t>
            </a:r>
            <a:endParaRPr lang="ru-RU" sz="1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1067887386"/>
              </p:ext>
            </p:extLst>
          </p:nvPr>
        </p:nvGraphicFramePr>
        <p:xfrm>
          <a:off x="757648" y="1914209"/>
          <a:ext cx="11038113" cy="3875667"/>
        </p:xfrm>
        <a:graphic>
          <a:graphicData uri="http://schemas.openxmlformats.org/drawingml/2006/table">
            <a:tbl>
              <a:tblPr firstRow="1" bandRow="1">
                <a:tableStyleId>{5C22544A-7EE6-4342-B048-85BDC9FD1C3A}</a:tableStyleId>
              </a:tblPr>
              <a:tblGrid>
                <a:gridCol w="2886889">
                  <a:extLst>
                    <a:ext uri="{9D8B030D-6E8A-4147-A177-3AD203B41FA5}">
                      <a16:colId xmlns:a16="http://schemas.microsoft.com/office/drawing/2014/main" val="3087739005"/>
                    </a:ext>
                  </a:extLst>
                </a:gridCol>
                <a:gridCol w="1724297">
                  <a:extLst>
                    <a:ext uri="{9D8B030D-6E8A-4147-A177-3AD203B41FA5}">
                      <a16:colId xmlns:a16="http://schemas.microsoft.com/office/drawing/2014/main" val="3697996345"/>
                    </a:ext>
                  </a:extLst>
                </a:gridCol>
                <a:gridCol w="6426927">
                  <a:extLst>
                    <a:ext uri="{9D8B030D-6E8A-4147-A177-3AD203B41FA5}">
                      <a16:colId xmlns:a16="http://schemas.microsoft.com/office/drawing/2014/main" val="614023972"/>
                    </a:ext>
                  </a:extLst>
                </a:gridCol>
              </a:tblGrid>
              <a:tr h="683853">
                <a:tc>
                  <a:txBody>
                    <a:bodyPr/>
                    <a:lstStyle/>
                    <a:p>
                      <a:r>
                        <a:rPr lang="ru-RU" sz="2000" b="1" i="0" kern="1200" dirty="0" smtClean="0">
                          <a:solidFill>
                            <a:srgbClr val="002060"/>
                          </a:solidFill>
                          <a:effectLst/>
                          <a:latin typeface="Arial" panose="020B0604020202020204" pitchFamily="34" charset="0"/>
                          <a:ea typeface="+mn-ea"/>
                          <a:cs typeface="Arial" panose="020B0604020202020204" pitchFamily="34" charset="0"/>
                        </a:rPr>
                        <a:t>1.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Табиғатты</a:t>
                      </a:r>
                      <a:r>
                        <a:rPr lang="ru-RU" sz="2000" b="1" i="0" kern="1200" dirty="0" smtClean="0">
                          <a:solidFill>
                            <a:srgbClr val="002060"/>
                          </a:solidFill>
                          <a:effectLst/>
                          <a:latin typeface="Arial" panose="020B0604020202020204" pitchFamily="34" charset="0"/>
                          <a:ea typeface="+mn-ea"/>
                          <a:cs typeface="Arial" panose="020B0604020202020204" pitchFamily="34" charset="0"/>
                        </a:rPr>
                        <a:t>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тиімді</a:t>
                      </a:r>
                      <a:r>
                        <a:rPr lang="ru-RU" sz="2000" b="1" i="0" kern="1200" dirty="0" smtClean="0">
                          <a:solidFill>
                            <a:srgbClr val="002060"/>
                          </a:solidFill>
                          <a:effectLst/>
                          <a:latin typeface="Arial" panose="020B0604020202020204" pitchFamily="34" charset="0"/>
                          <a:ea typeface="+mn-ea"/>
                          <a:cs typeface="Arial" panose="020B0604020202020204" pitchFamily="34" charset="0"/>
                        </a:rPr>
                        <a:t>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пайдалану</a:t>
                      </a:r>
                      <a:endParaRPr lang="ru-RU" sz="2000" dirty="0">
                        <a:solidFill>
                          <a:srgbClr val="002060"/>
                        </a:solidFill>
                        <a:latin typeface="Arial" panose="020B0604020202020204" pitchFamily="34" charset="0"/>
                        <a:cs typeface="Arial" panose="020B0604020202020204" pitchFamily="34" charset="0"/>
                      </a:endParaRPr>
                    </a:p>
                  </a:txBody>
                  <a:tcPr/>
                </a:tc>
                <a:tc rowSpan="6">
                  <a:txBody>
                    <a:bodyPr/>
                    <a:lstStyle/>
                    <a:p>
                      <a:endParaRPr lang="ru-RU" dirty="0"/>
                    </a:p>
                  </a:txBody>
                  <a:tcPr/>
                </a:tc>
                <a:tc>
                  <a:txBody>
                    <a:bodyPr/>
                    <a:lstStyle/>
                    <a:p>
                      <a:r>
                        <a:rPr lang="kk-KZ" dirty="0" smtClean="0">
                          <a:solidFill>
                            <a:srgbClr val="002060"/>
                          </a:solidFill>
                          <a:latin typeface="Arial" panose="020B0604020202020204" pitchFamily="34" charset="0"/>
                          <a:cs typeface="Arial" panose="020B0604020202020204" pitchFamily="34" charset="0"/>
                        </a:rPr>
                        <a:t>А.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Интенсивті</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шаруашылыққа</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тән</a:t>
                      </a:r>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0602441"/>
                  </a:ext>
                </a:extLst>
              </a:tr>
              <a:tr h="478861">
                <a:tc>
                  <a:txBody>
                    <a:bodyPr/>
                    <a:lstStyle/>
                    <a:p>
                      <a:endParaRPr lang="ru-RU" sz="2000" dirty="0">
                        <a:solidFill>
                          <a:srgbClr val="002060"/>
                        </a:solidFill>
                        <a:latin typeface="Arial" panose="020B0604020202020204" pitchFamily="34" charset="0"/>
                        <a:cs typeface="Arial" panose="020B0604020202020204" pitchFamily="34" charset="0"/>
                      </a:endParaRPr>
                    </a:p>
                  </a:txBody>
                  <a:tcPr/>
                </a:tc>
                <a:tc vMerge="1">
                  <a:txBody>
                    <a:bodyPr/>
                    <a:lstStyle/>
                    <a:p>
                      <a:endParaRPr lang="ru-RU" dirty="0"/>
                    </a:p>
                  </a:txBody>
                  <a:tcPr/>
                </a:tc>
                <a:tc>
                  <a:txBody>
                    <a:bodyPr/>
                    <a:lstStyle/>
                    <a:p>
                      <a:r>
                        <a:rPr lang="ru-RU" sz="1800" b="1" i="0" kern="1200" dirty="0" smtClean="0">
                          <a:solidFill>
                            <a:srgbClr val="002060"/>
                          </a:solidFill>
                          <a:effectLst/>
                          <a:latin typeface="Arial" panose="020B0604020202020204" pitchFamily="34" charset="0"/>
                          <a:ea typeface="+mn-ea"/>
                          <a:cs typeface="Arial" panose="020B0604020202020204" pitchFamily="34" charset="0"/>
                        </a:rPr>
                        <a:t>В.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Өндіріс</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қалдықтары</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толық</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әрі</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қайталанып</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пайдаланылады</a:t>
                      </a:r>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21435048"/>
                  </a:ext>
                </a:extLst>
              </a:tr>
              <a:tr h="478861">
                <a:tc>
                  <a:txBody>
                    <a:bodyPr/>
                    <a:lstStyle/>
                    <a:p>
                      <a:endParaRPr lang="ru-RU" sz="2000" dirty="0">
                        <a:solidFill>
                          <a:srgbClr val="002060"/>
                        </a:solidFill>
                        <a:latin typeface="Arial" panose="020B0604020202020204" pitchFamily="34" charset="0"/>
                        <a:cs typeface="Arial" panose="020B0604020202020204" pitchFamily="34" charset="0"/>
                      </a:endParaRPr>
                    </a:p>
                  </a:txBody>
                  <a:tcPr/>
                </a:tc>
                <a:tc vMerge="1">
                  <a:txBody>
                    <a:bodyPr/>
                    <a:lstStyle/>
                    <a:p>
                      <a:endParaRPr lang="ru-RU" dirty="0"/>
                    </a:p>
                  </a:txBody>
                  <a:tcPr/>
                </a:tc>
                <a:tc>
                  <a:txBody>
                    <a:bodyPr/>
                    <a:lstStyle/>
                    <a:p>
                      <a:r>
                        <a:rPr lang="ru-RU" sz="1800" b="1" i="0" kern="1200" dirty="0" smtClean="0">
                          <a:solidFill>
                            <a:srgbClr val="002060"/>
                          </a:solidFill>
                          <a:effectLst/>
                          <a:latin typeface="Arial" panose="020B0604020202020204" pitchFamily="34" charset="0"/>
                          <a:ea typeface="+mn-ea"/>
                          <a:cs typeface="Arial" panose="020B0604020202020204" pitchFamily="34" charset="0"/>
                        </a:rPr>
                        <a:t>С.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Қоршаған</a:t>
                      </a:r>
                      <a:r>
                        <a:rPr lang="ru-RU" sz="1800" b="0" i="0" kern="1200" dirty="0" smtClean="0">
                          <a:solidFill>
                            <a:srgbClr val="002060"/>
                          </a:solidFill>
                          <a:effectLst/>
                          <a:latin typeface="Arial" panose="020B0604020202020204" pitchFamily="34" charset="0"/>
                          <a:ea typeface="+mn-ea"/>
                          <a:cs typeface="Arial" panose="020B0604020202020204" pitchFamily="34" charset="0"/>
                        </a:rPr>
                        <a:t> орта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қатты</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ластанады</a:t>
                      </a:r>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09264840"/>
                  </a:ext>
                </a:extLst>
              </a:tr>
              <a:tr h="9811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b="1" i="0" kern="1200" dirty="0" smtClean="0">
                          <a:solidFill>
                            <a:srgbClr val="002060"/>
                          </a:solidFill>
                          <a:effectLst/>
                          <a:latin typeface="Arial" panose="020B0604020202020204" pitchFamily="34" charset="0"/>
                          <a:ea typeface="+mn-ea"/>
                          <a:cs typeface="Arial" panose="020B0604020202020204" pitchFamily="34" charset="0"/>
                        </a:rPr>
                        <a:t>2.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Табиғатты</a:t>
                      </a:r>
                      <a:r>
                        <a:rPr lang="ru-RU" sz="2000" b="1" i="0" kern="1200" dirty="0" smtClean="0">
                          <a:solidFill>
                            <a:srgbClr val="002060"/>
                          </a:solidFill>
                          <a:effectLst/>
                          <a:latin typeface="Arial" panose="020B0604020202020204" pitchFamily="34" charset="0"/>
                          <a:ea typeface="+mn-ea"/>
                          <a:cs typeface="Arial" panose="020B0604020202020204" pitchFamily="34" charset="0"/>
                        </a:rPr>
                        <a:t>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тиімсіз</a:t>
                      </a:r>
                      <a:r>
                        <a:rPr lang="ru-RU" sz="2000" b="1" i="0" kern="1200" dirty="0" smtClean="0">
                          <a:solidFill>
                            <a:srgbClr val="002060"/>
                          </a:solidFill>
                          <a:effectLst/>
                          <a:latin typeface="Arial" panose="020B0604020202020204" pitchFamily="34" charset="0"/>
                          <a:ea typeface="+mn-ea"/>
                          <a:cs typeface="Arial" panose="020B0604020202020204" pitchFamily="34" charset="0"/>
                        </a:rPr>
                        <a:t> </a:t>
                      </a:r>
                      <a:r>
                        <a:rPr lang="ru-RU" sz="2000" b="1" i="0" kern="1200" dirty="0" err="1" smtClean="0">
                          <a:solidFill>
                            <a:srgbClr val="002060"/>
                          </a:solidFill>
                          <a:effectLst/>
                          <a:latin typeface="Arial" panose="020B0604020202020204" pitchFamily="34" charset="0"/>
                          <a:ea typeface="+mn-ea"/>
                          <a:cs typeface="Arial" panose="020B0604020202020204" pitchFamily="34" charset="0"/>
                        </a:rPr>
                        <a:t>пайдалану</a:t>
                      </a:r>
                      <a:endParaRPr lang="ru-RU" sz="2000" dirty="0" smtClean="0">
                        <a:solidFill>
                          <a:srgbClr val="002060"/>
                        </a:solidFill>
                        <a:latin typeface="Arial" panose="020B0604020202020204" pitchFamily="34" charset="0"/>
                        <a:cs typeface="Arial" panose="020B0604020202020204" pitchFamily="34" charset="0"/>
                      </a:endParaRPr>
                    </a:p>
                    <a:p>
                      <a:endParaRPr lang="ru-RU" sz="2000" dirty="0">
                        <a:solidFill>
                          <a:srgbClr val="002060"/>
                        </a:solidFill>
                        <a:latin typeface="Arial" panose="020B0604020202020204" pitchFamily="34" charset="0"/>
                        <a:cs typeface="Arial" panose="020B0604020202020204" pitchFamily="34" charset="0"/>
                      </a:endParaRPr>
                    </a:p>
                  </a:txBody>
                  <a:tcPr/>
                </a:tc>
                <a:tc vMerge="1">
                  <a:txBody>
                    <a:bodyPr/>
                    <a:lstStyle/>
                    <a:p>
                      <a:endParaRPr lang="ru-RU" dirty="0"/>
                    </a:p>
                  </a:txBody>
                  <a:tcPr/>
                </a:tc>
                <a:tc>
                  <a:txBody>
                    <a:bodyPr/>
                    <a:lstStyle/>
                    <a:p>
                      <a:r>
                        <a:rPr lang="ru-RU" sz="1800" b="1" i="0" kern="1200" dirty="0" smtClean="0">
                          <a:solidFill>
                            <a:srgbClr val="002060"/>
                          </a:solidFill>
                          <a:effectLst/>
                          <a:latin typeface="Arial" panose="020B0604020202020204" pitchFamily="34" charset="0"/>
                          <a:ea typeface="+mn-ea"/>
                          <a:cs typeface="Arial" panose="020B0604020202020204" pitchFamily="34" charset="0"/>
                        </a:rPr>
                        <a:t>Д.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Табиғат</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ресурстарының</a:t>
                      </a:r>
                      <a:r>
                        <a:rPr lang="ru-RU" sz="1800" b="0" i="0" kern="1200" dirty="0" smtClean="0">
                          <a:solidFill>
                            <a:srgbClr val="002060"/>
                          </a:solidFill>
                          <a:effectLst/>
                          <a:latin typeface="Arial" panose="020B0604020202020204" pitchFamily="34" charset="0"/>
                          <a:ea typeface="+mn-ea"/>
                          <a:cs typeface="Arial" panose="020B0604020202020204" pitchFamily="34" charset="0"/>
                        </a:rPr>
                        <a:t> тез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сарқылуына</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әкеледі</a:t>
                      </a:r>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07181416"/>
                  </a:ext>
                </a:extLst>
              </a:tr>
              <a:tr h="684086">
                <a:tc>
                  <a:txBody>
                    <a:bodyPr/>
                    <a:lstStyle/>
                    <a:p>
                      <a:endParaRPr lang="ru-RU" sz="2000" dirty="0">
                        <a:solidFill>
                          <a:srgbClr val="002060"/>
                        </a:solidFill>
                        <a:latin typeface="Arial" panose="020B0604020202020204" pitchFamily="34" charset="0"/>
                        <a:cs typeface="Arial" panose="020B0604020202020204" pitchFamily="34" charset="0"/>
                      </a:endParaRPr>
                    </a:p>
                  </a:txBody>
                  <a:tcPr/>
                </a:tc>
                <a:tc vMerge="1">
                  <a:txBody>
                    <a:bodyPr/>
                    <a:lstStyle/>
                    <a:p>
                      <a:endParaRPr lang="ru-RU" dirty="0"/>
                    </a:p>
                  </a:txBody>
                  <a:tcPr/>
                </a:tc>
                <a:tc>
                  <a:txBody>
                    <a:bodyPr/>
                    <a:lstStyle/>
                    <a:p>
                      <a:r>
                        <a:rPr lang="ru-RU" sz="1800" b="1" i="0" kern="1200" dirty="0" smtClean="0">
                          <a:solidFill>
                            <a:srgbClr val="002060"/>
                          </a:solidFill>
                          <a:effectLst/>
                          <a:latin typeface="Arial" panose="020B0604020202020204" pitchFamily="34" charset="0"/>
                          <a:ea typeface="+mn-ea"/>
                          <a:cs typeface="Arial" panose="020B0604020202020204" pitchFamily="34" charset="0"/>
                        </a:rPr>
                        <a:t>Е.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Қайта</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қалпына</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келетін</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табиғат</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ресурстарының</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қалпына</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келуін</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қамтамасыз</a:t>
                      </a:r>
                      <a:r>
                        <a:rPr lang="ru-RU" sz="1800" b="0" i="0" kern="1200" dirty="0" smtClean="0">
                          <a:solidFill>
                            <a:srgbClr val="002060"/>
                          </a:solidFill>
                          <a:effectLst/>
                          <a:latin typeface="Arial" panose="020B0604020202020204" pitchFamily="34" charset="0"/>
                          <a:ea typeface="+mn-ea"/>
                          <a:cs typeface="Arial" panose="020B0604020202020204" pitchFamily="34" charset="0"/>
                        </a:rPr>
                        <a:t> </a:t>
                      </a:r>
                      <a:r>
                        <a:rPr lang="ru-RU" sz="1800" b="0" i="0" kern="1200" dirty="0" err="1" smtClean="0">
                          <a:solidFill>
                            <a:srgbClr val="002060"/>
                          </a:solidFill>
                          <a:effectLst/>
                          <a:latin typeface="Arial" panose="020B0604020202020204" pitchFamily="34" charset="0"/>
                          <a:ea typeface="+mn-ea"/>
                          <a:cs typeface="Arial" panose="020B0604020202020204" pitchFamily="34" charset="0"/>
                        </a:rPr>
                        <a:t>етеді</a:t>
                      </a:r>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727704569"/>
                  </a:ext>
                </a:extLst>
              </a:tr>
              <a:tr h="356793">
                <a:tc>
                  <a:txBody>
                    <a:bodyPr/>
                    <a:lstStyle/>
                    <a:p>
                      <a:endParaRPr lang="ru-RU" dirty="0">
                        <a:solidFill>
                          <a:srgbClr val="002060"/>
                        </a:solidFill>
                      </a:endParaRPr>
                    </a:p>
                  </a:txBody>
                  <a:tcPr/>
                </a:tc>
                <a:tc vMerge="1">
                  <a:txBody>
                    <a:bodyPr/>
                    <a:lstStyle/>
                    <a:p>
                      <a:endParaRPr lang="ru-RU" dirty="0"/>
                    </a:p>
                  </a:txBody>
                  <a:tcPr/>
                </a:tc>
                <a:tc>
                  <a:txBody>
                    <a:bodyPr/>
                    <a:lstStyle/>
                    <a:p>
                      <a:endParaRPr lang="ru-RU"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2981075"/>
                  </a:ext>
                </a:extLst>
              </a:tr>
            </a:tbl>
          </a:graphicData>
        </a:graphic>
      </p:graphicFrame>
      <p:sp>
        <p:nvSpPr>
          <p:cNvPr id="32" name="Прямоугольник 31"/>
          <p:cNvSpPr/>
          <p:nvPr/>
        </p:nvSpPr>
        <p:spPr>
          <a:xfrm>
            <a:off x="2638698" y="5821288"/>
            <a:ext cx="4781006" cy="338554"/>
          </a:xfrm>
          <a:prstGeom prst="rect">
            <a:avLst/>
          </a:prstGeom>
        </p:spPr>
        <p:txBody>
          <a:bodyPr wrap="square">
            <a:spAutoFit/>
          </a:bodyPr>
          <a:lstStyle/>
          <a:p>
            <a:pPr marL="68580" marR="61595" algn="just">
              <a:spcAft>
                <a:spcPts val="0"/>
              </a:spcAft>
            </a:pPr>
            <a:r>
              <a:rPr lang="kk-KZ" sz="1600" dirty="0" smtClean="0">
                <a:effectLst/>
                <a:latin typeface="Arial" panose="020B0604020202020204" pitchFamily="34" charset="0"/>
                <a:ea typeface="Times New Roman" panose="02020603050405020304" pitchFamily="18" charset="0"/>
                <a:cs typeface="Arial" panose="020B0604020202020204" pitchFamily="34" charset="0"/>
              </a:rPr>
              <a:t>Дұрыс жауабы:  1-А, В, Е.   2-С,Д</a:t>
            </a:r>
            <a:endParaRPr lang="ru-RU"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623025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Freeform 700">
            <a:extLst>
              <a:ext uri="{FF2B5EF4-FFF2-40B4-BE49-F238E27FC236}">
                <a16:creationId xmlns:a16="http://schemas.microsoft.com/office/drawing/2014/main" id="{573DE054-6322-5A49-99EC-681A43974E95}"/>
              </a:ext>
            </a:extLst>
          </p:cNvPr>
          <p:cNvSpPr>
            <a:spLocks noEditPoints="1"/>
          </p:cNvSpPr>
          <p:nvPr/>
        </p:nvSpPr>
        <p:spPr bwMode="auto">
          <a:xfrm>
            <a:off x="409012" y="329282"/>
            <a:ext cx="2259280" cy="1150870"/>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
        <p:nvSpPr>
          <p:cNvPr id="8" name="Google Shape;100;p2"/>
          <p:cNvSpPr/>
          <p:nvPr/>
        </p:nvSpPr>
        <p:spPr>
          <a:xfrm>
            <a:off x="2890008" y="329282"/>
            <a:ext cx="7573341" cy="46162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kk-KZ" sz="2400" b="1" dirty="0" smtClean="0">
                <a:solidFill>
                  <a:schemeClr val="lt1"/>
                </a:solidFill>
                <a:latin typeface="Open Sans"/>
                <a:ea typeface="Open Sans"/>
                <a:cs typeface="Open Sans"/>
                <a:sym typeface="Open Sans"/>
              </a:rPr>
              <a:t>Геоэкологияның негізгі санаттары</a:t>
            </a:r>
            <a:endParaRPr sz="2400" b="1" dirty="0">
              <a:solidFill>
                <a:schemeClr val="lt1"/>
              </a:solidFill>
              <a:latin typeface="Open Sans"/>
              <a:ea typeface="Open Sans"/>
              <a:cs typeface="Open Sans"/>
              <a:sym typeface="Open Sans"/>
            </a:endParaRPr>
          </a:p>
        </p:txBody>
      </p:sp>
      <p:graphicFrame>
        <p:nvGraphicFramePr>
          <p:cNvPr id="3" name="Схема 2"/>
          <p:cNvGraphicFramePr/>
          <p:nvPr>
            <p:extLst>
              <p:ext uri="{D42A27DB-BD31-4B8C-83A1-F6EECF244321}">
                <p14:modId xmlns:p14="http://schemas.microsoft.com/office/powerpoint/2010/main" val="2495342536"/>
              </p:ext>
            </p:extLst>
          </p:nvPr>
        </p:nvGraphicFramePr>
        <p:xfrm>
          <a:off x="2890008" y="709690"/>
          <a:ext cx="8128000" cy="4453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6" name="Picture 2" descr="Зеленый пейзаж, 10eps — стоковый вектор"/>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781006"/>
            <a:ext cx="12192000" cy="2070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224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51538" y="74673"/>
            <a:ext cx="1211935" cy="684931"/>
          </a:xfrm>
          <a:prstGeom prst="rect">
            <a:avLst/>
          </a:prstGeom>
          <a:noFill/>
        </p:spPr>
        <p:txBody>
          <a:bodyPr wrap="none" rtlCol="0">
            <a:spAutoFit/>
          </a:bodyPr>
          <a:lstStyle/>
          <a:p>
            <a:pPr algn="ctr">
              <a:lnSpc>
                <a:spcPts val="5000"/>
              </a:lnSpc>
            </a:pPr>
            <a:r>
              <a:rPr lang="kk-KZ" sz="3300" b="1" dirty="0">
                <a:solidFill>
                  <a:schemeClr val="bg1"/>
                </a:solidFill>
                <a:latin typeface="League Spartan" charset="0"/>
                <a:ea typeface="League Spartan" charset="0"/>
                <a:cs typeface="League Spartan" charset="0"/>
              </a:rPr>
              <a:t>ЧАРТ </a:t>
            </a:r>
            <a:endParaRPr lang="en-US" sz="3300" b="1" dirty="0">
              <a:solidFill>
                <a:schemeClr val="bg1"/>
              </a:solidFill>
              <a:latin typeface="League Spartan" charset="0"/>
              <a:ea typeface="League Spartan" charset="0"/>
              <a:cs typeface="League Spartan" charset="0"/>
            </a:endParaRPr>
          </a:p>
        </p:txBody>
      </p:sp>
      <p:sp>
        <p:nvSpPr>
          <p:cNvPr id="55" name="TextBox 54"/>
          <p:cNvSpPr txBox="1"/>
          <p:nvPr/>
        </p:nvSpPr>
        <p:spPr>
          <a:xfrm>
            <a:off x="8711478" y="2937380"/>
            <a:ext cx="2591281" cy="1323439"/>
          </a:xfrm>
          <a:prstGeom prst="rect">
            <a:avLst/>
          </a:prstGeom>
          <a:noFill/>
        </p:spPr>
        <p:txBody>
          <a:bodyPr wrap="square" rtlCol="0" anchor="ctr" anchorCtr="0">
            <a:spAutoFit/>
          </a:bodyPr>
          <a:lstStyle/>
          <a:p>
            <a:pPr algn="ctr"/>
            <a:r>
              <a:rPr lang="kk-KZ" sz="1600" b="1" dirty="0">
                <a:solidFill>
                  <a:schemeClr val="bg1"/>
                </a:solidFill>
                <a:latin typeface="KZ Times New Roman" panose="02020603050405020304" pitchFamily="18" charset="0"/>
              </a:rPr>
              <a:t>ауылшаруашылық іс-әрекеті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және </a:t>
            </a:r>
            <a:r>
              <a:rPr lang="kk-KZ" sz="1600" b="1" dirty="0">
                <a:solidFill>
                  <a:schemeClr val="bg1"/>
                </a:solidFill>
                <a:latin typeface="KZ Times New Roman" panose="02020603050405020304" pitchFamily="18" charset="0"/>
              </a:rPr>
              <a:t>жер </a:t>
            </a:r>
            <a:r>
              <a:rPr lang="kk-KZ" sz="1600" b="1" dirty="0" smtClean="0">
                <a:solidFill>
                  <a:schemeClr val="bg1"/>
                </a:solidFill>
                <a:latin typeface="KZ Times New Roman" panose="02020603050405020304" pitchFamily="18" charset="0"/>
              </a:rPr>
              <a:t>өңдеуден пайда</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болған экологиялық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мәселелерді </a:t>
            </a:r>
            <a:r>
              <a:rPr lang="kk-KZ" sz="1600" b="1" dirty="0">
                <a:solidFill>
                  <a:schemeClr val="bg1"/>
                </a:solidFill>
                <a:latin typeface="KZ Times New Roman" panose="02020603050405020304" pitchFamily="18" charset="0"/>
              </a:rPr>
              <a:t>бағалау</a:t>
            </a:r>
            <a:endParaRPr lang="en-US" sz="1500" b="1" dirty="0">
              <a:solidFill>
                <a:schemeClr val="bg1"/>
              </a:solidFill>
              <a:latin typeface="Open Sans" charset="0"/>
              <a:ea typeface="Open Sans" charset="0"/>
              <a:cs typeface="Open Sans" charset="0"/>
            </a:endParaRPr>
          </a:p>
        </p:txBody>
      </p:sp>
      <p:sp>
        <p:nvSpPr>
          <p:cNvPr id="63" name="TextBox 62"/>
          <p:cNvSpPr txBox="1"/>
          <p:nvPr/>
        </p:nvSpPr>
        <p:spPr>
          <a:xfrm>
            <a:off x="5705929" y="4785444"/>
            <a:ext cx="2478307" cy="830997"/>
          </a:xfrm>
          <a:prstGeom prst="rect">
            <a:avLst/>
          </a:prstGeom>
          <a:noFill/>
        </p:spPr>
        <p:txBody>
          <a:bodyPr wrap="none" rtlCol="0" anchor="ctr" anchorCtr="0">
            <a:spAutoFit/>
          </a:bodyPr>
          <a:lstStyle/>
          <a:p>
            <a:pPr algn="ctr"/>
            <a:r>
              <a:rPr lang="kk-KZ" sz="1600" b="1" dirty="0">
                <a:solidFill>
                  <a:schemeClr val="bg1"/>
                </a:solidFill>
                <a:latin typeface="KZ Times New Roman" panose="02020603050405020304" pitchFamily="18" charset="0"/>
              </a:rPr>
              <a:t>биологиялық жүйелерде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ластану </a:t>
            </a:r>
            <a:r>
              <a:rPr lang="kk-KZ" sz="1600" b="1" dirty="0">
                <a:solidFill>
                  <a:schemeClr val="bg1"/>
                </a:solidFill>
                <a:latin typeface="KZ Times New Roman" panose="02020603050405020304" pitchFamily="18" charset="0"/>
              </a:rPr>
              <a:t>сапасын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бағалау</a:t>
            </a:r>
            <a:endParaRPr lang="en-US" sz="1500" b="1" dirty="0">
              <a:solidFill>
                <a:schemeClr val="bg1"/>
              </a:solidFill>
              <a:latin typeface="Open Sans" charset="0"/>
              <a:ea typeface="Open Sans" charset="0"/>
              <a:cs typeface="Open Sans" charset="0"/>
            </a:endParaRPr>
          </a:p>
        </p:txBody>
      </p:sp>
      <p:sp>
        <p:nvSpPr>
          <p:cNvPr id="64" name="TextBox 63"/>
          <p:cNvSpPr txBox="1"/>
          <p:nvPr/>
        </p:nvSpPr>
        <p:spPr>
          <a:xfrm>
            <a:off x="8719304" y="1648660"/>
            <a:ext cx="2650084" cy="830997"/>
          </a:xfrm>
          <a:prstGeom prst="rect">
            <a:avLst/>
          </a:prstGeom>
          <a:noFill/>
        </p:spPr>
        <p:txBody>
          <a:bodyPr wrap="none" rtlCol="0" anchor="ctr" anchorCtr="0">
            <a:spAutoFit/>
          </a:bodyPr>
          <a:lstStyle/>
          <a:p>
            <a:pPr algn="ctr"/>
            <a:r>
              <a:rPr lang="kk-KZ" sz="1600" b="1" dirty="0">
                <a:solidFill>
                  <a:schemeClr val="bg1"/>
                </a:solidFill>
                <a:latin typeface="KZ Times New Roman" panose="02020603050405020304" pitchFamily="18" charset="0"/>
              </a:rPr>
              <a:t>қоршаған ортаға жер бері </a:t>
            </a:r>
            <a:endParaRPr lang="kk-KZ" sz="1600" b="1" dirty="0" smtClean="0">
              <a:solidFill>
                <a:schemeClr val="bg1"/>
              </a:solidFill>
              <a:latin typeface="KZ Times New Roman" panose="02020603050405020304" pitchFamily="18" charset="0"/>
            </a:endParaRPr>
          </a:p>
          <a:p>
            <a:pPr algn="ctr"/>
            <a:r>
              <a:rPr lang="kk-KZ" sz="1600" b="1" dirty="0">
                <a:solidFill>
                  <a:schemeClr val="bg1"/>
                </a:solidFill>
                <a:latin typeface="KZ Times New Roman" panose="02020603050405020304" pitchFamily="18" charset="0"/>
              </a:rPr>
              <a:t>ж</a:t>
            </a:r>
            <a:r>
              <a:rPr lang="kk-KZ" sz="1600" b="1" dirty="0" smtClean="0">
                <a:solidFill>
                  <a:schemeClr val="bg1"/>
                </a:solidFill>
                <a:latin typeface="KZ Times New Roman" panose="02020603050405020304" pitchFamily="18" charset="0"/>
              </a:rPr>
              <a:t>үйелерінің</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әсерін бағалау</a:t>
            </a:r>
            <a:endParaRPr lang="en-US" sz="1500" b="1" dirty="0">
              <a:solidFill>
                <a:schemeClr val="bg1"/>
              </a:solidFill>
              <a:latin typeface="Open Sans" charset="0"/>
              <a:ea typeface="Open Sans" charset="0"/>
              <a:cs typeface="Open Sans" charset="0"/>
            </a:endParaRPr>
          </a:p>
        </p:txBody>
      </p:sp>
      <p:sp>
        <p:nvSpPr>
          <p:cNvPr id="65" name="TextBox 64"/>
          <p:cNvSpPr txBox="1"/>
          <p:nvPr/>
        </p:nvSpPr>
        <p:spPr>
          <a:xfrm>
            <a:off x="5894292" y="1459866"/>
            <a:ext cx="2101579" cy="1323439"/>
          </a:xfrm>
          <a:prstGeom prst="rect">
            <a:avLst/>
          </a:prstGeom>
          <a:noFill/>
        </p:spPr>
        <p:txBody>
          <a:bodyPr wrap="square" rtlCol="0" anchor="ctr" anchorCtr="0">
            <a:spAutoFit/>
          </a:bodyPr>
          <a:lstStyle/>
          <a:p>
            <a:pPr algn="ctr"/>
            <a:r>
              <a:rPr lang="kk-KZ" sz="1600" b="1" dirty="0">
                <a:solidFill>
                  <a:schemeClr val="bg1"/>
                </a:solidFill>
                <a:latin typeface="KZ Times New Roman" panose="02020603050405020304" pitchFamily="18" charset="0"/>
              </a:rPr>
              <a:t>адам </a:t>
            </a:r>
            <a:r>
              <a:rPr lang="kk-KZ" sz="1600" b="1" dirty="0" smtClean="0">
                <a:solidFill>
                  <a:schemeClr val="bg1"/>
                </a:solidFill>
                <a:latin typeface="KZ Times New Roman" panose="02020603050405020304" pitchFamily="18" charset="0"/>
              </a:rPr>
              <a:t>денсаулығыназиян</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ескертулер </a:t>
            </a:r>
            <a:r>
              <a:rPr lang="kk-KZ" sz="1600" b="1" dirty="0" smtClean="0">
                <a:solidFill>
                  <a:schemeClr val="bg1"/>
                </a:solidFill>
                <a:latin typeface="KZ Times New Roman" panose="02020603050405020304" pitchFamily="18" charset="0"/>
              </a:rPr>
              <a:t>туралы</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кеңейтілген </a:t>
            </a:r>
            <a:r>
              <a:rPr lang="kk-KZ" sz="1600" b="1" dirty="0" smtClean="0">
                <a:solidFill>
                  <a:schemeClr val="bg1"/>
                </a:solidFill>
                <a:latin typeface="KZ Times New Roman" panose="02020603050405020304" pitchFamily="18" charset="0"/>
              </a:rPr>
              <a:t>жүйесін</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ұйымдастыру</a:t>
            </a:r>
            <a:endParaRPr lang="en-US" sz="1500" b="1" dirty="0">
              <a:solidFill>
                <a:schemeClr val="bg1"/>
              </a:solidFill>
              <a:latin typeface="Open Sans" charset="0"/>
              <a:ea typeface="Open Sans" charset="0"/>
              <a:cs typeface="Open Sans" charset="0"/>
            </a:endParaRPr>
          </a:p>
        </p:txBody>
      </p:sp>
      <p:sp>
        <p:nvSpPr>
          <p:cNvPr id="23" name="Прямоугольник 22"/>
          <p:cNvSpPr/>
          <p:nvPr/>
        </p:nvSpPr>
        <p:spPr>
          <a:xfrm>
            <a:off x="0" y="1"/>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Google Shape;100;p2"/>
          <p:cNvSpPr/>
          <p:nvPr/>
        </p:nvSpPr>
        <p:spPr>
          <a:xfrm>
            <a:off x="1343411" y="181320"/>
            <a:ext cx="10140900" cy="584735"/>
          </a:xfrm>
          <a:prstGeom prst="rect">
            <a:avLst/>
          </a:prstGeom>
          <a:noFill/>
          <a:ln>
            <a:noFill/>
          </a:ln>
        </p:spPr>
        <p:txBody>
          <a:bodyPr spcFirstLastPara="1" wrap="square" lIns="91425" tIns="45700" rIns="91425" bIns="45700" anchor="ctr" anchorCtr="0">
            <a:spAutoFit/>
          </a:bodyPr>
          <a:lstStyle/>
          <a:p>
            <a:r>
              <a:rPr lang="kk-KZ" sz="3200" b="1" dirty="0" smtClean="0">
                <a:solidFill>
                  <a:schemeClr val="bg1"/>
                </a:solidFill>
                <a:latin typeface="KZ Times New Roman" panose="02020603050405020304" pitchFamily="18" charset="0"/>
              </a:rPr>
              <a:t>Тапсырма 2.</a:t>
            </a:r>
            <a:endParaRPr lang="ru-RU" sz="3200" b="1" dirty="0">
              <a:solidFill>
                <a:schemeClr val="bg1"/>
              </a:solidFill>
              <a:latin typeface="KZ Times New Roman" panose="02020603050405020304" pitchFamily="18" charset="0"/>
            </a:endParaRPr>
          </a:p>
        </p:txBody>
      </p:sp>
      <p:sp>
        <p:nvSpPr>
          <p:cNvPr id="25" name="Freeform 700">
            <a:extLst>
              <a:ext uri="{FF2B5EF4-FFF2-40B4-BE49-F238E27FC236}">
                <a16:creationId xmlns:a16="http://schemas.microsoft.com/office/drawing/2014/main" id="{573DE054-6322-5A49-99EC-681A43974E95}"/>
              </a:ext>
            </a:extLst>
          </p:cNvPr>
          <p:cNvSpPr>
            <a:spLocks noEditPoints="1"/>
          </p:cNvSpPr>
          <p:nvPr/>
        </p:nvSpPr>
        <p:spPr bwMode="auto">
          <a:xfrm>
            <a:off x="104601" y="937933"/>
            <a:ext cx="2289003" cy="1483140"/>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pic>
        <p:nvPicPr>
          <p:cNvPr id="3074" name="Picture 2" descr="Детальная концепция природы Земли в миниатюре — стоковое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13" y="1015200"/>
            <a:ext cx="2627468" cy="262746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
          <p:cNvSpPr>
            <a:spLocks noChangeArrowheads="1"/>
          </p:cNvSpPr>
          <p:nvPr/>
        </p:nvSpPr>
        <p:spPr bwMode="auto">
          <a:xfrm>
            <a:off x="3388658" y="1119717"/>
            <a:ext cx="7431741"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ru-RU"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Табиғатты</a:t>
            </a:r>
            <a:r>
              <a:rPr kumimoji="0" lang="kk-KZ" altLang="ru-RU" b="0" i="0" u="none" strike="noStrike" cap="none" normalizeH="0" dirty="0" smtClean="0">
                <a:ln>
                  <a:noFill/>
                </a:ln>
                <a:solidFill>
                  <a:srgbClr val="002060"/>
                </a:solidFill>
                <a:effectLst/>
                <a:latin typeface="Arial" panose="020B0604020202020204" pitchFamily="34" charset="0"/>
                <a:cs typeface="Arial" panose="020B0604020202020204" pitchFamily="34" charset="0"/>
              </a:rPr>
              <a:t> тиімді және тиімсіз пайдаланудың айырмашылықтары мен құсастықтарын анықтап </a:t>
            </a:r>
            <a:r>
              <a:rPr kumimoji="0" lang="kk-KZ" altLang="ru-RU" b="0" i="0" u="none" strike="noStrike" cap="none" normalizeH="0" dirty="0" smtClean="0">
                <a:ln>
                  <a:noFill/>
                </a:ln>
                <a:solidFill>
                  <a:srgbClr val="002060"/>
                </a:solidFill>
                <a:effectLst/>
                <a:latin typeface="Arial" panose="020B0604020202020204" pitchFamily="34" charset="0"/>
                <a:cs typeface="Arial" panose="020B0604020202020204" pitchFamily="34" charset="0"/>
              </a:rPr>
              <a:t>толтырыңыздар.</a:t>
            </a:r>
            <a:endParaRPr kumimoji="0" lang="ru-RU" altLang="ru-RU"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232953209"/>
              </p:ext>
            </p:extLst>
          </p:nvPr>
        </p:nvGraphicFramePr>
        <p:xfrm>
          <a:off x="2881081" y="2684768"/>
          <a:ext cx="8488308" cy="1737360"/>
        </p:xfrm>
        <a:graphic>
          <a:graphicData uri="http://schemas.openxmlformats.org/drawingml/2006/table">
            <a:tbl>
              <a:tblPr firstRow="1" bandRow="1">
                <a:tableStyleId>{5C22544A-7EE6-4342-B048-85BDC9FD1C3A}</a:tableStyleId>
              </a:tblPr>
              <a:tblGrid>
                <a:gridCol w="2829436">
                  <a:extLst>
                    <a:ext uri="{9D8B030D-6E8A-4147-A177-3AD203B41FA5}">
                      <a16:colId xmlns:a16="http://schemas.microsoft.com/office/drawing/2014/main" val="3902875823"/>
                    </a:ext>
                  </a:extLst>
                </a:gridCol>
                <a:gridCol w="2829436">
                  <a:extLst>
                    <a:ext uri="{9D8B030D-6E8A-4147-A177-3AD203B41FA5}">
                      <a16:colId xmlns:a16="http://schemas.microsoft.com/office/drawing/2014/main" val="3643108576"/>
                    </a:ext>
                  </a:extLst>
                </a:gridCol>
                <a:gridCol w="2829436">
                  <a:extLst>
                    <a:ext uri="{9D8B030D-6E8A-4147-A177-3AD203B41FA5}">
                      <a16:colId xmlns:a16="http://schemas.microsoft.com/office/drawing/2014/main" val="882245548"/>
                    </a:ext>
                  </a:extLst>
                </a:gridCol>
              </a:tblGrid>
              <a:tr h="370840">
                <a:tc>
                  <a:txBody>
                    <a:bodyPr/>
                    <a:lstStyle/>
                    <a:p>
                      <a:endParaRPr lang="ru-RU" sz="2400" dirty="0">
                        <a:latin typeface="Arial" panose="020B0604020202020204" pitchFamily="34" charset="0"/>
                        <a:cs typeface="Arial" panose="020B0604020202020204" pitchFamily="34" charset="0"/>
                      </a:endParaRPr>
                    </a:p>
                  </a:txBody>
                  <a:tcPr/>
                </a:tc>
                <a:tc>
                  <a:txBody>
                    <a:bodyPr/>
                    <a:lstStyle/>
                    <a:p>
                      <a:r>
                        <a:rPr lang="kk-KZ" sz="2400" dirty="0" smtClean="0">
                          <a:solidFill>
                            <a:srgbClr val="002060"/>
                          </a:solidFill>
                          <a:latin typeface="Arial" panose="020B0604020202020204" pitchFamily="34" charset="0"/>
                          <a:cs typeface="Arial" panose="020B0604020202020204" pitchFamily="34" charset="0"/>
                        </a:rPr>
                        <a:t>Айырмашылығы</a:t>
                      </a:r>
                      <a:endParaRPr lang="ru-RU" sz="2400" dirty="0">
                        <a:solidFill>
                          <a:srgbClr val="002060"/>
                        </a:solidFill>
                        <a:latin typeface="Arial" panose="020B0604020202020204" pitchFamily="34" charset="0"/>
                        <a:cs typeface="Arial" panose="020B0604020202020204" pitchFamily="34" charset="0"/>
                      </a:endParaRPr>
                    </a:p>
                  </a:txBody>
                  <a:tcPr/>
                </a:tc>
                <a:tc>
                  <a:txBody>
                    <a:bodyPr/>
                    <a:lstStyle/>
                    <a:p>
                      <a:r>
                        <a:rPr lang="kk-KZ" sz="2400" dirty="0" smtClean="0">
                          <a:solidFill>
                            <a:srgbClr val="002060"/>
                          </a:solidFill>
                          <a:latin typeface="Arial" panose="020B0604020202020204" pitchFamily="34" charset="0"/>
                          <a:cs typeface="Arial" panose="020B0604020202020204" pitchFamily="34" charset="0"/>
                        </a:rPr>
                        <a:t>Ұқсастығы</a:t>
                      </a:r>
                      <a:endParaRPr lang="ru-RU" sz="2400" dirty="0">
                        <a:solidFill>
                          <a:srgbClr val="00206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55856426"/>
                  </a:ext>
                </a:extLst>
              </a:tr>
              <a:tr h="370840">
                <a:tc>
                  <a:txBody>
                    <a:bodyPr/>
                    <a:lstStyle/>
                    <a:p>
                      <a:r>
                        <a:rPr lang="kk-KZ" sz="2400" dirty="0" smtClean="0">
                          <a:solidFill>
                            <a:srgbClr val="002060"/>
                          </a:solidFill>
                          <a:latin typeface="Arial" panose="020B0604020202020204" pitchFamily="34" charset="0"/>
                          <a:cs typeface="Arial" panose="020B0604020202020204" pitchFamily="34" charset="0"/>
                        </a:rPr>
                        <a:t>Геоэкология </a:t>
                      </a:r>
                      <a:endParaRPr lang="ru-RU" sz="2400" dirty="0">
                        <a:solidFill>
                          <a:srgbClr val="002060"/>
                        </a:solidFill>
                        <a:latin typeface="Arial" panose="020B0604020202020204" pitchFamily="34" charset="0"/>
                        <a:cs typeface="Arial" panose="020B0604020202020204" pitchFamily="34" charset="0"/>
                      </a:endParaRPr>
                    </a:p>
                  </a:txBody>
                  <a:tcPr/>
                </a:tc>
                <a:tc>
                  <a:txBody>
                    <a:bodyPr/>
                    <a:lstStyle/>
                    <a:p>
                      <a:endParaRPr lang="ru-RU" sz="2400" dirty="0">
                        <a:latin typeface="Arial" panose="020B0604020202020204" pitchFamily="34" charset="0"/>
                        <a:cs typeface="Arial" panose="020B0604020202020204" pitchFamily="34" charset="0"/>
                      </a:endParaRPr>
                    </a:p>
                  </a:txBody>
                  <a:tcPr/>
                </a:tc>
                <a:tc>
                  <a:txBody>
                    <a:bodyPr/>
                    <a:lstStyle/>
                    <a:p>
                      <a:endParaRPr lang="ru-RU" sz="24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6598605"/>
                  </a:ext>
                </a:extLst>
              </a:tr>
              <a:tr h="370840">
                <a:tc>
                  <a:txBody>
                    <a:bodyPr/>
                    <a:lstStyle/>
                    <a:p>
                      <a:r>
                        <a:rPr lang="kk-KZ" sz="2400" dirty="0" smtClean="0">
                          <a:solidFill>
                            <a:srgbClr val="002060"/>
                          </a:solidFill>
                          <a:latin typeface="Arial" panose="020B0604020202020204" pitchFamily="34" charset="0"/>
                          <a:cs typeface="Arial" panose="020B0604020202020204" pitchFamily="34" charset="0"/>
                        </a:rPr>
                        <a:t>Табиғатты пайдалану</a:t>
                      </a:r>
                      <a:endParaRPr lang="ru-RU" sz="2400" dirty="0">
                        <a:solidFill>
                          <a:srgbClr val="002060"/>
                        </a:solidFill>
                        <a:latin typeface="Arial" panose="020B0604020202020204" pitchFamily="34" charset="0"/>
                        <a:cs typeface="Arial" panose="020B0604020202020204" pitchFamily="34" charset="0"/>
                      </a:endParaRPr>
                    </a:p>
                  </a:txBody>
                  <a:tcPr/>
                </a:tc>
                <a:tc>
                  <a:txBody>
                    <a:bodyPr/>
                    <a:lstStyle/>
                    <a:p>
                      <a:endParaRPr lang="ru-RU" sz="2400" dirty="0">
                        <a:latin typeface="Arial" panose="020B0604020202020204" pitchFamily="34" charset="0"/>
                        <a:cs typeface="Arial" panose="020B0604020202020204" pitchFamily="34" charset="0"/>
                      </a:endParaRPr>
                    </a:p>
                  </a:txBody>
                  <a:tcPr/>
                </a:tc>
                <a:tc>
                  <a:txBody>
                    <a:bodyPr/>
                    <a:lstStyle/>
                    <a:p>
                      <a:endParaRPr lang="ru-RU"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3380359"/>
                  </a:ext>
                </a:extLst>
              </a:tr>
            </a:tbl>
          </a:graphicData>
        </a:graphic>
      </p:graphicFrame>
    </p:spTree>
    <p:extLst>
      <p:ext uri="{BB962C8B-B14F-4D97-AF65-F5344CB8AC3E}">
        <p14:creationId xmlns:p14="http://schemas.microsoft.com/office/powerpoint/2010/main" val="22917385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51538" y="74673"/>
            <a:ext cx="1211935" cy="684931"/>
          </a:xfrm>
          <a:prstGeom prst="rect">
            <a:avLst/>
          </a:prstGeom>
          <a:noFill/>
        </p:spPr>
        <p:txBody>
          <a:bodyPr wrap="none" rtlCol="0">
            <a:spAutoFit/>
          </a:bodyPr>
          <a:lstStyle/>
          <a:p>
            <a:pPr algn="ctr">
              <a:lnSpc>
                <a:spcPts val="5000"/>
              </a:lnSpc>
            </a:pPr>
            <a:r>
              <a:rPr lang="kk-KZ" sz="3300" b="1" dirty="0">
                <a:solidFill>
                  <a:schemeClr val="bg1"/>
                </a:solidFill>
                <a:latin typeface="League Spartan" charset="0"/>
                <a:ea typeface="League Spartan" charset="0"/>
                <a:cs typeface="League Spartan" charset="0"/>
              </a:rPr>
              <a:t>ЧАРТ </a:t>
            </a:r>
            <a:endParaRPr lang="en-US" sz="3300" b="1" dirty="0">
              <a:solidFill>
                <a:schemeClr val="bg1"/>
              </a:solidFill>
              <a:latin typeface="League Spartan" charset="0"/>
              <a:ea typeface="League Spartan" charset="0"/>
              <a:cs typeface="League Spartan" charset="0"/>
            </a:endParaRPr>
          </a:p>
        </p:txBody>
      </p:sp>
      <p:sp>
        <p:nvSpPr>
          <p:cNvPr id="55" name="TextBox 54"/>
          <p:cNvSpPr txBox="1"/>
          <p:nvPr/>
        </p:nvSpPr>
        <p:spPr>
          <a:xfrm>
            <a:off x="8711478" y="2937380"/>
            <a:ext cx="2591281" cy="1323439"/>
          </a:xfrm>
          <a:prstGeom prst="rect">
            <a:avLst/>
          </a:prstGeom>
          <a:noFill/>
        </p:spPr>
        <p:txBody>
          <a:bodyPr wrap="square" rtlCol="0" anchor="ctr" anchorCtr="0">
            <a:spAutoFit/>
          </a:bodyPr>
          <a:lstStyle/>
          <a:p>
            <a:pPr algn="ctr"/>
            <a:r>
              <a:rPr lang="kk-KZ" sz="1600" b="1" dirty="0">
                <a:solidFill>
                  <a:schemeClr val="bg1"/>
                </a:solidFill>
                <a:latin typeface="KZ Times New Roman" panose="02020603050405020304" pitchFamily="18" charset="0"/>
              </a:rPr>
              <a:t>ауылшаруашылық іс-әрекеті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және </a:t>
            </a:r>
            <a:r>
              <a:rPr lang="kk-KZ" sz="1600" b="1" dirty="0">
                <a:solidFill>
                  <a:schemeClr val="bg1"/>
                </a:solidFill>
                <a:latin typeface="KZ Times New Roman" panose="02020603050405020304" pitchFamily="18" charset="0"/>
              </a:rPr>
              <a:t>жер </a:t>
            </a:r>
            <a:r>
              <a:rPr lang="kk-KZ" sz="1600" b="1" dirty="0" smtClean="0">
                <a:solidFill>
                  <a:schemeClr val="bg1"/>
                </a:solidFill>
                <a:latin typeface="KZ Times New Roman" panose="02020603050405020304" pitchFamily="18" charset="0"/>
              </a:rPr>
              <a:t>өңдеуден пайда</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болған экологиялық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мәселелерді </a:t>
            </a:r>
            <a:r>
              <a:rPr lang="kk-KZ" sz="1600" b="1" dirty="0">
                <a:solidFill>
                  <a:schemeClr val="bg1"/>
                </a:solidFill>
                <a:latin typeface="KZ Times New Roman" panose="02020603050405020304" pitchFamily="18" charset="0"/>
              </a:rPr>
              <a:t>бағалау</a:t>
            </a:r>
            <a:endParaRPr lang="en-US" sz="1500" b="1" dirty="0">
              <a:solidFill>
                <a:schemeClr val="bg1"/>
              </a:solidFill>
              <a:latin typeface="Open Sans" charset="0"/>
              <a:ea typeface="Open Sans" charset="0"/>
              <a:cs typeface="Open Sans" charset="0"/>
            </a:endParaRPr>
          </a:p>
        </p:txBody>
      </p:sp>
      <p:sp>
        <p:nvSpPr>
          <p:cNvPr id="63" name="TextBox 62"/>
          <p:cNvSpPr txBox="1"/>
          <p:nvPr/>
        </p:nvSpPr>
        <p:spPr>
          <a:xfrm>
            <a:off x="5705929" y="4785444"/>
            <a:ext cx="2478307" cy="830997"/>
          </a:xfrm>
          <a:prstGeom prst="rect">
            <a:avLst/>
          </a:prstGeom>
          <a:noFill/>
        </p:spPr>
        <p:txBody>
          <a:bodyPr wrap="none" rtlCol="0" anchor="ctr" anchorCtr="0">
            <a:spAutoFit/>
          </a:bodyPr>
          <a:lstStyle/>
          <a:p>
            <a:pPr algn="ctr"/>
            <a:r>
              <a:rPr lang="kk-KZ" sz="1600" b="1" dirty="0">
                <a:solidFill>
                  <a:schemeClr val="bg1"/>
                </a:solidFill>
                <a:latin typeface="KZ Times New Roman" panose="02020603050405020304" pitchFamily="18" charset="0"/>
              </a:rPr>
              <a:t>биологиялық жүйелерде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ластану </a:t>
            </a:r>
            <a:r>
              <a:rPr lang="kk-KZ" sz="1600" b="1" dirty="0">
                <a:solidFill>
                  <a:schemeClr val="bg1"/>
                </a:solidFill>
                <a:latin typeface="KZ Times New Roman" panose="02020603050405020304" pitchFamily="18" charset="0"/>
              </a:rPr>
              <a:t>сапасын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бағалау</a:t>
            </a:r>
            <a:endParaRPr lang="en-US" sz="1500" b="1" dirty="0">
              <a:solidFill>
                <a:schemeClr val="bg1"/>
              </a:solidFill>
              <a:latin typeface="Open Sans" charset="0"/>
              <a:ea typeface="Open Sans" charset="0"/>
              <a:cs typeface="Open Sans" charset="0"/>
            </a:endParaRPr>
          </a:p>
        </p:txBody>
      </p:sp>
      <p:sp>
        <p:nvSpPr>
          <p:cNvPr id="64" name="TextBox 63"/>
          <p:cNvSpPr txBox="1"/>
          <p:nvPr/>
        </p:nvSpPr>
        <p:spPr>
          <a:xfrm>
            <a:off x="8719304" y="1648660"/>
            <a:ext cx="2650084" cy="830997"/>
          </a:xfrm>
          <a:prstGeom prst="rect">
            <a:avLst/>
          </a:prstGeom>
          <a:noFill/>
        </p:spPr>
        <p:txBody>
          <a:bodyPr wrap="none" rtlCol="0" anchor="ctr" anchorCtr="0">
            <a:spAutoFit/>
          </a:bodyPr>
          <a:lstStyle/>
          <a:p>
            <a:pPr algn="ctr"/>
            <a:r>
              <a:rPr lang="kk-KZ" sz="1600" b="1" dirty="0">
                <a:solidFill>
                  <a:schemeClr val="bg1"/>
                </a:solidFill>
                <a:latin typeface="KZ Times New Roman" panose="02020603050405020304" pitchFamily="18" charset="0"/>
              </a:rPr>
              <a:t>қоршаған ортаға жер бері </a:t>
            </a:r>
            <a:endParaRPr lang="kk-KZ" sz="1600" b="1" dirty="0" smtClean="0">
              <a:solidFill>
                <a:schemeClr val="bg1"/>
              </a:solidFill>
              <a:latin typeface="KZ Times New Roman" panose="02020603050405020304" pitchFamily="18" charset="0"/>
            </a:endParaRPr>
          </a:p>
          <a:p>
            <a:pPr algn="ctr"/>
            <a:r>
              <a:rPr lang="kk-KZ" sz="1600" b="1" dirty="0">
                <a:solidFill>
                  <a:schemeClr val="bg1"/>
                </a:solidFill>
                <a:latin typeface="KZ Times New Roman" panose="02020603050405020304" pitchFamily="18" charset="0"/>
              </a:rPr>
              <a:t>ж</a:t>
            </a:r>
            <a:r>
              <a:rPr lang="kk-KZ" sz="1600" b="1" dirty="0" smtClean="0">
                <a:solidFill>
                  <a:schemeClr val="bg1"/>
                </a:solidFill>
                <a:latin typeface="KZ Times New Roman" panose="02020603050405020304" pitchFamily="18" charset="0"/>
              </a:rPr>
              <a:t>үйелерінің</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әсерін бағалау</a:t>
            </a:r>
            <a:endParaRPr lang="en-US" sz="1500" b="1" dirty="0">
              <a:solidFill>
                <a:schemeClr val="bg1"/>
              </a:solidFill>
              <a:latin typeface="Open Sans" charset="0"/>
              <a:ea typeface="Open Sans" charset="0"/>
              <a:cs typeface="Open Sans" charset="0"/>
            </a:endParaRPr>
          </a:p>
        </p:txBody>
      </p:sp>
      <p:sp>
        <p:nvSpPr>
          <p:cNvPr id="65" name="TextBox 64"/>
          <p:cNvSpPr txBox="1"/>
          <p:nvPr/>
        </p:nvSpPr>
        <p:spPr>
          <a:xfrm>
            <a:off x="5894292" y="1459866"/>
            <a:ext cx="2101579" cy="1323439"/>
          </a:xfrm>
          <a:prstGeom prst="rect">
            <a:avLst/>
          </a:prstGeom>
          <a:noFill/>
        </p:spPr>
        <p:txBody>
          <a:bodyPr wrap="square" rtlCol="0" anchor="ctr" anchorCtr="0">
            <a:spAutoFit/>
          </a:bodyPr>
          <a:lstStyle/>
          <a:p>
            <a:pPr algn="ctr"/>
            <a:r>
              <a:rPr lang="kk-KZ" sz="1600" b="1" dirty="0">
                <a:solidFill>
                  <a:schemeClr val="bg1"/>
                </a:solidFill>
                <a:latin typeface="KZ Times New Roman" panose="02020603050405020304" pitchFamily="18" charset="0"/>
              </a:rPr>
              <a:t>адам </a:t>
            </a:r>
            <a:r>
              <a:rPr lang="kk-KZ" sz="1600" b="1" dirty="0" smtClean="0">
                <a:solidFill>
                  <a:schemeClr val="bg1"/>
                </a:solidFill>
                <a:latin typeface="KZ Times New Roman" panose="02020603050405020304" pitchFamily="18" charset="0"/>
              </a:rPr>
              <a:t>денсаулығыназиян</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ескертулер </a:t>
            </a:r>
            <a:r>
              <a:rPr lang="kk-KZ" sz="1600" b="1" dirty="0" smtClean="0">
                <a:solidFill>
                  <a:schemeClr val="bg1"/>
                </a:solidFill>
                <a:latin typeface="KZ Times New Roman" panose="02020603050405020304" pitchFamily="18" charset="0"/>
              </a:rPr>
              <a:t>туралы</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кеңейтілген </a:t>
            </a:r>
            <a:r>
              <a:rPr lang="kk-KZ" sz="1600" b="1" dirty="0" smtClean="0">
                <a:solidFill>
                  <a:schemeClr val="bg1"/>
                </a:solidFill>
                <a:latin typeface="KZ Times New Roman" panose="02020603050405020304" pitchFamily="18" charset="0"/>
              </a:rPr>
              <a:t>жүйесін</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ұйымдастыру</a:t>
            </a:r>
            <a:endParaRPr lang="en-US" sz="1500" b="1" dirty="0">
              <a:solidFill>
                <a:schemeClr val="bg1"/>
              </a:solidFill>
              <a:latin typeface="Open Sans" charset="0"/>
              <a:ea typeface="Open Sans" charset="0"/>
              <a:cs typeface="Open Sans" charset="0"/>
            </a:endParaRPr>
          </a:p>
        </p:txBody>
      </p:sp>
      <p:sp>
        <p:nvSpPr>
          <p:cNvPr id="23" name="Прямоугольник 22"/>
          <p:cNvSpPr/>
          <p:nvPr/>
        </p:nvSpPr>
        <p:spPr>
          <a:xfrm>
            <a:off x="0" y="1"/>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Google Shape;100;p2"/>
          <p:cNvSpPr/>
          <p:nvPr/>
        </p:nvSpPr>
        <p:spPr>
          <a:xfrm>
            <a:off x="1343411" y="181320"/>
            <a:ext cx="10140900" cy="584735"/>
          </a:xfrm>
          <a:prstGeom prst="rect">
            <a:avLst/>
          </a:prstGeom>
          <a:noFill/>
          <a:ln>
            <a:noFill/>
          </a:ln>
        </p:spPr>
        <p:txBody>
          <a:bodyPr spcFirstLastPara="1" wrap="square" lIns="91425" tIns="45700" rIns="91425" bIns="45700" anchor="ctr" anchorCtr="0">
            <a:spAutoFit/>
          </a:bodyPr>
          <a:lstStyle/>
          <a:p>
            <a:r>
              <a:rPr lang="kk-KZ" sz="3200" b="1" dirty="0" smtClean="0">
                <a:solidFill>
                  <a:schemeClr val="bg1"/>
                </a:solidFill>
                <a:latin typeface="KZ Times New Roman" panose="02020603050405020304" pitchFamily="18" charset="0"/>
              </a:rPr>
              <a:t>Тапсырма 2.</a:t>
            </a:r>
            <a:endParaRPr lang="ru-RU" sz="3200" b="1" dirty="0">
              <a:solidFill>
                <a:schemeClr val="bg1"/>
              </a:solidFill>
              <a:latin typeface="KZ Times New Roman" panose="02020603050405020304" pitchFamily="18" charset="0"/>
            </a:endParaRPr>
          </a:p>
        </p:txBody>
      </p:sp>
      <p:sp>
        <p:nvSpPr>
          <p:cNvPr id="25" name="Freeform 700">
            <a:extLst>
              <a:ext uri="{FF2B5EF4-FFF2-40B4-BE49-F238E27FC236}">
                <a16:creationId xmlns:a16="http://schemas.microsoft.com/office/drawing/2014/main" id="{573DE054-6322-5A49-99EC-681A43974E95}"/>
              </a:ext>
            </a:extLst>
          </p:cNvPr>
          <p:cNvSpPr>
            <a:spLocks noEditPoints="1"/>
          </p:cNvSpPr>
          <p:nvPr/>
        </p:nvSpPr>
        <p:spPr bwMode="auto">
          <a:xfrm>
            <a:off x="104601" y="937933"/>
            <a:ext cx="2289003" cy="1483140"/>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pic>
        <p:nvPicPr>
          <p:cNvPr id="3074" name="Picture 2" descr="Детальная концепция природы Земли в миниатюре — стоковое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13" y="1015200"/>
            <a:ext cx="2627468" cy="262746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
          <p:cNvSpPr>
            <a:spLocks noChangeArrowheads="1"/>
          </p:cNvSpPr>
          <p:nvPr/>
        </p:nvSpPr>
        <p:spPr bwMode="auto">
          <a:xfrm>
            <a:off x="3388658" y="1119717"/>
            <a:ext cx="7431741" cy="6001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ru-RU"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Суретке қарап табиғи</a:t>
            </a:r>
            <a:r>
              <a:rPr kumimoji="0" lang="kk-KZ" altLang="ru-RU" b="0" i="0" u="none" strike="noStrike" cap="none" normalizeH="0" dirty="0" smtClean="0">
                <a:ln>
                  <a:noFill/>
                </a:ln>
                <a:solidFill>
                  <a:srgbClr val="002060"/>
                </a:solidFill>
                <a:effectLst/>
                <a:latin typeface="Arial" panose="020B0604020202020204" pitchFamily="34" charset="0"/>
                <a:cs typeface="Arial" panose="020B0604020202020204" pitchFamily="34" charset="0"/>
              </a:rPr>
              <a:t> ресурстарды пайдланудың тиімді және экологиялық таза жолдарын анықтаңыз.</a:t>
            </a:r>
            <a:endParaRPr kumimoji="0" lang="ru-RU" altLang="ru-RU"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endParaRPr>
          </a:p>
        </p:txBody>
      </p:sp>
      <p:pic>
        <p:nvPicPr>
          <p:cNvPr id="1026" name="Picture 2" descr="Күн мен жел энергиясына арзан несие беріле м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736" y="1929481"/>
            <a:ext cx="3972026" cy="264636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2"/>
          <p:cNvSpPr>
            <a:spLocks noChangeArrowheads="1"/>
          </p:cNvSpPr>
          <p:nvPr/>
        </p:nvSpPr>
        <p:spPr bwMode="auto">
          <a:xfrm>
            <a:off x="2926081" y="5316735"/>
            <a:ext cx="7431741" cy="3231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kk-KZ" altLang="ru-RU" b="1"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rPr>
              <a:t>Жауабы</a:t>
            </a:r>
            <a:r>
              <a:rPr lang="kk-KZ" altLang="ru-RU" b="1" dirty="0" smtClean="0">
                <a:solidFill>
                  <a:srgbClr val="002060"/>
                </a:solidFill>
                <a:latin typeface="Arial" panose="020B0604020202020204" pitchFamily="34" charset="0"/>
                <a:cs typeface="Arial" panose="020B0604020202020204" pitchFamily="34" charset="0"/>
              </a:rPr>
              <a:t>: </a:t>
            </a:r>
            <a:r>
              <a:rPr lang="kk-KZ" altLang="ru-RU" dirty="0" smtClean="0">
                <a:solidFill>
                  <a:srgbClr val="002060"/>
                </a:solidFill>
                <a:latin typeface="Arial" panose="020B0604020202020204" pitchFamily="34" charset="0"/>
                <a:cs typeface="Arial" panose="020B0604020202020204" pitchFamily="34" charset="0"/>
              </a:rPr>
              <a:t>жел энергиясын тұтыну</a:t>
            </a:r>
            <a:endParaRPr kumimoji="0" lang="ru-RU" altLang="ru-RU" b="0" i="0" u="none" strike="noStrike" cap="none" normalizeH="0" baseline="0" dirty="0" smtClean="0">
              <a:ln>
                <a:noFill/>
              </a:ln>
              <a:solidFill>
                <a:srgbClr val="00206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82215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51538" y="74673"/>
            <a:ext cx="1211935" cy="684931"/>
          </a:xfrm>
          <a:prstGeom prst="rect">
            <a:avLst/>
          </a:prstGeom>
          <a:noFill/>
        </p:spPr>
        <p:txBody>
          <a:bodyPr wrap="none" rtlCol="0">
            <a:spAutoFit/>
          </a:bodyPr>
          <a:lstStyle/>
          <a:p>
            <a:pPr algn="ctr">
              <a:lnSpc>
                <a:spcPts val="5000"/>
              </a:lnSpc>
            </a:pPr>
            <a:r>
              <a:rPr lang="kk-KZ" sz="3300" b="1" dirty="0">
                <a:solidFill>
                  <a:schemeClr val="bg1"/>
                </a:solidFill>
                <a:latin typeface="League Spartan" charset="0"/>
                <a:ea typeface="League Spartan" charset="0"/>
                <a:cs typeface="League Spartan" charset="0"/>
              </a:rPr>
              <a:t>ЧАРТ </a:t>
            </a:r>
            <a:endParaRPr lang="en-US" sz="3300" b="1" dirty="0">
              <a:solidFill>
                <a:schemeClr val="bg1"/>
              </a:solidFill>
              <a:latin typeface="League Spartan" charset="0"/>
              <a:ea typeface="League Spartan" charset="0"/>
              <a:cs typeface="League Spartan" charset="0"/>
            </a:endParaRPr>
          </a:p>
        </p:txBody>
      </p:sp>
      <p:sp>
        <p:nvSpPr>
          <p:cNvPr id="55" name="TextBox 54"/>
          <p:cNvSpPr txBox="1"/>
          <p:nvPr/>
        </p:nvSpPr>
        <p:spPr>
          <a:xfrm>
            <a:off x="8711478" y="2937380"/>
            <a:ext cx="2591281" cy="1323439"/>
          </a:xfrm>
          <a:prstGeom prst="rect">
            <a:avLst/>
          </a:prstGeom>
          <a:noFill/>
        </p:spPr>
        <p:txBody>
          <a:bodyPr wrap="square" rtlCol="0" anchor="ctr" anchorCtr="0">
            <a:spAutoFit/>
          </a:bodyPr>
          <a:lstStyle/>
          <a:p>
            <a:pPr algn="ctr"/>
            <a:r>
              <a:rPr lang="kk-KZ" sz="1600" b="1" dirty="0">
                <a:solidFill>
                  <a:schemeClr val="bg1"/>
                </a:solidFill>
                <a:latin typeface="KZ Times New Roman" panose="02020603050405020304" pitchFamily="18" charset="0"/>
              </a:rPr>
              <a:t>ауылшаруашылық іс-әрекеті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және </a:t>
            </a:r>
            <a:r>
              <a:rPr lang="kk-KZ" sz="1600" b="1" dirty="0">
                <a:solidFill>
                  <a:schemeClr val="bg1"/>
                </a:solidFill>
                <a:latin typeface="KZ Times New Roman" panose="02020603050405020304" pitchFamily="18" charset="0"/>
              </a:rPr>
              <a:t>жер </a:t>
            </a:r>
            <a:r>
              <a:rPr lang="kk-KZ" sz="1600" b="1" dirty="0" smtClean="0">
                <a:solidFill>
                  <a:schemeClr val="bg1"/>
                </a:solidFill>
                <a:latin typeface="KZ Times New Roman" panose="02020603050405020304" pitchFamily="18" charset="0"/>
              </a:rPr>
              <a:t>өңдеуден пайда</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болған экологиялық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мәселелерді </a:t>
            </a:r>
            <a:r>
              <a:rPr lang="kk-KZ" sz="1600" b="1" dirty="0">
                <a:solidFill>
                  <a:schemeClr val="bg1"/>
                </a:solidFill>
                <a:latin typeface="KZ Times New Roman" panose="02020603050405020304" pitchFamily="18" charset="0"/>
              </a:rPr>
              <a:t>бағалау</a:t>
            </a:r>
            <a:endParaRPr lang="en-US" sz="1500" b="1" dirty="0">
              <a:solidFill>
                <a:schemeClr val="bg1"/>
              </a:solidFill>
              <a:latin typeface="Open Sans" charset="0"/>
              <a:ea typeface="Open Sans" charset="0"/>
              <a:cs typeface="Open Sans" charset="0"/>
            </a:endParaRPr>
          </a:p>
        </p:txBody>
      </p:sp>
      <p:sp>
        <p:nvSpPr>
          <p:cNvPr id="63" name="TextBox 62"/>
          <p:cNvSpPr txBox="1"/>
          <p:nvPr/>
        </p:nvSpPr>
        <p:spPr>
          <a:xfrm>
            <a:off x="5705929" y="4785444"/>
            <a:ext cx="2478307" cy="830997"/>
          </a:xfrm>
          <a:prstGeom prst="rect">
            <a:avLst/>
          </a:prstGeom>
          <a:noFill/>
        </p:spPr>
        <p:txBody>
          <a:bodyPr wrap="none" rtlCol="0" anchor="ctr" anchorCtr="0">
            <a:spAutoFit/>
          </a:bodyPr>
          <a:lstStyle/>
          <a:p>
            <a:pPr algn="ctr"/>
            <a:r>
              <a:rPr lang="kk-KZ" sz="1600" b="1" dirty="0">
                <a:solidFill>
                  <a:schemeClr val="bg1"/>
                </a:solidFill>
                <a:latin typeface="KZ Times New Roman" panose="02020603050405020304" pitchFamily="18" charset="0"/>
              </a:rPr>
              <a:t>биологиялық жүйелерде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ластану </a:t>
            </a:r>
            <a:r>
              <a:rPr lang="kk-KZ" sz="1600" b="1" dirty="0">
                <a:solidFill>
                  <a:schemeClr val="bg1"/>
                </a:solidFill>
                <a:latin typeface="KZ Times New Roman" panose="02020603050405020304" pitchFamily="18" charset="0"/>
              </a:rPr>
              <a:t>сапасын </a:t>
            </a:r>
            <a:endParaRPr lang="kk-KZ" sz="1600" b="1" dirty="0" smtClean="0">
              <a:solidFill>
                <a:schemeClr val="bg1"/>
              </a:solidFill>
              <a:latin typeface="KZ Times New Roman" panose="02020603050405020304" pitchFamily="18" charset="0"/>
            </a:endParaRPr>
          </a:p>
          <a:p>
            <a:pPr algn="ctr"/>
            <a:r>
              <a:rPr lang="kk-KZ" sz="1600" b="1" dirty="0" smtClean="0">
                <a:solidFill>
                  <a:schemeClr val="bg1"/>
                </a:solidFill>
                <a:latin typeface="KZ Times New Roman" panose="02020603050405020304" pitchFamily="18" charset="0"/>
              </a:rPr>
              <a:t>бағалау</a:t>
            </a:r>
            <a:endParaRPr lang="en-US" sz="1500" b="1" dirty="0">
              <a:solidFill>
                <a:schemeClr val="bg1"/>
              </a:solidFill>
              <a:latin typeface="Open Sans" charset="0"/>
              <a:ea typeface="Open Sans" charset="0"/>
              <a:cs typeface="Open Sans" charset="0"/>
            </a:endParaRPr>
          </a:p>
        </p:txBody>
      </p:sp>
      <p:sp>
        <p:nvSpPr>
          <p:cNvPr id="64" name="TextBox 63"/>
          <p:cNvSpPr txBox="1"/>
          <p:nvPr/>
        </p:nvSpPr>
        <p:spPr>
          <a:xfrm>
            <a:off x="8719304" y="1648660"/>
            <a:ext cx="2650084" cy="830997"/>
          </a:xfrm>
          <a:prstGeom prst="rect">
            <a:avLst/>
          </a:prstGeom>
          <a:noFill/>
        </p:spPr>
        <p:txBody>
          <a:bodyPr wrap="none" rtlCol="0" anchor="ctr" anchorCtr="0">
            <a:spAutoFit/>
          </a:bodyPr>
          <a:lstStyle/>
          <a:p>
            <a:pPr algn="ctr"/>
            <a:r>
              <a:rPr lang="kk-KZ" sz="1600" b="1" dirty="0">
                <a:solidFill>
                  <a:schemeClr val="bg1"/>
                </a:solidFill>
                <a:latin typeface="KZ Times New Roman" panose="02020603050405020304" pitchFamily="18" charset="0"/>
              </a:rPr>
              <a:t>қоршаған ортаға жер бері </a:t>
            </a:r>
            <a:endParaRPr lang="kk-KZ" sz="1600" b="1" dirty="0" smtClean="0">
              <a:solidFill>
                <a:schemeClr val="bg1"/>
              </a:solidFill>
              <a:latin typeface="KZ Times New Roman" panose="02020603050405020304" pitchFamily="18" charset="0"/>
            </a:endParaRPr>
          </a:p>
          <a:p>
            <a:pPr algn="ctr"/>
            <a:r>
              <a:rPr lang="kk-KZ" sz="1600" b="1" dirty="0">
                <a:solidFill>
                  <a:schemeClr val="bg1"/>
                </a:solidFill>
                <a:latin typeface="KZ Times New Roman" panose="02020603050405020304" pitchFamily="18" charset="0"/>
              </a:rPr>
              <a:t>ж</a:t>
            </a:r>
            <a:r>
              <a:rPr lang="kk-KZ" sz="1600" b="1" dirty="0" smtClean="0">
                <a:solidFill>
                  <a:schemeClr val="bg1"/>
                </a:solidFill>
                <a:latin typeface="KZ Times New Roman" panose="02020603050405020304" pitchFamily="18" charset="0"/>
              </a:rPr>
              <a:t>үйелерінің</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әсерін бағалау</a:t>
            </a:r>
            <a:endParaRPr lang="en-US" sz="1500" b="1" dirty="0">
              <a:solidFill>
                <a:schemeClr val="bg1"/>
              </a:solidFill>
              <a:latin typeface="Open Sans" charset="0"/>
              <a:ea typeface="Open Sans" charset="0"/>
              <a:cs typeface="Open Sans" charset="0"/>
            </a:endParaRPr>
          </a:p>
        </p:txBody>
      </p:sp>
      <p:sp>
        <p:nvSpPr>
          <p:cNvPr id="65" name="TextBox 64"/>
          <p:cNvSpPr txBox="1"/>
          <p:nvPr/>
        </p:nvSpPr>
        <p:spPr>
          <a:xfrm>
            <a:off x="5894292" y="1459866"/>
            <a:ext cx="2101579" cy="1323439"/>
          </a:xfrm>
          <a:prstGeom prst="rect">
            <a:avLst/>
          </a:prstGeom>
          <a:noFill/>
        </p:spPr>
        <p:txBody>
          <a:bodyPr wrap="square" rtlCol="0" anchor="ctr" anchorCtr="0">
            <a:spAutoFit/>
          </a:bodyPr>
          <a:lstStyle/>
          <a:p>
            <a:pPr algn="ctr"/>
            <a:r>
              <a:rPr lang="kk-KZ" sz="1600" b="1" dirty="0">
                <a:solidFill>
                  <a:schemeClr val="bg1"/>
                </a:solidFill>
                <a:latin typeface="KZ Times New Roman" panose="02020603050405020304" pitchFamily="18" charset="0"/>
              </a:rPr>
              <a:t>адам </a:t>
            </a:r>
            <a:r>
              <a:rPr lang="kk-KZ" sz="1600" b="1" dirty="0" smtClean="0">
                <a:solidFill>
                  <a:schemeClr val="bg1"/>
                </a:solidFill>
                <a:latin typeface="KZ Times New Roman" panose="02020603050405020304" pitchFamily="18" charset="0"/>
              </a:rPr>
              <a:t>денсаулығыназиян</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ескертулер </a:t>
            </a:r>
            <a:r>
              <a:rPr lang="kk-KZ" sz="1600" b="1" dirty="0" smtClean="0">
                <a:solidFill>
                  <a:schemeClr val="bg1"/>
                </a:solidFill>
                <a:latin typeface="KZ Times New Roman" panose="02020603050405020304" pitchFamily="18" charset="0"/>
              </a:rPr>
              <a:t>туралы</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кеңейтілген </a:t>
            </a:r>
            <a:r>
              <a:rPr lang="kk-KZ" sz="1600" b="1" dirty="0" smtClean="0">
                <a:solidFill>
                  <a:schemeClr val="bg1"/>
                </a:solidFill>
                <a:latin typeface="KZ Times New Roman" panose="02020603050405020304" pitchFamily="18" charset="0"/>
              </a:rPr>
              <a:t>жүйесін</a:t>
            </a:r>
          </a:p>
          <a:p>
            <a:pPr algn="ctr"/>
            <a:r>
              <a:rPr lang="kk-KZ" sz="1600" b="1" dirty="0" smtClean="0">
                <a:solidFill>
                  <a:schemeClr val="bg1"/>
                </a:solidFill>
                <a:latin typeface="KZ Times New Roman" panose="02020603050405020304" pitchFamily="18" charset="0"/>
              </a:rPr>
              <a:t> </a:t>
            </a:r>
            <a:r>
              <a:rPr lang="kk-KZ" sz="1600" b="1" dirty="0">
                <a:solidFill>
                  <a:schemeClr val="bg1"/>
                </a:solidFill>
                <a:latin typeface="KZ Times New Roman" panose="02020603050405020304" pitchFamily="18" charset="0"/>
              </a:rPr>
              <a:t>ұйымдастыру</a:t>
            </a:r>
            <a:endParaRPr lang="en-US" sz="1500" b="1" dirty="0">
              <a:solidFill>
                <a:schemeClr val="bg1"/>
              </a:solidFill>
              <a:latin typeface="Open Sans" charset="0"/>
              <a:ea typeface="Open Sans" charset="0"/>
              <a:cs typeface="Open Sans" charset="0"/>
            </a:endParaRPr>
          </a:p>
        </p:txBody>
      </p:sp>
      <p:sp>
        <p:nvSpPr>
          <p:cNvPr id="23" name="Прямоугольник 22"/>
          <p:cNvSpPr/>
          <p:nvPr/>
        </p:nvSpPr>
        <p:spPr>
          <a:xfrm>
            <a:off x="0" y="1"/>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4" name="Google Shape;100;p2"/>
          <p:cNvSpPr/>
          <p:nvPr/>
        </p:nvSpPr>
        <p:spPr>
          <a:xfrm>
            <a:off x="1343411" y="181320"/>
            <a:ext cx="10140900" cy="584735"/>
          </a:xfrm>
          <a:prstGeom prst="rect">
            <a:avLst/>
          </a:prstGeom>
          <a:noFill/>
          <a:ln>
            <a:noFill/>
          </a:ln>
        </p:spPr>
        <p:txBody>
          <a:bodyPr spcFirstLastPara="1" wrap="square" lIns="91425" tIns="45700" rIns="91425" bIns="45700" anchor="ctr" anchorCtr="0">
            <a:spAutoFit/>
          </a:bodyPr>
          <a:lstStyle/>
          <a:p>
            <a:r>
              <a:rPr lang="kk-KZ" sz="3200" b="1" dirty="0" smtClean="0">
                <a:solidFill>
                  <a:schemeClr val="bg1"/>
                </a:solidFill>
                <a:latin typeface="KZ Times New Roman" panose="02020603050405020304" pitchFamily="18" charset="0"/>
              </a:rPr>
              <a:t>Қорытынды</a:t>
            </a:r>
            <a:endParaRPr lang="ru-RU" sz="3200" b="1" dirty="0">
              <a:solidFill>
                <a:schemeClr val="bg1"/>
              </a:solidFill>
              <a:latin typeface="KZ Times New Roman" panose="02020603050405020304" pitchFamily="18" charset="0"/>
            </a:endParaRPr>
          </a:p>
        </p:txBody>
      </p:sp>
      <p:sp>
        <p:nvSpPr>
          <p:cNvPr id="25" name="Freeform 700">
            <a:extLst>
              <a:ext uri="{FF2B5EF4-FFF2-40B4-BE49-F238E27FC236}">
                <a16:creationId xmlns:a16="http://schemas.microsoft.com/office/drawing/2014/main" id="{573DE054-6322-5A49-99EC-681A43974E95}"/>
              </a:ext>
            </a:extLst>
          </p:cNvPr>
          <p:cNvSpPr>
            <a:spLocks noEditPoints="1"/>
          </p:cNvSpPr>
          <p:nvPr/>
        </p:nvSpPr>
        <p:spPr bwMode="auto">
          <a:xfrm>
            <a:off x="104601" y="937933"/>
            <a:ext cx="2289003" cy="1483140"/>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pic>
        <p:nvPicPr>
          <p:cNvPr id="3074" name="Picture 2" descr="Детальная концепция природы Земли в миниатюре — стоковое фото"/>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613" y="1015200"/>
            <a:ext cx="2627468" cy="262746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
          <p:cNvSpPr>
            <a:spLocks noChangeArrowheads="1"/>
          </p:cNvSpPr>
          <p:nvPr/>
        </p:nvSpPr>
        <p:spPr bwMode="auto">
          <a:xfrm>
            <a:off x="3388659" y="935052"/>
            <a:ext cx="6787308" cy="96949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algn="just" eaLnBrk="0" fontAlgn="base" hangingPunct="0">
              <a:spcBef>
                <a:spcPct val="0"/>
              </a:spcBef>
              <a:spcAft>
                <a:spcPct val="0"/>
              </a:spcAft>
            </a:pPr>
            <a:r>
              <a:rPr lang="kk-KZ" sz="2000" dirty="0" smtClean="0">
                <a:latin typeface="Arial" panose="020B0604020202020204" pitchFamily="34" charset="0"/>
                <a:cs typeface="Arial" panose="020B0604020202020204" pitchFamily="34" charset="0"/>
              </a:rPr>
              <a:t>Бүгінгі сабақтан біз геоэкологиялық </a:t>
            </a:r>
            <a:r>
              <a:rPr lang="kk-KZ" sz="2000" dirty="0">
                <a:latin typeface="Arial" panose="020B0604020202020204" pitchFamily="34" charset="0"/>
                <a:cs typeface="Arial" panose="020B0604020202020204" pitchFamily="34" charset="0"/>
              </a:rPr>
              <a:t>зерттеулердің мәнін, мазмұнын, бағыттарын және негізгі категорияларын графикалық түрде </a:t>
            </a:r>
            <a:r>
              <a:rPr lang="kk-KZ" sz="2000" dirty="0" smtClean="0">
                <a:latin typeface="Arial" panose="020B0604020202020204" pitchFamily="34" charset="0"/>
                <a:cs typeface="Arial" panose="020B0604020202020204" pitchFamily="34" charset="0"/>
              </a:rPr>
              <a:t>ұсыну үйрендік.</a:t>
            </a:r>
            <a:endParaRPr kumimoji="0" lang="ru-RU" altLang="ru-RU" sz="2000" b="0" i="0" u="none" strike="noStrike" cap="none" normalizeH="0" baseline="0" dirty="0" smtClean="0">
              <a:ln>
                <a:noFill/>
              </a:ln>
              <a:effectLst/>
              <a:latin typeface="Arial" panose="020B0604020202020204" pitchFamily="34" charset="0"/>
              <a:cs typeface="Arial" panose="020B0604020202020204" pitchFamily="34" charset="0"/>
            </a:endParaRPr>
          </a:p>
        </p:txBody>
      </p:sp>
      <p:sp>
        <p:nvSpPr>
          <p:cNvPr id="3" name="Прямоугольник 2"/>
          <p:cNvSpPr/>
          <p:nvPr/>
        </p:nvSpPr>
        <p:spPr>
          <a:xfrm>
            <a:off x="3048000" y="2967335"/>
            <a:ext cx="6096000" cy="923330"/>
          </a:xfrm>
          <a:prstGeom prst="rect">
            <a:avLst/>
          </a:prstGeom>
        </p:spPr>
        <p:txBody>
          <a:bodyPr>
            <a:spAutoFit/>
          </a:bodyPr>
          <a:lstStyle/>
          <a:p>
            <a:r>
              <a:rPr lang="kk-KZ" dirty="0">
                <a:solidFill>
                  <a:schemeClr val="bg1"/>
                </a:solidFill>
                <a:latin typeface="Arial" panose="020B0604020202020204" pitchFamily="34" charset="0"/>
                <a:cs typeface="Arial" panose="020B0604020202020204" pitchFamily="34" charset="0"/>
              </a:rPr>
              <a:t>геоэкологиялық зерттеулердің мәнін, мазмұнын, бағыттарын және негізгі категорияларын графикалық түрде ұсыну</a:t>
            </a:r>
            <a:endParaRPr lang="ru-RU" dirty="0"/>
          </a:p>
        </p:txBody>
      </p:sp>
      <p:pic>
        <p:nvPicPr>
          <p:cNvPr id="2050" name="Picture 2" descr="Баламалы ресурстардан қуат көздерін алу және экологиялық мәселені шешу  жолдары Alashainasy.kz"/>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5933" y="2421073"/>
            <a:ext cx="4381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8636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400" b="1" dirty="0">
              <a:latin typeface="KZ Times New Roman" panose="02020603050405020304" pitchFamily="18" charset="0"/>
              <a:ea typeface="Open Sans"/>
              <a:cs typeface="Open Sans"/>
              <a:sym typeface="Open Sans"/>
            </a:endParaRPr>
          </a:p>
        </p:txBody>
      </p:sp>
      <p:sp>
        <p:nvSpPr>
          <p:cNvPr id="6" name="Freeform 700">
            <a:extLst>
              <a:ext uri="{FF2B5EF4-FFF2-40B4-BE49-F238E27FC236}">
                <a16:creationId xmlns:a16="http://schemas.microsoft.com/office/drawing/2014/main" id="{573DE054-6322-5A49-99EC-681A43974E95}"/>
              </a:ext>
            </a:extLst>
          </p:cNvPr>
          <p:cNvSpPr>
            <a:spLocks noEditPoints="1"/>
          </p:cNvSpPr>
          <p:nvPr/>
        </p:nvSpPr>
        <p:spPr bwMode="auto">
          <a:xfrm>
            <a:off x="274320" y="414462"/>
            <a:ext cx="2716410" cy="1662199"/>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
        <p:nvSpPr>
          <p:cNvPr id="8" name="Google Shape;100;p2"/>
          <p:cNvSpPr/>
          <p:nvPr/>
        </p:nvSpPr>
        <p:spPr>
          <a:xfrm>
            <a:off x="2793860" y="152872"/>
            <a:ext cx="9398140" cy="52318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en-US" sz="2800" b="1" dirty="0" err="1">
                <a:solidFill>
                  <a:schemeClr val="lt1"/>
                </a:solidFill>
                <a:latin typeface="KZ Times New Roman" panose="02020603050405020304" pitchFamily="18" charset="0"/>
                <a:ea typeface="Open Sans"/>
                <a:cs typeface="Open Sans"/>
                <a:sym typeface="Open Sans"/>
              </a:rPr>
              <a:t>Сабақтың</a:t>
            </a:r>
            <a:r>
              <a:rPr lang="en-US" sz="2800" b="1" dirty="0">
                <a:solidFill>
                  <a:schemeClr val="lt1"/>
                </a:solidFill>
                <a:latin typeface="KZ Times New Roman" panose="02020603050405020304" pitchFamily="18" charset="0"/>
                <a:ea typeface="Open Sans"/>
                <a:cs typeface="Open Sans"/>
                <a:sym typeface="Open Sans"/>
              </a:rPr>
              <a:t> </a:t>
            </a:r>
            <a:r>
              <a:rPr lang="en-US" sz="2800" b="1" dirty="0" err="1">
                <a:solidFill>
                  <a:schemeClr val="lt1"/>
                </a:solidFill>
                <a:latin typeface="KZ Times New Roman" panose="02020603050405020304" pitchFamily="18" charset="0"/>
                <a:ea typeface="Open Sans"/>
                <a:cs typeface="Open Sans"/>
                <a:sym typeface="Open Sans"/>
              </a:rPr>
              <a:t>мақсаты</a:t>
            </a:r>
            <a:endParaRPr sz="2800" b="1" dirty="0">
              <a:solidFill>
                <a:schemeClr val="lt1"/>
              </a:solidFill>
              <a:latin typeface="KZ Times New Roman" panose="02020603050405020304" pitchFamily="18" charset="0"/>
              <a:ea typeface="Open Sans"/>
              <a:cs typeface="Open Sans"/>
              <a:sym typeface="Open Sans"/>
            </a:endParaRPr>
          </a:p>
        </p:txBody>
      </p:sp>
      <p:sp>
        <p:nvSpPr>
          <p:cNvPr id="2" name="Выноска 2 (с границей) 1"/>
          <p:cNvSpPr/>
          <p:nvPr/>
        </p:nvSpPr>
        <p:spPr>
          <a:xfrm>
            <a:off x="3840480" y="2220686"/>
            <a:ext cx="7328263" cy="4101737"/>
          </a:xfrm>
          <a:prstGeom prst="accentCallout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Google Shape;101;p2"/>
          <p:cNvSpPr/>
          <p:nvPr/>
        </p:nvSpPr>
        <p:spPr>
          <a:xfrm>
            <a:off x="4323806" y="2142309"/>
            <a:ext cx="6296297" cy="1938952"/>
          </a:xfrm>
          <a:prstGeom prst="rect">
            <a:avLst/>
          </a:prstGeom>
          <a:noFill/>
          <a:ln>
            <a:noFill/>
          </a:ln>
        </p:spPr>
        <p:txBody>
          <a:bodyPr spcFirstLastPara="1" wrap="square" lIns="91425" tIns="45700" rIns="91425" bIns="45700" anchor="t" anchorCtr="0">
            <a:spAutoFit/>
          </a:bodyPr>
          <a:lstStyle/>
          <a:p>
            <a:pPr lvl="0"/>
            <a:endParaRPr lang="en-US" sz="2400" b="1" dirty="0" smtClean="0">
              <a:solidFill>
                <a:srgbClr val="0070C0"/>
              </a:solidFill>
              <a:latin typeface="Times New Roman" panose="02020603050405020304" pitchFamily="18" charset="0"/>
              <a:ea typeface="Open Sans" panose="020B0604020202020204" charset="0"/>
              <a:cs typeface="Times New Roman" panose="02020603050405020304" pitchFamily="18" charset="0"/>
              <a:sym typeface="Arial"/>
            </a:endParaRPr>
          </a:p>
          <a:p>
            <a:r>
              <a:rPr lang="kk-KZ" sz="2400" dirty="0" smtClean="0">
                <a:solidFill>
                  <a:schemeClr val="bg1"/>
                </a:solidFill>
                <a:latin typeface="Arial" panose="020B0604020202020204" pitchFamily="34" charset="0"/>
                <a:cs typeface="Arial" panose="020B0604020202020204" pitchFamily="34" charset="0"/>
              </a:rPr>
              <a:t>Оқу мақсаты:  </a:t>
            </a:r>
          </a:p>
          <a:p>
            <a:r>
              <a:rPr lang="kk-KZ" sz="2400" dirty="0" smtClean="0">
                <a:solidFill>
                  <a:schemeClr val="bg1"/>
                </a:solidFill>
                <a:latin typeface="Arial" panose="020B0604020202020204" pitchFamily="34" charset="0"/>
                <a:cs typeface="Arial" panose="020B0604020202020204" pitchFamily="34" charset="0"/>
              </a:rPr>
              <a:t>10.3.2.1 </a:t>
            </a:r>
            <a:r>
              <a:rPr lang="kk-KZ" sz="2400" dirty="0">
                <a:solidFill>
                  <a:schemeClr val="bg1"/>
                </a:solidFill>
                <a:latin typeface="Arial" panose="020B0604020202020204" pitchFamily="34" charset="0"/>
                <a:cs typeface="Arial" panose="020B0604020202020204" pitchFamily="34" charset="0"/>
              </a:rPr>
              <a:t>геоэкологиялық зерттеулердің мәнін, мазмұнын, бағыттарын және негізгі категорияларын графикалық түрде ұсыну</a:t>
            </a:r>
            <a:endParaRPr sz="2400" b="1" dirty="0">
              <a:solidFill>
                <a:schemeClr val="bg1"/>
              </a:solidFill>
              <a:latin typeface="Arial" panose="020B0604020202020204" pitchFamily="34" charset="0"/>
              <a:ea typeface="Open Sans" panose="020B0604020202020204" charset="0"/>
              <a:cs typeface="Arial" panose="020B0604020202020204" pitchFamily="34" charset="0"/>
              <a:sym typeface="Arial"/>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030" y="2990850"/>
            <a:ext cx="2552700" cy="1790700"/>
          </a:xfrm>
          <a:prstGeom prst="rect">
            <a:avLst/>
          </a:prstGeom>
        </p:spPr>
      </p:pic>
    </p:spTree>
    <p:extLst>
      <p:ext uri="{BB962C8B-B14F-4D97-AF65-F5344CB8AC3E}">
        <p14:creationId xmlns:p14="http://schemas.microsoft.com/office/powerpoint/2010/main" val="37793876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6" name="Freeform 700">
            <a:extLst>
              <a:ext uri="{FF2B5EF4-FFF2-40B4-BE49-F238E27FC236}">
                <a16:creationId xmlns:a16="http://schemas.microsoft.com/office/drawing/2014/main" id="{573DE054-6322-5A49-99EC-681A43974E95}"/>
              </a:ext>
            </a:extLst>
          </p:cNvPr>
          <p:cNvSpPr>
            <a:spLocks noEditPoints="1"/>
          </p:cNvSpPr>
          <p:nvPr/>
        </p:nvSpPr>
        <p:spPr bwMode="auto">
          <a:xfrm>
            <a:off x="237255" y="450263"/>
            <a:ext cx="2225093" cy="137241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
        <p:nvSpPr>
          <p:cNvPr id="7" name="Google Shape;100;p2"/>
          <p:cNvSpPr/>
          <p:nvPr/>
        </p:nvSpPr>
        <p:spPr>
          <a:xfrm>
            <a:off x="1959429" y="-62433"/>
            <a:ext cx="9354596" cy="954067"/>
          </a:xfrm>
          <a:prstGeom prst="rect">
            <a:avLst/>
          </a:prstGeom>
          <a:noFill/>
          <a:ln>
            <a:noFill/>
          </a:ln>
        </p:spPr>
        <p:txBody>
          <a:bodyPr spcFirstLastPara="1" wrap="square" lIns="91425" tIns="45700" rIns="91425" bIns="45700" anchor="ctr" anchorCtr="0">
            <a:spAutoFit/>
          </a:bodyPr>
          <a:lstStyle/>
          <a:p>
            <a:r>
              <a:rPr lang="ru-RU" sz="3200" b="1" dirty="0" smtClean="0">
                <a:solidFill>
                  <a:schemeClr val="bg1"/>
                </a:solidFill>
                <a:latin typeface="KZ Times New Roman" panose="02020603050405020304" pitchFamily="18" charset="0"/>
              </a:rPr>
              <a:t>  </a:t>
            </a:r>
            <a:r>
              <a:rPr lang="kk-KZ" sz="3200" b="1" dirty="0" smtClean="0">
                <a:solidFill>
                  <a:schemeClr val="bg1"/>
                </a:solidFill>
                <a:latin typeface="KZ Times New Roman" panose="02020603050405020304" pitchFamily="18" charset="0"/>
              </a:rPr>
              <a:t>Геоэкология нені оқытады?</a:t>
            </a:r>
            <a:endParaRPr lang="ru-RU" sz="3200" b="1" dirty="0">
              <a:solidFill>
                <a:schemeClr val="bg1"/>
              </a:solidFill>
              <a:latin typeface="KZ Times New Roman" panose="02020603050405020304" pitchFamily="18" charset="0"/>
            </a:endParaRPr>
          </a:p>
          <a:p>
            <a:pPr marL="0" marR="0" lvl="0" indent="0" algn="l" rtl="0">
              <a:spcBef>
                <a:spcPts val="0"/>
              </a:spcBef>
              <a:spcAft>
                <a:spcPts val="0"/>
              </a:spcAft>
              <a:buNone/>
            </a:pPr>
            <a:endParaRPr sz="2400" b="1" dirty="0">
              <a:solidFill>
                <a:schemeClr val="lt1"/>
              </a:solidFill>
              <a:latin typeface="Open Sans"/>
              <a:ea typeface="Open Sans"/>
              <a:cs typeface="Open Sans"/>
              <a:sym typeface="Open Sans"/>
            </a:endParaRPr>
          </a:p>
        </p:txBody>
      </p:sp>
      <p:grpSp>
        <p:nvGrpSpPr>
          <p:cNvPr id="16" name="Group 20"/>
          <p:cNvGrpSpPr/>
          <p:nvPr/>
        </p:nvGrpSpPr>
        <p:grpSpPr>
          <a:xfrm>
            <a:off x="545217" y="4241058"/>
            <a:ext cx="1917131" cy="1917131"/>
            <a:chOff x="4649812" y="3440065"/>
            <a:chExt cx="1013644" cy="1013644"/>
          </a:xfrm>
        </p:grpSpPr>
        <p:sp>
          <p:nvSpPr>
            <p:cNvPr id="17" name="Oval 24"/>
            <p:cNvSpPr/>
            <p:nvPr/>
          </p:nvSpPr>
          <p:spPr>
            <a:xfrm>
              <a:off x="4649812" y="3440065"/>
              <a:ext cx="1013644" cy="1013644"/>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Open Sans Regular" charset="0"/>
              </a:endParaRPr>
            </a:p>
          </p:txBody>
        </p:sp>
        <p:sp>
          <p:nvSpPr>
            <p:cNvPr id="18" name="Pie 36"/>
            <p:cNvSpPr/>
            <p:nvPr/>
          </p:nvSpPr>
          <p:spPr>
            <a:xfrm flipH="1">
              <a:off x="4649812" y="3440065"/>
              <a:ext cx="1013644" cy="1013644"/>
            </a:xfrm>
            <a:prstGeom prst="pie">
              <a:avLst>
                <a:gd name="adj1" fmla="val 3429801"/>
                <a:gd name="adj2" fmla="val 162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Open Sans Regular" charset="0"/>
              </a:endParaRPr>
            </a:p>
          </p:txBody>
        </p:sp>
        <p:sp>
          <p:nvSpPr>
            <p:cNvPr id="19" name="Oval 37"/>
            <p:cNvSpPr/>
            <p:nvPr/>
          </p:nvSpPr>
          <p:spPr>
            <a:xfrm>
              <a:off x="4730680" y="3520933"/>
              <a:ext cx="851908" cy="8519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chemeClr val="tx1"/>
                </a:solidFill>
                <a:latin typeface="Open Sans Regular" charset="0"/>
              </a:endParaRPr>
            </a:p>
          </p:txBody>
        </p:sp>
      </p:grpSp>
      <p:grpSp>
        <p:nvGrpSpPr>
          <p:cNvPr id="20" name="Group 38"/>
          <p:cNvGrpSpPr/>
          <p:nvPr/>
        </p:nvGrpSpPr>
        <p:grpSpPr>
          <a:xfrm>
            <a:off x="2716096" y="2825159"/>
            <a:ext cx="1917131" cy="1917131"/>
            <a:chOff x="4649812" y="3440065"/>
            <a:chExt cx="1013644" cy="1013644"/>
          </a:xfrm>
        </p:grpSpPr>
        <p:sp>
          <p:nvSpPr>
            <p:cNvPr id="21" name="Oval 39"/>
            <p:cNvSpPr/>
            <p:nvPr/>
          </p:nvSpPr>
          <p:spPr>
            <a:xfrm>
              <a:off x="4649812" y="3440065"/>
              <a:ext cx="1013644" cy="1013644"/>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Open Sans Regular" charset="0"/>
              </a:endParaRPr>
            </a:p>
          </p:txBody>
        </p:sp>
        <p:sp>
          <p:nvSpPr>
            <p:cNvPr id="22" name="Pie 40"/>
            <p:cNvSpPr/>
            <p:nvPr/>
          </p:nvSpPr>
          <p:spPr>
            <a:xfrm flipH="1">
              <a:off x="4649812" y="3440065"/>
              <a:ext cx="1013644" cy="1013644"/>
            </a:xfrm>
            <a:prstGeom prst="pie">
              <a:avLst>
                <a:gd name="adj1" fmla="val 8092163"/>
                <a:gd name="adj2" fmla="val 162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Open Sans Regular" charset="0"/>
              </a:endParaRPr>
            </a:p>
          </p:txBody>
        </p:sp>
        <p:sp>
          <p:nvSpPr>
            <p:cNvPr id="23" name="Oval 41"/>
            <p:cNvSpPr/>
            <p:nvPr/>
          </p:nvSpPr>
          <p:spPr>
            <a:xfrm>
              <a:off x="4730680" y="3520933"/>
              <a:ext cx="851908" cy="8519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chemeClr val="tx1"/>
                </a:solidFill>
                <a:latin typeface="Open Sans Regular" charset="0"/>
              </a:endParaRPr>
            </a:p>
          </p:txBody>
        </p:sp>
      </p:grpSp>
      <p:grpSp>
        <p:nvGrpSpPr>
          <p:cNvPr id="24" name="Group 42"/>
          <p:cNvGrpSpPr/>
          <p:nvPr/>
        </p:nvGrpSpPr>
        <p:grpSpPr>
          <a:xfrm>
            <a:off x="4971055" y="1531715"/>
            <a:ext cx="1917131" cy="1917131"/>
            <a:chOff x="4649812" y="3440065"/>
            <a:chExt cx="1013644" cy="1013644"/>
          </a:xfrm>
        </p:grpSpPr>
        <p:sp>
          <p:nvSpPr>
            <p:cNvPr id="25" name="Oval 43"/>
            <p:cNvSpPr/>
            <p:nvPr/>
          </p:nvSpPr>
          <p:spPr>
            <a:xfrm>
              <a:off x="4649812" y="3440065"/>
              <a:ext cx="1013644" cy="1013644"/>
            </a:xfrm>
            <a:prstGeom prst="ellipse">
              <a:avLst/>
            </a:prstGeom>
            <a:solidFill>
              <a:schemeClr val="bg1">
                <a:lumMod val="95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Open Sans Regular" charset="0"/>
              </a:endParaRPr>
            </a:p>
          </p:txBody>
        </p:sp>
        <p:sp>
          <p:nvSpPr>
            <p:cNvPr id="26" name="Pie 44"/>
            <p:cNvSpPr/>
            <p:nvPr/>
          </p:nvSpPr>
          <p:spPr>
            <a:xfrm flipH="1">
              <a:off x="4649812" y="3440065"/>
              <a:ext cx="1013644" cy="1013644"/>
            </a:xfrm>
            <a:prstGeom prst="pie">
              <a:avLst>
                <a:gd name="adj1" fmla="val 5327925"/>
                <a:gd name="adj2" fmla="val 16200000"/>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rgbClr val="FFFFFF"/>
                </a:solidFill>
                <a:latin typeface="Open Sans Regular" charset="0"/>
              </a:endParaRPr>
            </a:p>
          </p:txBody>
        </p:sp>
        <p:sp>
          <p:nvSpPr>
            <p:cNvPr id="27" name="Oval 45"/>
            <p:cNvSpPr/>
            <p:nvPr/>
          </p:nvSpPr>
          <p:spPr>
            <a:xfrm>
              <a:off x="4730680" y="3520933"/>
              <a:ext cx="851908" cy="85190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endParaRPr lang="en-US" sz="1200" dirty="0">
                <a:solidFill>
                  <a:schemeClr val="tx1"/>
                </a:solidFill>
                <a:latin typeface="Open Sans Regular" charset="0"/>
              </a:endParaRPr>
            </a:p>
          </p:txBody>
        </p:sp>
      </p:grpSp>
      <p:sp>
        <p:nvSpPr>
          <p:cNvPr id="2" name="Прямоугольник 1"/>
          <p:cNvSpPr/>
          <p:nvPr/>
        </p:nvSpPr>
        <p:spPr>
          <a:xfrm>
            <a:off x="904900" y="4787298"/>
            <a:ext cx="1197765" cy="646331"/>
          </a:xfrm>
          <a:prstGeom prst="rect">
            <a:avLst/>
          </a:prstGeom>
        </p:spPr>
        <p:txBody>
          <a:bodyPr wrap="none">
            <a:spAutoFit/>
          </a:bodyPr>
          <a:lstStyle/>
          <a:p>
            <a:pPr algn="ctr"/>
            <a:r>
              <a:rPr lang="kk-KZ" b="1" dirty="0" smtClean="0">
                <a:solidFill>
                  <a:srgbClr val="002060"/>
                </a:solidFill>
                <a:latin typeface="KZ Times New Roman" panose="02020603050405020304" pitchFamily="18" charset="0"/>
              </a:rPr>
              <a:t>Экология</a:t>
            </a:r>
          </a:p>
          <a:p>
            <a:pPr algn="ctr"/>
            <a:endParaRPr lang="ru-RU" dirty="0">
              <a:latin typeface="KZ Times New Roman" panose="02020603050405020304" pitchFamily="18" charset="0"/>
            </a:endParaRPr>
          </a:p>
        </p:txBody>
      </p:sp>
      <p:sp>
        <p:nvSpPr>
          <p:cNvPr id="3" name="Прямоугольник 2"/>
          <p:cNvSpPr/>
          <p:nvPr/>
        </p:nvSpPr>
        <p:spPr>
          <a:xfrm>
            <a:off x="3077959" y="3586859"/>
            <a:ext cx="1193404" cy="369332"/>
          </a:xfrm>
          <a:prstGeom prst="rect">
            <a:avLst/>
          </a:prstGeom>
        </p:spPr>
        <p:txBody>
          <a:bodyPr wrap="none">
            <a:spAutoFit/>
          </a:bodyPr>
          <a:lstStyle/>
          <a:p>
            <a:pPr algn="ctr"/>
            <a:r>
              <a:rPr lang="kk-KZ" b="1" dirty="0" smtClean="0">
                <a:solidFill>
                  <a:srgbClr val="002060"/>
                </a:solidFill>
                <a:latin typeface="KZ Times New Roman" panose="02020603050405020304" pitchFamily="18" charset="0"/>
              </a:rPr>
              <a:t>Экосфера</a:t>
            </a:r>
            <a:endParaRPr lang="ru-RU" b="1" dirty="0">
              <a:solidFill>
                <a:srgbClr val="002060"/>
              </a:solidFill>
              <a:latin typeface="KZ Times New Roman" panose="02020603050405020304" pitchFamily="18" charset="0"/>
            </a:endParaRPr>
          </a:p>
        </p:txBody>
      </p:sp>
      <p:sp>
        <p:nvSpPr>
          <p:cNvPr id="9" name="Прямоугольник 8"/>
          <p:cNvSpPr/>
          <p:nvPr/>
        </p:nvSpPr>
        <p:spPr>
          <a:xfrm>
            <a:off x="5279966" y="2300927"/>
            <a:ext cx="1475981" cy="369332"/>
          </a:xfrm>
          <a:prstGeom prst="rect">
            <a:avLst/>
          </a:prstGeom>
        </p:spPr>
        <p:txBody>
          <a:bodyPr wrap="none">
            <a:spAutoFit/>
          </a:bodyPr>
          <a:lstStyle/>
          <a:p>
            <a:pPr algn="ctr"/>
            <a:r>
              <a:rPr lang="kk-KZ" b="1" dirty="0">
                <a:solidFill>
                  <a:srgbClr val="002060"/>
                </a:solidFill>
                <a:latin typeface="KZ Times New Roman" panose="02020603050405020304" pitchFamily="18" charset="0"/>
              </a:rPr>
              <a:t>Г</a:t>
            </a:r>
            <a:r>
              <a:rPr lang="kk-KZ" b="1" dirty="0" smtClean="0">
                <a:solidFill>
                  <a:srgbClr val="002060"/>
                </a:solidFill>
                <a:latin typeface="KZ Times New Roman" panose="02020603050405020304" pitchFamily="18" charset="0"/>
              </a:rPr>
              <a:t>еоэкология</a:t>
            </a:r>
            <a:endParaRPr lang="ru-RU" b="1" dirty="0">
              <a:solidFill>
                <a:srgbClr val="002060"/>
              </a:solidFill>
              <a:latin typeface="KZ Times New Roman" panose="02020603050405020304" pitchFamily="18" charset="0"/>
            </a:endParaRPr>
          </a:p>
        </p:txBody>
      </p:sp>
      <p:sp>
        <p:nvSpPr>
          <p:cNvPr id="5" name="Прямоугольник 4"/>
          <p:cNvSpPr/>
          <p:nvPr/>
        </p:nvSpPr>
        <p:spPr>
          <a:xfrm>
            <a:off x="2462348" y="5392447"/>
            <a:ext cx="6096000" cy="923330"/>
          </a:xfrm>
          <a:prstGeom prst="rect">
            <a:avLst/>
          </a:prstGeom>
        </p:spPr>
        <p:txBody>
          <a:bodyPr>
            <a:spAutoFit/>
          </a:bodyPr>
          <a:lstStyle/>
          <a:p>
            <a:r>
              <a:rPr lang="ru-RU" b="1" dirty="0" smtClean="0">
                <a:solidFill>
                  <a:srgbClr val="002060"/>
                </a:solidFill>
                <a:latin typeface="Arial" panose="020B0604020202020204" pitchFamily="34" charset="0"/>
                <a:cs typeface="Arial" panose="020B0604020202020204" pitchFamily="34" charset="0"/>
              </a:rPr>
              <a:t>Экология</a:t>
            </a:r>
            <a:r>
              <a:rPr lang="ru-RU" dirty="0" smtClean="0">
                <a:solidFill>
                  <a:srgbClr val="002060"/>
                </a:solidFill>
                <a:latin typeface="Arial" panose="020B0604020202020204" pitchFamily="34" charset="0"/>
                <a:cs typeface="Arial" panose="020B0604020202020204" pitchFamily="34" charset="0"/>
              </a:rPr>
              <a:t>-</a:t>
            </a:r>
            <a:r>
              <a:rPr lang="ru-RU" dirty="0" err="1" smtClean="0">
                <a:solidFill>
                  <a:srgbClr val="002060"/>
                </a:solidFill>
                <a:latin typeface="Arial" panose="020B0604020202020204" pitchFamily="34" charset="0"/>
                <a:cs typeface="Arial" panose="020B0604020202020204" pitchFamily="34" charset="0"/>
              </a:rPr>
              <a:t>әлемдегі</a:t>
            </a:r>
            <a:r>
              <a:rPr lang="ru-RU" dirty="0" smtClean="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барлық</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тірі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табиғаттың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бір-бірімен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және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олардың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қоршаған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ортамен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қатынасын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зерттейтін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ғылымның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атауы</a:t>
            </a:r>
            <a:r>
              <a:rPr lang="ru-RU" dirty="0">
                <a:solidFill>
                  <a:srgbClr val="002060"/>
                </a:solidFill>
                <a:latin typeface="Arial" panose="020B0604020202020204" pitchFamily="34" charset="0"/>
                <a:cs typeface="Arial" panose="020B0604020202020204" pitchFamily="34" charset="0"/>
              </a:rPr>
              <a:t> экология </a:t>
            </a:r>
            <a:r>
              <a:rPr lang="ru-RU" dirty="0" err="1">
                <a:solidFill>
                  <a:srgbClr val="002060"/>
                </a:solidFill>
                <a:latin typeface="Arial" panose="020B0604020202020204" pitchFamily="34" charset="0"/>
                <a:cs typeface="Arial" panose="020B0604020202020204" pitchFamily="34" charset="0"/>
              </a:rPr>
              <a:t>деп</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аталады</a:t>
            </a:r>
            <a:r>
              <a:rPr lang="ru-RU" dirty="0">
                <a:solidFill>
                  <a:srgbClr val="002060"/>
                </a:solidFill>
                <a:latin typeface="Arial" panose="020B0604020202020204" pitchFamily="34" charset="0"/>
                <a:cs typeface="Arial" panose="020B0604020202020204" pitchFamily="34" charset="0"/>
              </a:rPr>
              <a:t>. </a:t>
            </a:r>
          </a:p>
        </p:txBody>
      </p:sp>
      <p:sp>
        <p:nvSpPr>
          <p:cNvPr id="11" name="Прямоугольник 10"/>
          <p:cNvSpPr/>
          <p:nvPr/>
        </p:nvSpPr>
        <p:spPr>
          <a:xfrm>
            <a:off x="7090988" y="2009271"/>
            <a:ext cx="4746952" cy="646331"/>
          </a:xfrm>
          <a:prstGeom prst="rect">
            <a:avLst/>
          </a:prstGeom>
        </p:spPr>
        <p:txBody>
          <a:bodyPr wrap="square">
            <a:spAutoFit/>
          </a:bodyPr>
          <a:lstStyle/>
          <a:p>
            <a:r>
              <a:rPr lang="ru-RU" b="1" dirty="0">
                <a:solidFill>
                  <a:srgbClr val="002060"/>
                </a:solidFill>
                <a:latin typeface="Arial" panose="020B0604020202020204" pitchFamily="34" charset="0"/>
                <a:cs typeface="Arial" panose="020B0604020202020204" pitchFamily="34" charset="0"/>
              </a:rPr>
              <a:t>Геоэкология </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экосфераны</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қоғаммен</a:t>
            </a:r>
            <a:r>
              <a:rPr lang="ru-RU" dirty="0">
                <a:solidFill>
                  <a:srgbClr val="002060"/>
                </a:solidFill>
                <a:latin typeface="Arial" panose="020B0604020202020204" pitchFamily="34" charset="0"/>
                <a:cs typeface="Arial" panose="020B0604020202020204" pitchFamily="34" charset="0"/>
              </a:rPr>
              <a:t> </a:t>
            </a:r>
            <a:endParaRPr lang="ru-RU" dirty="0" smtClean="0">
              <a:solidFill>
                <a:srgbClr val="002060"/>
              </a:solidFill>
              <a:latin typeface="Arial" panose="020B0604020202020204" pitchFamily="34" charset="0"/>
              <a:cs typeface="Arial" panose="020B0604020202020204" pitchFamily="34" charset="0"/>
            </a:endParaRPr>
          </a:p>
          <a:p>
            <a:r>
              <a:rPr lang="ru-RU" dirty="0" smtClean="0">
                <a:solidFill>
                  <a:srgbClr val="002060"/>
                </a:solidFill>
                <a:latin typeface="Arial" panose="020B0604020202020204" pitchFamily="34" charset="0"/>
                <a:cs typeface="Arial" panose="020B0604020202020204" pitchFamily="34" charset="0"/>
              </a:rPr>
              <a:t>интеграция </a:t>
            </a:r>
            <a:r>
              <a:rPr lang="ru-RU" dirty="0" err="1">
                <a:solidFill>
                  <a:srgbClr val="002060"/>
                </a:solidFill>
                <a:latin typeface="Arial" panose="020B0604020202020204" pitchFamily="34" charset="0"/>
                <a:cs typeface="Arial" panose="020B0604020202020204" pitchFamily="34" charset="0"/>
              </a:rPr>
              <a:t>процесінде</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зерттейтін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ғылым</a:t>
            </a:r>
            <a:r>
              <a:rPr lang="ru-RU" dirty="0">
                <a:solidFill>
                  <a:srgbClr val="002060"/>
                </a:solidFill>
                <a:latin typeface="Arial" panose="020B0604020202020204" pitchFamily="34" charset="0"/>
                <a:cs typeface="Arial" panose="020B0604020202020204" pitchFamily="34" charset="0"/>
              </a:rPr>
              <a:t>.</a:t>
            </a:r>
            <a:r>
              <a:rPr lang="ru-RU" dirty="0">
                <a:solidFill>
                  <a:srgbClr val="002060"/>
                </a:solidFill>
                <a:latin typeface="Roboto"/>
              </a:rPr>
              <a:t> </a:t>
            </a:r>
            <a:endParaRPr lang="ru-RU" dirty="0">
              <a:solidFill>
                <a:srgbClr val="002060"/>
              </a:solidFill>
            </a:endParaRPr>
          </a:p>
        </p:txBody>
      </p:sp>
      <p:sp>
        <p:nvSpPr>
          <p:cNvPr id="13" name="Прямоугольник 12"/>
          <p:cNvSpPr/>
          <p:nvPr/>
        </p:nvSpPr>
        <p:spPr>
          <a:xfrm>
            <a:off x="5128063" y="3783724"/>
            <a:ext cx="6096000" cy="1477328"/>
          </a:xfrm>
          <a:prstGeom prst="rect">
            <a:avLst/>
          </a:prstGeom>
        </p:spPr>
        <p:txBody>
          <a:bodyPr>
            <a:spAutoFit/>
          </a:bodyPr>
          <a:lstStyle/>
          <a:p>
            <a:r>
              <a:rPr lang="ru-RU" b="1" dirty="0" err="1">
                <a:solidFill>
                  <a:srgbClr val="002060"/>
                </a:solidFill>
                <a:latin typeface="Arial" panose="020B0604020202020204" pitchFamily="34" charset="0"/>
                <a:cs typeface="Arial" panose="020B0604020202020204" pitchFamily="34" charset="0"/>
              </a:rPr>
              <a:t>Экосфера</a:t>
            </a:r>
            <a:r>
              <a:rPr lang="ru-RU" b="1" dirty="0">
                <a:solidFill>
                  <a:srgbClr val="002060"/>
                </a:solidFill>
                <a:latin typeface="Arial" panose="020B0604020202020204" pitchFamily="34" charset="0"/>
                <a:cs typeface="Arial" panose="020B0604020202020204" pitchFamily="34" charset="0"/>
              </a:rPr>
              <a:t> (</a:t>
            </a:r>
            <a:r>
              <a:rPr lang="ru-RU" b="1" dirty="0" err="1">
                <a:solidFill>
                  <a:srgbClr val="002060"/>
                </a:solidFill>
                <a:latin typeface="Arial" panose="020B0604020202020204" pitchFamily="34" charset="0"/>
                <a:cs typeface="Arial" panose="020B0604020202020204" pitchFamily="34" charset="0"/>
              </a:rPr>
              <a:t>экологиялық</a:t>
            </a:r>
            <a:r>
              <a:rPr lang="ru-RU" b="1" dirty="0">
                <a:solidFill>
                  <a:srgbClr val="002060"/>
                </a:solidFill>
                <a:latin typeface="Arial" panose="020B0604020202020204" pitchFamily="34" charset="0"/>
                <a:cs typeface="Arial" panose="020B0604020202020204" pitchFamily="34" charset="0"/>
              </a:rPr>
              <a:t> сала) </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тірі</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организмдер</a:t>
            </a:r>
            <a:r>
              <a:rPr lang="ru-RU" dirty="0">
                <a:solidFill>
                  <a:srgbClr val="002060"/>
                </a:solidFill>
                <a:latin typeface="Arial" panose="020B0604020202020204" pitchFamily="34" charset="0"/>
                <a:cs typeface="Arial" panose="020B0604020202020204" pitchFamily="34" charset="0"/>
              </a:rPr>
              <a:t> мен </a:t>
            </a:r>
            <a:r>
              <a:rPr lang="ru-RU" dirty="0" err="1">
                <a:solidFill>
                  <a:srgbClr val="002060"/>
                </a:solidFill>
                <a:latin typeface="Arial" panose="020B0604020202020204" pitchFamily="34" charset="0"/>
                <a:cs typeface="Arial" panose="020B0604020202020204" pitchFamily="34" charset="0"/>
              </a:rPr>
              <a:t>олардың</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қоршаған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ортасын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біртұтас</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қамтитын</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биологиялық</a:t>
            </a:r>
            <a:r>
              <a:rPr lang="ru-RU" dirty="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жүйе</a:t>
            </a:r>
            <a:r>
              <a:rPr lang="ru-RU" dirty="0">
                <a:solidFill>
                  <a:srgbClr val="002060"/>
                </a:solidFill>
                <a:latin typeface="Arial" panose="020B0604020202020204" pitchFamily="34" charset="0"/>
                <a:cs typeface="Arial" panose="020B0604020202020204" pitchFamily="34" charset="0"/>
              </a:rPr>
              <a:t>.</a:t>
            </a:r>
          </a:p>
          <a:p>
            <a:r>
              <a:rPr lang="ru-RU" dirty="0"/>
              <a:t/>
            </a:r>
            <a:br>
              <a:rPr lang="ru-RU" dirty="0"/>
            </a:br>
            <a:endParaRPr lang="ru-RU" dirty="0"/>
          </a:p>
        </p:txBody>
      </p:sp>
    </p:spTree>
    <p:extLst>
      <p:ext uri="{BB962C8B-B14F-4D97-AF65-F5344CB8AC3E}">
        <p14:creationId xmlns:p14="http://schemas.microsoft.com/office/powerpoint/2010/main" val="138379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Freeform 700">
            <a:extLst>
              <a:ext uri="{FF2B5EF4-FFF2-40B4-BE49-F238E27FC236}">
                <a16:creationId xmlns:a16="http://schemas.microsoft.com/office/drawing/2014/main" id="{573DE054-6322-5A49-99EC-681A43974E95}"/>
              </a:ext>
            </a:extLst>
          </p:cNvPr>
          <p:cNvSpPr>
            <a:spLocks noEditPoints="1"/>
          </p:cNvSpPr>
          <p:nvPr/>
        </p:nvSpPr>
        <p:spPr bwMode="auto">
          <a:xfrm>
            <a:off x="400594" y="355035"/>
            <a:ext cx="2434046" cy="1601809"/>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
        <p:nvSpPr>
          <p:cNvPr id="7" name="Прямоугольник 6"/>
          <p:cNvSpPr/>
          <p:nvPr/>
        </p:nvSpPr>
        <p:spPr>
          <a:xfrm>
            <a:off x="2756262" y="990631"/>
            <a:ext cx="6096000" cy="417871"/>
          </a:xfrm>
          <a:prstGeom prst="rect">
            <a:avLst/>
          </a:prstGeom>
        </p:spPr>
        <p:txBody>
          <a:bodyPr>
            <a:spAutoFit/>
          </a:bodyPr>
          <a:lstStyle/>
          <a:p>
            <a:pPr marL="342900" lvl="0" indent="-342900" algn="just">
              <a:lnSpc>
                <a:spcPct val="115000"/>
              </a:lnSpc>
              <a:spcAft>
                <a:spcPts val="0"/>
              </a:spcAft>
              <a:buFont typeface="Times New Roman" panose="02020603050405020304" pitchFamily="18" charset="0"/>
              <a:buChar char="-"/>
            </a:pPr>
            <a:endParaRPr lang="ru-RU" sz="2000" dirty="0">
              <a:solidFill>
                <a:srgbClr val="0070C0"/>
              </a:solidFill>
              <a:effectLst/>
              <a:latin typeface="KZ Times New Roman" panose="02020603050405020304" pitchFamily="18" charset="0"/>
              <a:ea typeface="Times New Roman" panose="02020603050405020304" pitchFamily="18" charset="0"/>
            </a:endParaRPr>
          </a:p>
        </p:txBody>
      </p:sp>
      <p:sp>
        <p:nvSpPr>
          <p:cNvPr id="9" name="Подзаголовок 2"/>
          <p:cNvSpPr txBox="1">
            <a:spLocks/>
          </p:cNvSpPr>
          <p:nvPr/>
        </p:nvSpPr>
        <p:spPr>
          <a:xfrm>
            <a:off x="2346960" y="234133"/>
            <a:ext cx="8451668" cy="7063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kk-KZ" dirty="0" smtClean="0">
                <a:solidFill>
                  <a:schemeClr val="bg1"/>
                </a:solidFill>
                <a:latin typeface="Arial" panose="020B0604020202020204" pitchFamily="34" charset="0"/>
                <a:cs typeface="Arial" panose="020B0604020202020204" pitchFamily="34" charset="0"/>
              </a:rPr>
              <a:t>Геоэкология ғылымы қалыптасуының алғышарттары</a:t>
            </a:r>
            <a:endParaRPr lang="ru-RU" dirty="0">
              <a:solidFill>
                <a:schemeClr val="bg1"/>
              </a:solidFill>
              <a:latin typeface="Arial" panose="020B0604020202020204" pitchFamily="34" charset="0"/>
              <a:cs typeface="Arial" panose="020B0604020202020204" pitchFamily="34" charset="0"/>
            </a:endParaRPr>
          </a:p>
        </p:txBody>
      </p:sp>
      <p:graphicFrame>
        <p:nvGraphicFramePr>
          <p:cNvPr id="5" name="Схема 4"/>
          <p:cNvGraphicFramePr/>
          <p:nvPr>
            <p:extLst>
              <p:ext uri="{D42A27DB-BD31-4B8C-83A1-F6EECF244321}">
                <p14:modId xmlns:p14="http://schemas.microsoft.com/office/powerpoint/2010/main" val="1538121532"/>
              </p:ext>
            </p:extLst>
          </p:nvPr>
        </p:nvGraphicFramePr>
        <p:xfrm>
          <a:off x="2032000" y="129556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543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p:cNvSpPr txBox="1"/>
          <p:nvPr/>
        </p:nvSpPr>
        <p:spPr>
          <a:xfrm>
            <a:off x="1390466" y="68618"/>
            <a:ext cx="2216762" cy="684931"/>
          </a:xfrm>
          <a:prstGeom prst="rect">
            <a:avLst/>
          </a:prstGeom>
          <a:noFill/>
        </p:spPr>
        <p:txBody>
          <a:bodyPr wrap="none" rtlCol="0">
            <a:spAutoFit/>
          </a:bodyPr>
          <a:lstStyle/>
          <a:p>
            <a:pPr algn="ctr">
              <a:lnSpc>
                <a:spcPts val="5000"/>
              </a:lnSpc>
            </a:pPr>
            <a:r>
              <a:rPr lang="kk-KZ" sz="3300" b="1" dirty="0">
                <a:solidFill>
                  <a:schemeClr val="bg1"/>
                </a:solidFill>
                <a:latin typeface="League Spartan" charset="0"/>
                <a:ea typeface="League Spartan" charset="0"/>
                <a:cs typeface="League Spartan" charset="0"/>
              </a:rPr>
              <a:t>СТРУКТУРА</a:t>
            </a:r>
            <a:endParaRPr lang="en-US" sz="3300" b="1" dirty="0">
              <a:solidFill>
                <a:schemeClr val="bg1"/>
              </a:solidFill>
              <a:latin typeface="League Spartan" charset="0"/>
              <a:ea typeface="League Spartan" charset="0"/>
              <a:cs typeface="League Spartan" charset="0"/>
            </a:endParaRPr>
          </a:p>
        </p:txBody>
      </p:sp>
      <p:sp>
        <p:nvSpPr>
          <p:cNvPr id="40" name="Shape 1398"/>
          <p:cNvSpPr/>
          <p:nvPr/>
        </p:nvSpPr>
        <p:spPr>
          <a:xfrm>
            <a:off x="1946366" y="1175644"/>
            <a:ext cx="9744891" cy="1170605"/>
          </a:xfrm>
          <a:prstGeom prst="roundRect">
            <a:avLst>
              <a:gd name="adj" fmla="val 0"/>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FFFFFF"/>
                </a:solidFill>
                <a:latin typeface="Helvetica Neue Light"/>
                <a:ea typeface="Helvetica Neue Light"/>
                <a:cs typeface="Helvetica Neue Light"/>
                <a:sym typeface="Helvetica Neue Light"/>
              </a:defRPr>
            </a:lvl1pPr>
          </a:lstStyle>
          <a:p>
            <a:pPr algn="ctr"/>
            <a:r>
              <a:rPr lang="kk-KZ" sz="2200" dirty="0" smtClean="0">
                <a:latin typeface="League Spartan" charset="0"/>
                <a:ea typeface="League Spartan" charset="0"/>
                <a:cs typeface="League Spartan" charset="0"/>
              </a:rPr>
              <a:t>Табиғатты тиімді және тиімсіз пайдалану</a:t>
            </a:r>
            <a:endParaRPr sz="2200" dirty="0">
              <a:latin typeface="League Spartan" charset="0"/>
              <a:ea typeface="League Spartan" charset="0"/>
              <a:cs typeface="League Spartan" charset="0"/>
            </a:endParaRPr>
          </a:p>
        </p:txBody>
      </p:sp>
      <p:sp>
        <p:nvSpPr>
          <p:cNvPr id="41" name="Shape 1399"/>
          <p:cNvSpPr/>
          <p:nvPr/>
        </p:nvSpPr>
        <p:spPr>
          <a:xfrm>
            <a:off x="400594" y="3406025"/>
            <a:ext cx="5451566" cy="3007838"/>
          </a:xfrm>
          <a:prstGeom prst="roundRect">
            <a:avLst>
              <a:gd name="adj" fmla="val 0"/>
            </a:avLst>
          </a:prstGeom>
          <a:solidFill>
            <a:srgbClr val="0070C0"/>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ru-RU" dirty="0" err="1"/>
              <a:t>Табиғатты</a:t>
            </a:r>
            <a:r>
              <a:rPr lang="ru-RU" dirty="0"/>
              <a:t> </a:t>
            </a:r>
            <a:r>
              <a:rPr lang="ru-RU" dirty="0" err="1"/>
              <a:t>пайдалану</a:t>
            </a:r>
            <a:r>
              <a:rPr lang="ru-RU" dirty="0"/>
              <a:t> </a:t>
            </a:r>
            <a:r>
              <a:rPr lang="ru-RU" dirty="0" err="1"/>
              <a:t>жүйесі</a:t>
            </a:r>
            <a:r>
              <a:rPr lang="ru-RU" dirty="0"/>
              <a:t>: </a:t>
            </a:r>
            <a:r>
              <a:rPr lang="ru-RU" dirty="0" err="1"/>
              <a:t>өндірілетін</a:t>
            </a:r>
            <a:r>
              <a:rPr lang="ru-RU" dirty="0"/>
              <a:t> </a:t>
            </a:r>
            <a:r>
              <a:rPr lang="ru-RU" dirty="0" err="1"/>
              <a:t>табиғат</a:t>
            </a:r>
            <a:r>
              <a:rPr lang="ru-RU" dirty="0"/>
              <a:t> </a:t>
            </a:r>
            <a:r>
              <a:rPr lang="ru-RU" dirty="0" err="1"/>
              <a:t>ресурстары</a:t>
            </a:r>
            <a:r>
              <a:rPr lang="ru-RU" dirty="0"/>
              <a:t> </a:t>
            </a:r>
            <a:r>
              <a:rPr lang="ru-RU" dirty="0" err="1"/>
              <a:t>толық</a:t>
            </a:r>
            <a:r>
              <a:rPr lang="ru-RU" dirty="0"/>
              <a:t> </a:t>
            </a:r>
            <a:r>
              <a:rPr lang="ru-RU" dirty="0" err="1"/>
              <a:t>пайдаланылады</a:t>
            </a:r>
            <a:r>
              <a:rPr lang="ru-RU" dirty="0"/>
              <a:t>, </a:t>
            </a:r>
            <a:r>
              <a:rPr lang="ru-RU" dirty="0" err="1"/>
              <a:t>тиісінше</a:t>
            </a:r>
            <a:r>
              <a:rPr lang="ru-RU" dirty="0"/>
              <a:t> </a:t>
            </a:r>
            <a:r>
              <a:rPr lang="ru-RU" dirty="0" err="1"/>
              <a:t>тұтынылатын</a:t>
            </a:r>
            <a:r>
              <a:rPr lang="ru-RU" dirty="0"/>
              <a:t> ресурс </a:t>
            </a:r>
            <a:r>
              <a:rPr lang="ru-RU" dirty="0" err="1"/>
              <a:t>көлемі</a:t>
            </a:r>
            <a:r>
              <a:rPr lang="ru-RU" dirty="0"/>
              <a:t> </a:t>
            </a:r>
            <a:r>
              <a:rPr lang="ru-RU" dirty="0" err="1" smtClean="0"/>
              <a:t>азаяды</a:t>
            </a:r>
            <a:endParaRPr lang="ru-RU" dirty="0" smtClean="0"/>
          </a:p>
          <a:p>
            <a:pPr algn="ctr"/>
            <a:r>
              <a:rPr lang="ru-RU" dirty="0" err="1" smtClean="0"/>
              <a:t>Қайта</a:t>
            </a:r>
            <a:r>
              <a:rPr lang="ru-RU" dirty="0" smtClean="0"/>
              <a:t> </a:t>
            </a:r>
            <a:r>
              <a:rPr lang="ru-RU" dirty="0" err="1"/>
              <a:t>қалпына</a:t>
            </a:r>
            <a:r>
              <a:rPr lang="ru-RU" dirty="0"/>
              <a:t> </a:t>
            </a:r>
            <a:r>
              <a:rPr lang="ru-RU" dirty="0" err="1"/>
              <a:t>келетін</a:t>
            </a:r>
            <a:r>
              <a:rPr lang="ru-RU" dirty="0"/>
              <a:t> </a:t>
            </a:r>
            <a:r>
              <a:rPr lang="ru-RU" dirty="0" err="1"/>
              <a:t>табиғат</a:t>
            </a:r>
            <a:r>
              <a:rPr lang="ru-RU" dirty="0"/>
              <a:t> </a:t>
            </a:r>
            <a:r>
              <a:rPr lang="ru-RU" dirty="0" err="1"/>
              <a:t>ресурстарының</a:t>
            </a:r>
            <a:r>
              <a:rPr lang="ru-RU" dirty="0"/>
              <a:t> </a:t>
            </a:r>
            <a:r>
              <a:rPr lang="ru-RU" dirty="0" err="1"/>
              <a:t>қалпына</a:t>
            </a:r>
            <a:r>
              <a:rPr lang="ru-RU" dirty="0"/>
              <a:t> </a:t>
            </a:r>
            <a:r>
              <a:rPr lang="ru-RU" dirty="0" err="1"/>
              <a:t>келуін</a:t>
            </a:r>
            <a:r>
              <a:rPr lang="ru-RU" dirty="0"/>
              <a:t> </a:t>
            </a:r>
            <a:r>
              <a:rPr lang="ru-RU" dirty="0" err="1"/>
              <a:t>қамтамасыз</a:t>
            </a:r>
            <a:r>
              <a:rPr lang="ru-RU" dirty="0"/>
              <a:t> </a:t>
            </a:r>
            <a:r>
              <a:rPr lang="ru-RU" dirty="0" err="1" smtClean="0"/>
              <a:t>етеді</a:t>
            </a:r>
            <a:endParaRPr lang="ru-RU" dirty="0" smtClean="0"/>
          </a:p>
          <a:p>
            <a:pPr algn="ctr"/>
            <a:r>
              <a:rPr lang="ru-RU" dirty="0" err="1" smtClean="0"/>
              <a:t>Өндіріс</a:t>
            </a:r>
            <a:r>
              <a:rPr lang="ru-RU" dirty="0" smtClean="0"/>
              <a:t> </a:t>
            </a:r>
            <a:r>
              <a:rPr lang="ru-RU" dirty="0" err="1"/>
              <a:t>қалдықтары</a:t>
            </a:r>
            <a:r>
              <a:rPr lang="ru-RU" dirty="0"/>
              <a:t> </a:t>
            </a:r>
            <a:r>
              <a:rPr lang="ru-RU" dirty="0" err="1"/>
              <a:t>толық</a:t>
            </a:r>
            <a:r>
              <a:rPr lang="ru-RU" dirty="0"/>
              <a:t> </a:t>
            </a:r>
            <a:r>
              <a:rPr lang="ru-RU" dirty="0" err="1"/>
              <a:t>әрі</a:t>
            </a:r>
            <a:r>
              <a:rPr lang="ru-RU" dirty="0"/>
              <a:t> </a:t>
            </a:r>
            <a:r>
              <a:rPr lang="ru-RU" dirty="0" err="1"/>
              <a:t>қайталанып</a:t>
            </a:r>
            <a:r>
              <a:rPr lang="ru-RU" dirty="0"/>
              <a:t> </a:t>
            </a:r>
            <a:r>
              <a:rPr lang="ru-RU" dirty="0" err="1" smtClean="0"/>
              <a:t>пайдаланылады</a:t>
            </a:r>
            <a:endParaRPr lang="ru-RU" dirty="0" smtClean="0"/>
          </a:p>
          <a:p>
            <a:pPr algn="ctr"/>
            <a:r>
              <a:rPr lang="ru-RU" dirty="0" err="1" smtClean="0"/>
              <a:t>Табиғатты</a:t>
            </a:r>
            <a:r>
              <a:rPr lang="ru-RU" dirty="0" smtClean="0"/>
              <a:t> </a:t>
            </a:r>
            <a:r>
              <a:rPr lang="ru-RU" dirty="0" err="1"/>
              <a:t>тиімді</a:t>
            </a:r>
            <a:r>
              <a:rPr lang="ru-RU" dirty="0"/>
              <a:t> </a:t>
            </a:r>
            <a:r>
              <a:rPr lang="ru-RU" dirty="0" err="1"/>
              <a:t>пайдалану</a:t>
            </a:r>
            <a:r>
              <a:rPr lang="ru-RU" dirty="0"/>
              <a:t> </a:t>
            </a:r>
            <a:r>
              <a:rPr lang="ru-RU" dirty="0" err="1"/>
              <a:t>жүйесі</a:t>
            </a:r>
            <a:r>
              <a:rPr lang="ru-RU" dirty="0"/>
              <a:t> </a:t>
            </a:r>
            <a:r>
              <a:rPr lang="ru-RU" dirty="0" err="1"/>
              <a:t>қоршаған</a:t>
            </a:r>
            <a:r>
              <a:rPr lang="ru-RU" dirty="0"/>
              <a:t> </a:t>
            </a:r>
            <a:r>
              <a:rPr lang="ru-RU" dirty="0" err="1"/>
              <a:t>ортаның</a:t>
            </a:r>
            <a:r>
              <a:rPr lang="ru-RU" dirty="0"/>
              <a:t> </a:t>
            </a:r>
            <a:r>
              <a:rPr lang="ru-RU" dirty="0" err="1"/>
              <a:t>ластануын</a:t>
            </a:r>
            <a:r>
              <a:rPr lang="ru-RU" dirty="0"/>
              <a:t> </a:t>
            </a:r>
            <a:r>
              <a:rPr lang="ru-RU" dirty="0" err="1" smtClean="0"/>
              <a:t>азайтады</a:t>
            </a:r>
            <a:endParaRPr lang="ru-RU" dirty="0" smtClean="0"/>
          </a:p>
          <a:p>
            <a:pPr algn="ctr"/>
            <a:r>
              <a:rPr lang="ru-RU" dirty="0" err="1"/>
              <a:t>Интенсивті</a:t>
            </a:r>
            <a:r>
              <a:rPr lang="ru-RU" dirty="0"/>
              <a:t> </a:t>
            </a:r>
            <a:r>
              <a:rPr lang="ru-RU" dirty="0" err="1"/>
              <a:t>шаруашылыққа</a:t>
            </a:r>
            <a:r>
              <a:rPr lang="ru-RU" dirty="0"/>
              <a:t> </a:t>
            </a:r>
            <a:r>
              <a:rPr lang="ru-RU" dirty="0" err="1" smtClean="0"/>
              <a:t>тән</a:t>
            </a:r>
            <a:endParaRPr lang="ru-RU" dirty="0" smtClean="0"/>
          </a:p>
          <a:p>
            <a:pPr algn="ctr"/>
            <a:r>
              <a:rPr lang="ru-RU" dirty="0" err="1"/>
              <a:t>мәдени</a:t>
            </a:r>
            <a:r>
              <a:rPr lang="ru-RU" dirty="0"/>
              <a:t> </a:t>
            </a:r>
            <a:r>
              <a:rPr lang="ru-RU" dirty="0" err="1"/>
              <a:t>ландшафттар</a:t>
            </a:r>
            <a:r>
              <a:rPr lang="ru-RU" dirty="0"/>
              <a:t>, </a:t>
            </a:r>
            <a:r>
              <a:rPr lang="ru-RU" dirty="0" err="1"/>
              <a:t>қорықтар</a:t>
            </a:r>
            <a:r>
              <a:rPr lang="ru-RU" dirty="0"/>
              <a:t> мен </a:t>
            </a:r>
            <a:r>
              <a:rPr lang="ru-RU" dirty="0" err="1"/>
              <a:t>ұлттық</a:t>
            </a:r>
            <a:r>
              <a:rPr lang="ru-RU" dirty="0"/>
              <a:t> </a:t>
            </a:r>
            <a:r>
              <a:rPr lang="ru-RU" dirty="0" err="1"/>
              <a:t>саябақтар</a:t>
            </a:r>
            <a:r>
              <a:rPr lang="ru-RU" dirty="0"/>
              <a:t> </a:t>
            </a:r>
            <a:r>
              <a:rPr lang="ru-RU" dirty="0" err="1"/>
              <a:t>ұйымдастыру</a:t>
            </a:r>
            <a:endParaRPr lang="ru-RU" dirty="0" smtClean="0"/>
          </a:p>
          <a:p>
            <a:pPr algn="ctr"/>
            <a:endParaRPr lang="ru-RU" sz="1400" dirty="0">
              <a:solidFill>
                <a:srgbClr val="002060"/>
              </a:solidFill>
              <a:latin typeface="KZ Times New Roman" panose="02020603050405020304" pitchFamily="18" charset="0"/>
            </a:endParaRPr>
          </a:p>
        </p:txBody>
      </p:sp>
      <p:sp>
        <p:nvSpPr>
          <p:cNvPr id="42" name="Shape 1400"/>
          <p:cNvSpPr/>
          <p:nvPr/>
        </p:nvSpPr>
        <p:spPr>
          <a:xfrm>
            <a:off x="6270171" y="3406025"/>
            <a:ext cx="5421085" cy="3007838"/>
          </a:xfrm>
          <a:prstGeom prst="roundRect">
            <a:avLst>
              <a:gd name="adj" fmla="val 0"/>
            </a:avLst>
          </a:prstGeom>
          <a:solidFill>
            <a:schemeClr val="accent1">
              <a:lumMod val="75000"/>
            </a:schemeClr>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ru-RU" dirty="0" err="1"/>
              <a:t>Табиғатты</a:t>
            </a:r>
            <a:r>
              <a:rPr lang="ru-RU" dirty="0"/>
              <a:t> </a:t>
            </a:r>
            <a:r>
              <a:rPr lang="ru-RU" dirty="0" err="1"/>
              <a:t>пайдалану</a:t>
            </a:r>
            <a:r>
              <a:rPr lang="ru-RU" dirty="0"/>
              <a:t> </a:t>
            </a:r>
            <a:r>
              <a:rPr lang="ru-RU" dirty="0" err="1"/>
              <a:t>жүйесі</a:t>
            </a:r>
            <a:r>
              <a:rPr lang="ru-RU" dirty="0"/>
              <a:t>: </a:t>
            </a:r>
            <a:r>
              <a:rPr lang="ru-RU" dirty="0" err="1"/>
              <a:t>көп</a:t>
            </a:r>
            <a:r>
              <a:rPr lang="ru-RU" dirty="0"/>
              <a:t> </a:t>
            </a:r>
            <a:r>
              <a:rPr lang="ru-RU" dirty="0" err="1"/>
              <a:t>жағдайда</a:t>
            </a:r>
            <a:r>
              <a:rPr lang="ru-RU" dirty="0"/>
              <a:t> </a:t>
            </a:r>
            <a:r>
              <a:rPr lang="ru-RU" dirty="0" err="1"/>
              <a:t>қолжетімді</a:t>
            </a:r>
            <a:r>
              <a:rPr lang="ru-RU" dirty="0"/>
              <a:t> </a:t>
            </a:r>
            <a:r>
              <a:rPr lang="ru-RU" dirty="0" err="1"/>
              <a:t>табиғат</a:t>
            </a:r>
            <a:r>
              <a:rPr lang="ru-RU" dirty="0"/>
              <a:t> </a:t>
            </a:r>
            <a:r>
              <a:rPr lang="ru-RU" dirty="0" err="1"/>
              <a:t>ресурстары</a:t>
            </a:r>
            <a:r>
              <a:rPr lang="ru-RU" dirty="0"/>
              <a:t> </a:t>
            </a:r>
            <a:r>
              <a:rPr lang="ru-RU" dirty="0" err="1"/>
              <a:t>толық</a:t>
            </a:r>
            <a:r>
              <a:rPr lang="ru-RU" dirty="0"/>
              <a:t> </a:t>
            </a:r>
            <a:r>
              <a:rPr lang="ru-RU" dirty="0" err="1" smtClean="0"/>
              <a:t>пайдаланылмайды</a:t>
            </a:r>
            <a:endParaRPr lang="ru-RU" dirty="0" smtClean="0"/>
          </a:p>
          <a:p>
            <a:pPr algn="ctr"/>
            <a:r>
              <a:rPr lang="ru-RU" dirty="0" err="1" smtClean="0"/>
              <a:t>Табиғат</a:t>
            </a:r>
            <a:r>
              <a:rPr lang="ru-RU" dirty="0" smtClean="0"/>
              <a:t> </a:t>
            </a:r>
            <a:r>
              <a:rPr lang="ru-RU" dirty="0" err="1"/>
              <a:t>ресурстарының</a:t>
            </a:r>
            <a:r>
              <a:rPr lang="ru-RU" dirty="0"/>
              <a:t> тез </a:t>
            </a:r>
            <a:r>
              <a:rPr lang="ru-RU" dirty="0" err="1"/>
              <a:t>сарқылуына</a:t>
            </a:r>
            <a:r>
              <a:rPr lang="ru-RU" dirty="0"/>
              <a:t> </a:t>
            </a:r>
            <a:r>
              <a:rPr lang="ru-RU" dirty="0" err="1" smtClean="0"/>
              <a:t>әкеледі</a:t>
            </a:r>
            <a:endParaRPr lang="ru-RU" dirty="0" smtClean="0"/>
          </a:p>
          <a:p>
            <a:pPr algn="ctr"/>
            <a:r>
              <a:rPr lang="ru-RU" dirty="0" err="1" smtClean="0"/>
              <a:t>Үлкен</a:t>
            </a:r>
            <a:r>
              <a:rPr lang="ru-RU" dirty="0" smtClean="0"/>
              <a:t> </a:t>
            </a:r>
            <a:r>
              <a:rPr lang="ru-RU" dirty="0" err="1"/>
              <a:t>көлемді</a:t>
            </a:r>
            <a:r>
              <a:rPr lang="ru-RU" dirty="0"/>
              <a:t> </a:t>
            </a:r>
            <a:r>
              <a:rPr lang="ru-RU" dirty="0" err="1"/>
              <a:t>қалдықтар</a:t>
            </a:r>
            <a:r>
              <a:rPr lang="ru-RU" dirty="0"/>
              <a:t> </a:t>
            </a:r>
            <a:r>
              <a:rPr lang="ru-RU" dirty="0" err="1" smtClean="0"/>
              <a:t>қалады</a:t>
            </a:r>
            <a:endParaRPr lang="ru-RU" dirty="0" smtClean="0"/>
          </a:p>
          <a:p>
            <a:pPr algn="ctr"/>
            <a:r>
              <a:rPr lang="ru-RU" dirty="0" err="1" smtClean="0"/>
              <a:t>Қоршаған</a:t>
            </a:r>
            <a:r>
              <a:rPr lang="ru-RU" dirty="0" smtClean="0"/>
              <a:t> </a:t>
            </a:r>
            <a:r>
              <a:rPr lang="ru-RU" dirty="0"/>
              <a:t>орта </a:t>
            </a:r>
            <a:r>
              <a:rPr lang="ru-RU" dirty="0" err="1"/>
              <a:t>қатты</a:t>
            </a:r>
            <a:r>
              <a:rPr lang="ru-RU" dirty="0"/>
              <a:t> </a:t>
            </a:r>
            <a:r>
              <a:rPr lang="ru-RU" dirty="0" err="1" smtClean="0"/>
              <a:t>ластанады</a:t>
            </a:r>
            <a:endParaRPr lang="ru-RU" dirty="0" smtClean="0"/>
          </a:p>
          <a:p>
            <a:pPr algn="ctr"/>
            <a:r>
              <a:rPr lang="ru-RU" dirty="0" err="1"/>
              <a:t>Экстенсивті</a:t>
            </a:r>
            <a:r>
              <a:rPr lang="ru-RU" dirty="0"/>
              <a:t> </a:t>
            </a:r>
            <a:r>
              <a:rPr lang="ru-RU" dirty="0" err="1"/>
              <a:t>шаруашылыққа</a:t>
            </a:r>
            <a:r>
              <a:rPr lang="ru-RU" dirty="0"/>
              <a:t> </a:t>
            </a:r>
            <a:r>
              <a:rPr lang="ru-RU" dirty="0" err="1" smtClean="0"/>
              <a:t>тән</a:t>
            </a:r>
            <a:endParaRPr lang="ru-RU" dirty="0" smtClean="0"/>
          </a:p>
          <a:p>
            <a:pPr algn="ctr"/>
            <a:r>
              <a:rPr lang="ru-RU" dirty="0" err="1"/>
              <a:t>егіншілік</a:t>
            </a:r>
            <a:r>
              <a:rPr lang="ru-RU" dirty="0"/>
              <a:t> пен мал </a:t>
            </a:r>
            <a:r>
              <a:rPr lang="ru-RU" dirty="0" err="1"/>
              <a:t>жайылымында</a:t>
            </a:r>
            <a:r>
              <a:rPr lang="ru-RU" dirty="0"/>
              <a:t> </a:t>
            </a:r>
            <a:r>
              <a:rPr lang="ru-RU" dirty="0" err="1"/>
              <a:t>қолданылады</a:t>
            </a:r>
            <a:endParaRPr lang="ru-RU" sz="1400" dirty="0">
              <a:solidFill>
                <a:srgbClr val="002060"/>
              </a:solidFill>
              <a:latin typeface="KZ Times New Roman" panose="02020603050405020304" pitchFamily="18" charset="0"/>
            </a:endParaRPr>
          </a:p>
        </p:txBody>
      </p:sp>
      <p:sp>
        <p:nvSpPr>
          <p:cNvPr id="49" name="Shape 1406"/>
          <p:cNvSpPr/>
          <p:nvPr/>
        </p:nvSpPr>
        <p:spPr>
          <a:xfrm flipH="1" flipV="1">
            <a:off x="3660141" y="2884407"/>
            <a:ext cx="1" cy="429770"/>
          </a:xfrm>
          <a:prstGeom prst="line">
            <a:avLst/>
          </a:prstGeom>
          <a:noFill/>
          <a:ln w="38100" cap="flat">
            <a:solidFill>
              <a:schemeClr val="bg1">
                <a:lumMod val="85000"/>
              </a:schemeClr>
            </a:solidFill>
            <a:prstDash val="solid"/>
            <a:miter lim="400000"/>
            <a:headEnd type="triangle" w="med" len="med"/>
          </a:ln>
          <a:effectLst/>
        </p:spPr>
        <p:txBody>
          <a:bodyPr wrap="square" lIns="25400" tIns="25400" rIns="25400" bIns="25400" numCol="1" anchor="ctr">
            <a:noAutofit/>
          </a:bodyPr>
          <a:lstStyle/>
          <a:p>
            <a:pPr algn="ctr">
              <a:defRPr sz="1200">
                <a:solidFill>
                  <a:srgbClr val="000000"/>
                </a:solidFill>
                <a:latin typeface="Helvetica"/>
                <a:ea typeface="Helvetica"/>
                <a:cs typeface="Helvetica"/>
                <a:sym typeface="Helvetica"/>
              </a:defRPr>
            </a:pPr>
            <a:endParaRPr sz="1200">
              <a:latin typeface="League Spartan" charset="0"/>
              <a:ea typeface="League Spartan" charset="0"/>
              <a:cs typeface="League Spartan" charset="0"/>
            </a:endParaRPr>
          </a:p>
        </p:txBody>
      </p:sp>
      <p:sp>
        <p:nvSpPr>
          <p:cNvPr id="50" name="Shape 1407"/>
          <p:cNvSpPr/>
          <p:nvPr/>
        </p:nvSpPr>
        <p:spPr>
          <a:xfrm flipH="1" flipV="1">
            <a:off x="6106795" y="2436057"/>
            <a:ext cx="1" cy="436701"/>
          </a:xfrm>
          <a:prstGeom prst="line">
            <a:avLst/>
          </a:prstGeom>
          <a:noFill/>
          <a:ln w="38100" cap="flat">
            <a:solidFill>
              <a:schemeClr val="bg1">
                <a:lumMod val="85000"/>
              </a:schemeClr>
            </a:solidFill>
            <a:prstDash val="solid"/>
            <a:miter lim="400000"/>
          </a:ln>
          <a:effectLst/>
        </p:spPr>
        <p:txBody>
          <a:bodyPr wrap="square" lIns="25400" tIns="25400" rIns="25400" bIns="25400" numCol="1" anchor="ctr">
            <a:noAutofit/>
          </a:bodyPr>
          <a:lstStyle/>
          <a:p>
            <a:pPr algn="ctr">
              <a:defRPr sz="1200">
                <a:solidFill>
                  <a:srgbClr val="000000"/>
                </a:solidFill>
                <a:latin typeface="Helvetica"/>
                <a:ea typeface="Helvetica"/>
                <a:cs typeface="Helvetica"/>
                <a:sym typeface="Helvetica"/>
              </a:defRPr>
            </a:pPr>
            <a:endParaRPr sz="1200">
              <a:latin typeface="League Spartan" charset="0"/>
              <a:ea typeface="League Spartan" charset="0"/>
              <a:cs typeface="League Spartan" charset="0"/>
            </a:endParaRPr>
          </a:p>
        </p:txBody>
      </p:sp>
      <p:sp>
        <p:nvSpPr>
          <p:cNvPr id="51" name="Shape 1408"/>
          <p:cNvSpPr/>
          <p:nvPr/>
        </p:nvSpPr>
        <p:spPr>
          <a:xfrm flipV="1">
            <a:off x="3648136" y="2872757"/>
            <a:ext cx="4897317" cy="1"/>
          </a:xfrm>
          <a:prstGeom prst="line">
            <a:avLst/>
          </a:prstGeom>
          <a:noFill/>
          <a:ln w="38100" cap="flat">
            <a:solidFill>
              <a:schemeClr val="bg1">
                <a:lumMod val="85000"/>
              </a:schemeClr>
            </a:solidFill>
            <a:prstDash val="solid"/>
            <a:miter lim="400000"/>
          </a:ln>
          <a:effectLst/>
        </p:spPr>
        <p:txBody>
          <a:bodyPr wrap="square" lIns="25400" tIns="25400" rIns="25400" bIns="25400" numCol="1" anchor="ctr">
            <a:noAutofit/>
          </a:bodyPr>
          <a:lstStyle/>
          <a:p>
            <a:pPr algn="ctr">
              <a:defRPr sz="1200">
                <a:solidFill>
                  <a:srgbClr val="000000"/>
                </a:solidFill>
                <a:latin typeface="Helvetica"/>
                <a:ea typeface="Helvetica"/>
                <a:cs typeface="Helvetica"/>
                <a:sym typeface="Helvetica"/>
              </a:defRPr>
            </a:pPr>
            <a:endParaRPr sz="1200">
              <a:latin typeface="League Spartan" charset="0"/>
              <a:ea typeface="League Spartan" charset="0"/>
              <a:cs typeface="League Spartan" charset="0"/>
            </a:endParaRPr>
          </a:p>
        </p:txBody>
      </p:sp>
      <p:sp>
        <p:nvSpPr>
          <p:cNvPr id="52" name="Shape 1409"/>
          <p:cNvSpPr/>
          <p:nvPr/>
        </p:nvSpPr>
        <p:spPr>
          <a:xfrm flipH="1" flipV="1">
            <a:off x="8533447" y="2884407"/>
            <a:ext cx="1" cy="429770"/>
          </a:xfrm>
          <a:prstGeom prst="line">
            <a:avLst/>
          </a:prstGeom>
          <a:noFill/>
          <a:ln w="38100" cap="flat">
            <a:solidFill>
              <a:schemeClr val="bg1">
                <a:lumMod val="85000"/>
              </a:schemeClr>
            </a:solidFill>
            <a:prstDash val="solid"/>
            <a:miter lim="400000"/>
            <a:headEnd type="triangle" w="med" len="med"/>
          </a:ln>
          <a:effectLst/>
        </p:spPr>
        <p:txBody>
          <a:bodyPr wrap="square" lIns="25400" tIns="25400" rIns="25400" bIns="25400" numCol="1" anchor="ctr">
            <a:noAutofit/>
          </a:bodyPr>
          <a:lstStyle/>
          <a:p>
            <a:pPr algn="ctr">
              <a:defRPr sz="1200">
                <a:solidFill>
                  <a:srgbClr val="000000"/>
                </a:solidFill>
                <a:latin typeface="Helvetica"/>
                <a:ea typeface="Helvetica"/>
                <a:cs typeface="Helvetica"/>
                <a:sym typeface="Helvetica"/>
              </a:defRPr>
            </a:pPr>
            <a:endParaRPr sz="1200">
              <a:latin typeface="League Spartan" charset="0"/>
              <a:ea typeface="League Spartan" charset="0"/>
              <a:cs typeface="League Spartan" charset="0"/>
            </a:endParaRPr>
          </a:p>
        </p:txBody>
      </p:sp>
      <p:sp>
        <p:nvSpPr>
          <p:cNvPr id="25" name="Прямоугольник 24"/>
          <p:cNvSpPr/>
          <p:nvPr/>
        </p:nvSpPr>
        <p:spPr>
          <a:xfrm>
            <a:off x="0" y="1"/>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Freeform 700">
            <a:extLst>
              <a:ext uri="{FF2B5EF4-FFF2-40B4-BE49-F238E27FC236}">
                <a16:creationId xmlns:a16="http://schemas.microsoft.com/office/drawing/2014/main" id="{573DE054-6322-5A49-99EC-681A43974E95}"/>
              </a:ext>
            </a:extLst>
          </p:cNvPr>
          <p:cNvSpPr>
            <a:spLocks noEditPoints="1"/>
          </p:cNvSpPr>
          <p:nvPr/>
        </p:nvSpPr>
        <p:spPr bwMode="auto">
          <a:xfrm>
            <a:off x="400594" y="355036"/>
            <a:ext cx="2238103" cy="1174018"/>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Tree>
    <p:extLst>
      <p:ext uri="{BB962C8B-B14F-4D97-AF65-F5344CB8AC3E}">
        <p14:creationId xmlns:p14="http://schemas.microsoft.com/office/powerpoint/2010/main" val="42481733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1"/>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Freeform 700">
            <a:extLst>
              <a:ext uri="{FF2B5EF4-FFF2-40B4-BE49-F238E27FC236}">
                <a16:creationId xmlns:a16="http://schemas.microsoft.com/office/drawing/2014/main" id="{573DE054-6322-5A49-99EC-681A43974E95}"/>
              </a:ext>
            </a:extLst>
          </p:cNvPr>
          <p:cNvSpPr>
            <a:spLocks noEditPoints="1"/>
          </p:cNvSpPr>
          <p:nvPr/>
        </p:nvSpPr>
        <p:spPr bwMode="auto">
          <a:xfrm>
            <a:off x="0" y="473704"/>
            <a:ext cx="3191691" cy="1619602"/>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
        <p:nvSpPr>
          <p:cNvPr id="7" name="Google Shape;100;p2"/>
          <p:cNvSpPr/>
          <p:nvPr/>
        </p:nvSpPr>
        <p:spPr>
          <a:xfrm>
            <a:off x="3191691" y="183788"/>
            <a:ext cx="4045132" cy="461624"/>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kk-KZ" sz="2400" b="1" dirty="0" smtClean="0">
                <a:solidFill>
                  <a:schemeClr val="lt1"/>
                </a:solidFill>
                <a:latin typeface="Arial" panose="020B0604020202020204" pitchFamily="34" charset="0"/>
                <a:ea typeface="Open Sans"/>
                <a:cs typeface="Arial" panose="020B0604020202020204" pitchFamily="34" charset="0"/>
                <a:sym typeface="Open Sans"/>
              </a:rPr>
              <a:t>Термин тарихынан</a:t>
            </a:r>
            <a:endParaRPr sz="2400" b="1" dirty="0">
              <a:solidFill>
                <a:schemeClr val="lt1"/>
              </a:solidFill>
              <a:latin typeface="Arial" panose="020B0604020202020204" pitchFamily="34" charset="0"/>
              <a:ea typeface="Open Sans"/>
              <a:cs typeface="Arial" panose="020B0604020202020204" pitchFamily="34" charset="0"/>
              <a:sym typeface="Open Sans"/>
            </a:endParaRPr>
          </a:p>
        </p:txBody>
      </p:sp>
      <p:sp>
        <p:nvSpPr>
          <p:cNvPr id="8" name="Подзаголовок 2"/>
          <p:cNvSpPr>
            <a:spLocks noGrp="1"/>
          </p:cNvSpPr>
          <p:nvPr>
            <p:ph type="subTitle" idx="1"/>
          </p:nvPr>
        </p:nvSpPr>
        <p:spPr>
          <a:xfrm>
            <a:off x="3396343" y="1283505"/>
            <a:ext cx="7875838" cy="4882164"/>
          </a:xfrm>
        </p:spPr>
        <p:txBody>
          <a:bodyPr>
            <a:normAutofit fontScale="25000" lnSpcReduction="20000"/>
          </a:bodyPr>
          <a:lstStyle/>
          <a:p>
            <a:r>
              <a:rPr lang="kk-KZ" sz="9600" dirty="0">
                <a:solidFill>
                  <a:srgbClr val="002060"/>
                </a:solidFill>
                <a:latin typeface="Arial" panose="020B0604020202020204" pitchFamily="34" charset="0"/>
                <a:cs typeface="Arial" panose="020B0604020202020204" pitchFamily="34" charset="0"/>
              </a:rPr>
              <a:t>Геоэкологияның пайда болуы 1930-шы жылдары экожүйелерді зерттеуде экологиялық және географиялық зерттеулерді біріктіретін жаратылыстану ғылымдарының салаларының бірі деп түсінген неміс географы Карл Троллдың атымен байланысты</a:t>
            </a:r>
            <a:endParaRPr lang="ru-RU" sz="9600" dirty="0">
              <a:solidFill>
                <a:srgbClr val="002060"/>
              </a:solidFill>
              <a:latin typeface="Arial" panose="020B0604020202020204" pitchFamily="34" charset="0"/>
              <a:cs typeface="Arial" panose="020B0604020202020204" pitchFamily="34" charset="0"/>
            </a:endParaRPr>
          </a:p>
          <a:p>
            <a:r>
              <a:rPr lang="kk-KZ" sz="9600" dirty="0">
                <a:solidFill>
                  <a:srgbClr val="002060"/>
                </a:solidFill>
                <a:latin typeface="Arial" panose="020B0604020202020204" pitchFamily="34" charset="0"/>
                <a:cs typeface="Arial" panose="020B0604020202020204" pitchFamily="34" charset="0"/>
              </a:rPr>
              <a:t>Оның пікірінше, «геоэкология» және «ландшафтық экология» терминдері синоним болып табылады. Ресейде «геоэкология» терминін кеңінен қолданған 1970ж. Танымал кеңестік географ В.Б. Сочаваның (1905-1978) айтқаннан кейін басталды. Жеке ғылым ретінде </a:t>
            </a:r>
            <a:r>
              <a:rPr lang="en-US" sz="9600" dirty="0">
                <a:solidFill>
                  <a:srgbClr val="002060"/>
                </a:solidFill>
                <a:latin typeface="Arial" panose="020B0604020202020204" pitchFamily="34" charset="0"/>
                <a:cs typeface="Arial" panose="020B0604020202020204" pitchFamily="34" charset="0"/>
              </a:rPr>
              <a:t>XX </a:t>
            </a:r>
            <a:r>
              <a:rPr lang="kk-KZ" sz="9600" dirty="0">
                <a:solidFill>
                  <a:srgbClr val="002060"/>
                </a:solidFill>
                <a:latin typeface="Arial" panose="020B0604020202020204" pitchFamily="34" charset="0"/>
                <a:cs typeface="Arial" panose="020B0604020202020204" pitchFamily="34" charset="0"/>
              </a:rPr>
              <a:t>ғасырдың 90-жылдарының басында пайда болды</a:t>
            </a:r>
            <a:endParaRPr lang="ru-RU" sz="96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kk-KZ" sz="9600" b="1" dirty="0">
              <a:solidFill>
                <a:srgbClr val="002060"/>
              </a:solidFill>
              <a:latin typeface="Arial" panose="020B0604020202020204" pitchFamily="34" charset="0"/>
              <a:cs typeface="Arial" panose="020B0604020202020204" pitchFamily="34" charset="0"/>
            </a:endParaRPr>
          </a:p>
          <a:p>
            <a:r>
              <a:rPr lang="kk-KZ" sz="9600" dirty="0">
                <a:solidFill>
                  <a:srgbClr val="0070C0"/>
                </a:solidFill>
                <a:latin typeface="KZ Times New Roman" panose="02020603050405020304" pitchFamily="18" charset="0"/>
              </a:rPr>
              <a:t> </a:t>
            </a:r>
            <a:endParaRPr lang="ru-RU" sz="9600" dirty="0">
              <a:solidFill>
                <a:srgbClr val="0070C0"/>
              </a:solidFill>
              <a:latin typeface="KZ Times New Roman" panose="02020603050405020304" pitchFamily="18" charset="0"/>
            </a:endParaRPr>
          </a:p>
          <a:p>
            <a:endParaRPr lang="ru-RU" dirty="0"/>
          </a:p>
        </p:txBody>
      </p:sp>
      <p:pic>
        <p:nvPicPr>
          <p:cNvPr id="4100" name="Picture 4" descr="Мужчина держит в руках зеленое молодое растение. Символ весны и экологии — стоковое фото"/>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577" y="2411866"/>
            <a:ext cx="2502535" cy="375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5726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4419"/>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Freeform 700">
            <a:extLst>
              <a:ext uri="{FF2B5EF4-FFF2-40B4-BE49-F238E27FC236}">
                <a16:creationId xmlns:a16="http://schemas.microsoft.com/office/drawing/2014/main" id="{573DE054-6322-5A49-99EC-681A43974E95}"/>
              </a:ext>
            </a:extLst>
          </p:cNvPr>
          <p:cNvSpPr>
            <a:spLocks noEditPoints="1"/>
          </p:cNvSpPr>
          <p:nvPr/>
        </p:nvSpPr>
        <p:spPr bwMode="auto">
          <a:xfrm>
            <a:off x="344577" y="183788"/>
            <a:ext cx="2669177" cy="1250593"/>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
        <p:nvSpPr>
          <p:cNvPr id="7" name="Google Shape;100;p2"/>
          <p:cNvSpPr/>
          <p:nvPr/>
        </p:nvSpPr>
        <p:spPr>
          <a:xfrm>
            <a:off x="3013754" y="140759"/>
            <a:ext cx="8995661" cy="7078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kk-KZ" sz="2000" b="1" dirty="0" smtClean="0">
                <a:solidFill>
                  <a:schemeClr val="lt1"/>
                </a:solidFill>
                <a:latin typeface="Arial" panose="020B0604020202020204" pitchFamily="34" charset="0"/>
                <a:ea typeface="Open Sans"/>
                <a:cs typeface="Arial" panose="020B0604020202020204" pitchFamily="34" charset="0"/>
                <a:sym typeface="Open Sans"/>
              </a:rPr>
              <a:t>Тапсырма 1.  Суретке қарап табиғатты тиімді пайдалану және табиғатты тиімсіз пайдалану түрлерін анықтап,  сипаттама беру</a:t>
            </a:r>
            <a:endParaRPr sz="2000" b="1" dirty="0">
              <a:solidFill>
                <a:schemeClr val="lt1"/>
              </a:solidFill>
              <a:latin typeface="Arial" panose="020B0604020202020204" pitchFamily="34" charset="0"/>
              <a:ea typeface="Open Sans"/>
              <a:cs typeface="Arial" panose="020B0604020202020204" pitchFamily="34" charset="0"/>
              <a:sym typeface="Open Sans"/>
            </a:endParaRPr>
          </a:p>
        </p:txBody>
      </p:sp>
      <p:pic>
        <p:nvPicPr>
          <p:cNvPr id="7170" name="Picture 2" descr="Егіншілік пен малшаруашылығы - Жоспарлар - Bilim - 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685443"/>
            <a:ext cx="3339146" cy="21681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Нақты егіншілік технологиясының пайдасы мол | SN.kz - жаңалықтар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317320"/>
            <a:ext cx="3339146" cy="1992039"/>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Тұрмыстық қалдықтарды қайта өңдеу деңгейі 2019 жылы 15 пайызды құрад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468" y="1668385"/>
            <a:ext cx="3474129" cy="2185157"/>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Заманауи кәріз жүйелері кере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232" y="4284616"/>
            <a:ext cx="3484365" cy="1960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0010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24419"/>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Freeform 700">
            <a:extLst>
              <a:ext uri="{FF2B5EF4-FFF2-40B4-BE49-F238E27FC236}">
                <a16:creationId xmlns:a16="http://schemas.microsoft.com/office/drawing/2014/main" id="{573DE054-6322-5A49-99EC-681A43974E95}"/>
              </a:ext>
            </a:extLst>
          </p:cNvPr>
          <p:cNvSpPr>
            <a:spLocks noEditPoints="1"/>
          </p:cNvSpPr>
          <p:nvPr/>
        </p:nvSpPr>
        <p:spPr bwMode="auto">
          <a:xfrm>
            <a:off x="344577" y="183788"/>
            <a:ext cx="2669177" cy="1250593"/>
          </a:xfrm>
          <a:custGeom>
            <a:avLst/>
            <a:gdLst>
              <a:gd name="T0" fmla="*/ 194 w 203"/>
              <a:gd name="T1" fmla="*/ 37 h 97"/>
              <a:gd name="T2" fmla="*/ 177 w 203"/>
              <a:gd name="T3" fmla="*/ 31 h 97"/>
              <a:gd name="T4" fmla="*/ 163 w 203"/>
              <a:gd name="T5" fmla="*/ 19 h 97"/>
              <a:gd name="T6" fmla="*/ 154 w 203"/>
              <a:gd name="T7" fmla="*/ 7 h 97"/>
              <a:gd name="T8" fmla="*/ 137 w 203"/>
              <a:gd name="T9" fmla="*/ 10 h 97"/>
              <a:gd name="T10" fmla="*/ 129 w 203"/>
              <a:gd name="T11" fmla="*/ 8 h 97"/>
              <a:gd name="T12" fmla="*/ 112 w 203"/>
              <a:gd name="T13" fmla="*/ 2 h 97"/>
              <a:gd name="T14" fmla="*/ 76 w 203"/>
              <a:gd name="T15" fmla="*/ 10 h 97"/>
              <a:gd name="T16" fmla="*/ 75 w 203"/>
              <a:gd name="T17" fmla="*/ 20 h 97"/>
              <a:gd name="T18" fmla="*/ 74 w 203"/>
              <a:gd name="T19" fmla="*/ 31 h 97"/>
              <a:gd name="T20" fmla="*/ 60 w 203"/>
              <a:gd name="T21" fmla="*/ 29 h 97"/>
              <a:gd name="T22" fmla="*/ 48 w 203"/>
              <a:gd name="T23" fmla="*/ 32 h 97"/>
              <a:gd name="T24" fmla="*/ 37 w 203"/>
              <a:gd name="T25" fmla="*/ 27 h 97"/>
              <a:gd name="T26" fmla="*/ 22 w 203"/>
              <a:gd name="T27" fmla="*/ 25 h 97"/>
              <a:gd name="T28" fmla="*/ 13 w 203"/>
              <a:gd name="T29" fmla="*/ 32 h 97"/>
              <a:gd name="T30" fmla="*/ 3 w 203"/>
              <a:gd name="T31" fmla="*/ 38 h 97"/>
              <a:gd name="T32" fmla="*/ 4 w 203"/>
              <a:gd name="T33" fmla="*/ 47 h 97"/>
              <a:gd name="T34" fmla="*/ 14 w 203"/>
              <a:gd name="T35" fmla="*/ 57 h 97"/>
              <a:gd name="T36" fmla="*/ 17 w 203"/>
              <a:gd name="T37" fmla="*/ 57 h 97"/>
              <a:gd name="T38" fmla="*/ 36 w 203"/>
              <a:gd name="T39" fmla="*/ 63 h 97"/>
              <a:gd name="T40" fmla="*/ 33 w 203"/>
              <a:gd name="T41" fmla="*/ 66 h 97"/>
              <a:gd name="T42" fmla="*/ 22 w 203"/>
              <a:gd name="T43" fmla="*/ 72 h 97"/>
              <a:gd name="T44" fmla="*/ 31 w 203"/>
              <a:gd name="T45" fmla="*/ 82 h 97"/>
              <a:gd name="T46" fmla="*/ 48 w 203"/>
              <a:gd name="T47" fmla="*/ 90 h 97"/>
              <a:gd name="T48" fmla="*/ 50 w 203"/>
              <a:gd name="T49" fmla="*/ 68 h 97"/>
              <a:gd name="T50" fmla="*/ 64 w 203"/>
              <a:gd name="T51" fmla="*/ 62 h 97"/>
              <a:gd name="T52" fmla="*/ 72 w 203"/>
              <a:gd name="T53" fmla="*/ 66 h 97"/>
              <a:gd name="T54" fmla="*/ 84 w 203"/>
              <a:gd name="T55" fmla="*/ 76 h 97"/>
              <a:gd name="T56" fmla="*/ 100 w 203"/>
              <a:gd name="T57" fmla="*/ 81 h 97"/>
              <a:gd name="T58" fmla="*/ 107 w 203"/>
              <a:gd name="T59" fmla="*/ 91 h 97"/>
              <a:gd name="T60" fmla="*/ 123 w 203"/>
              <a:gd name="T61" fmla="*/ 85 h 97"/>
              <a:gd name="T62" fmla="*/ 137 w 203"/>
              <a:gd name="T63" fmla="*/ 83 h 97"/>
              <a:gd name="T64" fmla="*/ 153 w 203"/>
              <a:gd name="T65" fmla="*/ 81 h 97"/>
              <a:gd name="T66" fmla="*/ 172 w 203"/>
              <a:gd name="T67" fmla="*/ 76 h 97"/>
              <a:gd name="T68" fmla="*/ 175 w 203"/>
              <a:gd name="T69" fmla="*/ 66 h 97"/>
              <a:gd name="T70" fmla="*/ 182 w 203"/>
              <a:gd name="T71" fmla="*/ 60 h 97"/>
              <a:gd name="T72" fmla="*/ 193 w 203"/>
              <a:gd name="T73" fmla="*/ 56 h 97"/>
              <a:gd name="T74" fmla="*/ 202 w 203"/>
              <a:gd name="T75" fmla="*/ 44 h 97"/>
              <a:gd name="T76" fmla="*/ 201 w 203"/>
              <a:gd name="T77" fmla="*/ 39 h 97"/>
              <a:gd name="T78" fmla="*/ 140 w 203"/>
              <a:gd name="T79" fmla="*/ 65 h 97"/>
              <a:gd name="T80" fmla="*/ 141 w 203"/>
              <a:gd name="T81" fmla="*/ 59 h 97"/>
              <a:gd name="T82" fmla="*/ 148 w 203"/>
              <a:gd name="T83" fmla="*/ 58 h 97"/>
              <a:gd name="T84" fmla="*/ 156 w 203"/>
              <a:gd name="T85" fmla="*/ 58 h 97"/>
              <a:gd name="T86" fmla="*/ 165 w 203"/>
              <a:gd name="T87" fmla="*/ 5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3" h="97">
                <a:moveTo>
                  <a:pt x="201" y="39"/>
                </a:moveTo>
                <a:cubicBezTo>
                  <a:pt x="201" y="38"/>
                  <a:pt x="197" y="39"/>
                  <a:pt x="197" y="39"/>
                </a:cubicBezTo>
                <a:cubicBezTo>
                  <a:pt x="195" y="39"/>
                  <a:pt x="194" y="38"/>
                  <a:pt x="194" y="37"/>
                </a:cubicBezTo>
                <a:cubicBezTo>
                  <a:pt x="193" y="35"/>
                  <a:pt x="191" y="35"/>
                  <a:pt x="191" y="34"/>
                </a:cubicBezTo>
                <a:cubicBezTo>
                  <a:pt x="190" y="33"/>
                  <a:pt x="189" y="30"/>
                  <a:pt x="186" y="30"/>
                </a:cubicBezTo>
                <a:cubicBezTo>
                  <a:pt x="183" y="30"/>
                  <a:pt x="180" y="33"/>
                  <a:pt x="177" y="31"/>
                </a:cubicBezTo>
                <a:cubicBezTo>
                  <a:pt x="176" y="30"/>
                  <a:pt x="175" y="29"/>
                  <a:pt x="174" y="28"/>
                </a:cubicBezTo>
                <a:cubicBezTo>
                  <a:pt x="173" y="28"/>
                  <a:pt x="171" y="31"/>
                  <a:pt x="170" y="31"/>
                </a:cubicBezTo>
                <a:cubicBezTo>
                  <a:pt x="169" y="32"/>
                  <a:pt x="163" y="21"/>
                  <a:pt x="163" y="19"/>
                </a:cubicBezTo>
                <a:cubicBezTo>
                  <a:pt x="161" y="17"/>
                  <a:pt x="160" y="14"/>
                  <a:pt x="157" y="13"/>
                </a:cubicBezTo>
                <a:cubicBezTo>
                  <a:pt x="156" y="12"/>
                  <a:pt x="155" y="11"/>
                  <a:pt x="154" y="11"/>
                </a:cubicBezTo>
                <a:cubicBezTo>
                  <a:pt x="152" y="10"/>
                  <a:pt x="154" y="8"/>
                  <a:pt x="154" y="7"/>
                </a:cubicBezTo>
                <a:cubicBezTo>
                  <a:pt x="154" y="6"/>
                  <a:pt x="147" y="10"/>
                  <a:pt x="146" y="11"/>
                </a:cubicBezTo>
                <a:cubicBezTo>
                  <a:pt x="145" y="11"/>
                  <a:pt x="137" y="14"/>
                  <a:pt x="137" y="13"/>
                </a:cubicBezTo>
                <a:cubicBezTo>
                  <a:pt x="137" y="11"/>
                  <a:pt x="139" y="10"/>
                  <a:pt x="137" y="10"/>
                </a:cubicBezTo>
                <a:cubicBezTo>
                  <a:pt x="136" y="9"/>
                  <a:pt x="135" y="8"/>
                  <a:pt x="134" y="9"/>
                </a:cubicBezTo>
                <a:cubicBezTo>
                  <a:pt x="134" y="9"/>
                  <a:pt x="134" y="10"/>
                  <a:pt x="133" y="9"/>
                </a:cubicBezTo>
                <a:cubicBezTo>
                  <a:pt x="131" y="8"/>
                  <a:pt x="132" y="7"/>
                  <a:pt x="129" y="8"/>
                </a:cubicBezTo>
                <a:cubicBezTo>
                  <a:pt x="126" y="10"/>
                  <a:pt x="126" y="7"/>
                  <a:pt x="126" y="5"/>
                </a:cubicBezTo>
                <a:cubicBezTo>
                  <a:pt x="127" y="1"/>
                  <a:pt x="121" y="0"/>
                  <a:pt x="118" y="0"/>
                </a:cubicBezTo>
                <a:cubicBezTo>
                  <a:pt x="116" y="0"/>
                  <a:pt x="114" y="1"/>
                  <a:pt x="112" y="2"/>
                </a:cubicBezTo>
                <a:cubicBezTo>
                  <a:pt x="110" y="3"/>
                  <a:pt x="108" y="4"/>
                  <a:pt x="105" y="4"/>
                </a:cubicBezTo>
                <a:cubicBezTo>
                  <a:pt x="97" y="6"/>
                  <a:pt x="89" y="9"/>
                  <a:pt x="81" y="9"/>
                </a:cubicBezTo>
                <a:cubicBezTo>
                  <a:pt x="79" y="9"/>
                  <a:pt x="77" y="9"/>
                  <a:pt x="76" y="10"/>
                </a:cubicBezTo>
                <a:cubicBezTo>
                  <a:pt x="75" y="11"/>
                  <a:pt x="77" y="14"/>
                  <a:pt x="79" y="14"/>
                </a:cubicBezTo>
                <a:cubicBezTo>
                  <a:pt x="83" y="17"/>
                  <a:pt x="76" y="16"/>
                  <a:pt x="74" y="17"/>
                </a:cubicBezTo>
                <a:cubicBezTo>
                  <a:pt x="72" y="18"/>
                  <a:pt x="75" y="19"/>
                  <a:pt x="75" y="20"/>
                </a:cubicBezTo>
                <a:cubicBezTo>
                  <a:pt x="75" y="22"/>
                  <a:pt x="71" y="22"/>
                  <a:pt x="71" y="23"/>
                </a:cubicBezTo>
                <a:cubicBezTo>
                  <a:pt x="71" y="26"/>
                  <a:pt x="79" y="25"/>
                  <a:pt x="78" y="29"/>
                </a:cubicBezTo>
                <a:cubicBezTo>
                  <a:pt x="77" y="30"/>
                  <a:pt x="76" y="31"/>
                  <a:pt x="74" y="31"/>
                </a:cubicBezTo>
                <a:cubicBezTo>
                  <a:pt x="73" y="31"/>
                  <a:pt x="70" y="31"/>
                  <a:pt x="69" y="31"/>
                </a:cubicBezTo>
                <a:cubicBezTo>
                  <a:pt x="67" y="32"/>
                  <a:pt x="68" y="33"/>
                  <a:pt x="66" y="32"/>
                </a:cubicBezTo>
                <a:cubicBezTo>
                  <a:pt x="64" y="31"/>
                  <a:pt x="62" y="29"/>
                  <a:pt x="60" y="29"/>
                </a:cubicBezTo>
                <a:cubicBezTo>
                  <a:pt x="59" y="28"/>
                  <a:pt x="57" y="30"/>
                  <a:pt x="56" y="30"/>
                </a:cubicBezTo>
                <a:cubicBezTo>
                  <a:pt x="54" y="29"/>
                  <a:pt x="53" y="29"/>
                  <a:pt x="51" y="30"/>
                </a:cubicBezTo>
                <a:cubicBezTo>
                  <a:pt x="50" y="31"/>
                  <a:pt x="49" y="33"/>
                  <a:pt x="48" y="32"/>
                </a:cubicBezTo>
                <a:cubicBezTo>
                  <a:pt x="47" y="32"/>
                  <a:pt x="44" y="29"/>
                  <a:pt x="43" y="30"/>
                </a:cubicBezTo>
                <a:cubicBezTo>
                  <a:pt x="42" y="30"/>
                  <a:pt x="42" y="33"/>
                  <a:pt x="41" y="31"/>
                </a:cubicBezTo>
                <a:cubicBezTo>
                  <a:pt x="40" y="29"/>
                  <a:pt x="39" y="28"/>
                  <a:pt x="37" y="27"/>
                </a:cubicBezTo>
                <a:cubicBezTo>
                  <a:pt x="35" y="26"/>
                  <a:pt x="33" y="26"/>
                  <a:pt x="32" y="25"/>
                </a:cubicBezTo>
                <a:cubicBezTo>
                  <a:pt x="29" y="24"/>
                  <a:pt x="29" y="26"/>
                  <a:pt x="27" y="26"/>
                </a:cubicBezTo>
                <a:cubicBezTo>
                  <a:pt x="25" y="27"/>
                  <a:pt x="24" y="24"/>
                  <a:pt x="22" y="25"/>
                </a:cubicBezTo>
                <a:cubicBezTo>
                  <a:pt x="21" y="26"/>
                  <a:pt x="21" y="27"/>
                  <a:pt x="20" y="27"/>
                </a:cubicBezTo>
                <a:cubicBezTo>
                  <a:pt x="19" y="28"/>
                  <a:pt x="17" y="28"/>
                  <a:pt x="16" y="28"/>
                </a:cubicBezTo>
                <a:cubicBezTo>
                  <a:pt x="15" y="29"/>
                  <a:pt x="13" y="31"/>
                  <a:pt x="13" y="32"/>
                </a:cubicBezTo>
                <a:cubicBezTo>
                  <a:pt x="12" y="33"/>
                  <a:pt x="14" y="36"/>
                  <a:pt x="12" y="36"/>
                </a:cubicBezTo>
                <a:cubicBezTo>
                  <a:pt x="10" y="37"/>
                  <a:pt x="7" y="31"/>
                  <a:pt x="6" y="34"/>
                </a:cubicBezTo>
                <a:cubicBezTo>
                  <a:pt x="5" y="36"/>
                  <a:pt x="4" y="36"/>
                  <a:pt x="3" y="38"/>
                </a:cubicBezTo>
                <a:cubicBezTo>
                  <a:pt x="2" y="40"/>
                  <a:pt x="6" y="40"/>
                  <a:pt x="4" y="42"/>
                </a:cubicBezTo>
                <a:cubicBezTo>
                  <a:pt x="3" y="43"/>
                  <a:pt x="0" y="45"/>
                  <a:pt x="2" y="46"/>
                </a:cubicBezTo>
                <a:cubicBezTo>
                  <a:pt x="3" y="46"/>
                  <a:pt x="4" y="47"/>
                  <a:pt x="4" y="47"/>
                </a:cubicBezTo>
                <a:cubicBezTo>
                  <a:pt x="5" y="48"/>
                  <a:pt x="4" y="49"/>
                  <a:pt x="5" y="50"/>
                </a:cubicBezTo>
                <a:cubicBezTo>
                  <a:pt x="7" y="51"/>
                  <a:pt x="9" y="49"/>
                  <a:pt x="11" y="51"/>
                </a:cubicBezTo>
                <a:cubicBezTo>
                  <a:pt x="12" y="52"/>
                  <a:pt x="14" y="55"/>
                  <a:pt x="14" y="57"/>
                </a:cubicBezTo>
                <a:cubicBezTo>
                  <a:pt x="13" y="57"/>
                  <a:pt x="10" y="56"/>
                  <a:pt x="13" y="58"/>
                </a:cubicBezTo>
                <a:cubicBezTo>
                  <a:pt x="14" y="59"/>
                  <a:pt x="14" y="60"/>
                  <a:pt x="16" y="58"/>
                </a:cubicBezTo>
                <a:cubicBezTo>
                  <a:pt x="16" y="57"/>
                  <a:pt x="16" y="57"/>
                  <a:pt x="17" y="57"/>
                </a:cubicBezTo>
                <a:cubicBezTo>
                  <a:pt x="22" y="57"/>
                  <a:pt x="24" y="54"/>
                  <a:pt x="29" y="56"/>
                </a:cubicBezTo>
                <a:cubicBezTo>
                  <a:pt x="31" y="57"/>
                  <a:pt x="33" y="54"/>
                  <a:pt x="34" y="56"/>
                </a:cubicBezTo>
                <a:cubicBezTo>
                  <a:pt x="35" y="57"/>
                  <a:pt x="37" y="61"/>
                  <a:pt x="36" y="63"/>
                </a:cubicBezTo>
                <a:cubicBezTo>
                  <a:pt x="35" y="63"/>
                  <a:pt x="33" y="64"/>
                  <a:pt x="35" y="64"/>
                </a:cubicBezTo>
                <a:cubicBezTo>
                  <a:pt x="35" y="65"/>
                  <a:pt x="35" y="65"/>
                  <a:pt x="35" y="65"/>
                </a:cubicBezTo>
                <a:cubicBezTo>
                  <a:pt x="34" y="66"/>
                  <a:pt x="33" y="66"/>
                  <a:pt x="33" y="66"/>
                </a:cubicBezTo>
                <a:cubicBezTo>
                  <a:pt x="30" y="66"/>
                  <a:pt x="22" y="64"/>
                  <a:pt x="24" y="69"/>
                </a:cubicBezTo>
                <a:cubicBezTo>
                  <a:pt x="25" y="71"/>
                  <a:pt x="24" y="71"/>
                  <a:pt x="22" y="70"/>
                </a:cubicBezTo>
                <a:cubicBezTo>
                  <a:pt x="20" y="69"/>
                  <a:pt x="21" y="71"/>
                  <a:pt x="22" y="72"/>
                </a:cubicBezTo>
                <a:cubicBezTo>
                  <a:pt x="24" y="72"/>
                  <a:pt x="24" y="75"/>
                  <a:pt x="25" y="76"/>
                </a:cubicBezTo>
                <a:cubicBezTo>
                  <a:pt x="27" y="77"/>
                  <a:pt x="24" y="79"/>
                  <a:pt x="27" y="79"/>
                </a:cubicBezTo>
                <a:cubicBezTo>
                  <a:pt x="28" y="79"/>
                  <a:pt x="30" y="81"/>
                  <a:pt x="31" y="82"/>
                </a:cubicBezTo>
                <a:cubicBezTo>
                  <a:pt x="34" y="82"/>
                  <a:pt x="31" y="85"/>
                  <a:pt x="31" y="87"/>
                </a:cubicBezTo>
                <a:cubicBezTo>
                  <a:pt x="34" y="85"/>
                  <a:pt x="38" y="82"/>
                  <a:pt x="42" y="85"/>
                </a:cubicBezTo>
                <a:cubicBezTo>
                  <a:pt x="44" y="87"/>
                  <a:pt x="45" y="90"/>
                  <a:pt x="48" y="90"/>
                </a:cubicBezTo>
                <a:cubicBezTo>
                  <a:pt x="50" y="90"/>
                  <a:pt x="49" y="88"/>
                  <a:pt x="49" y="87"/>
                </a:cubicBezTo>
                <a:cubicBezTo>
                  <a:pt x="49" y="84"/>
                  <a:pt x="49" y="81"/>
                  <a:pt x="49" y="78"/>
                </a:cubicBezTo>
                <a:cubicBezTo>
                  <a:pt x="49" y="76"/>
                  <a:pt x="48" y="68"/>
                  <a:pt x="50" y="68"/>
                </a:cubicBezTo>
                <a:cubicBezTo>
                  <a:pt x="52" y="67"/>
                  <a:pt x="55" y="66"/>
                  <a:pt x="57" y="65"/>
                </a:cubicBezTo>
                <a:cubicBezTo>
                  <a:pt x="59" y="65"/>
                  <a:pt x="61" y="64"/>
                  <a:pt x="62" y="64"/>
                </a:cubicBezTo>
                <a:cubicBezTo>
                  <a:pt x="63" y="63"/>
                  <a:pt x="62" y="61"/>
                  <a:pt x="64" y="62"/>
                </a:cubicBezTo>
                <a:cubicBezTo>
                  <a:pt x="65" y="62"/>
                  <a:pt x="68" y="64"/>
                  <a:pt x="68" y="62"/>
                </a:cubicBezTo>
                <a:cubicBezTo>
                  <a:pt x="68" y="61"/>
                  <a:pt x="70" y="60"/>
                  <a:pt x="71" y="62"/>
                </a:cubicBezTo>
                <a:cubicBezTo>
                  <a:pt x="72" y="63"/>
                  <a:pt x="71" y="64"/>
                  <a:pt x="72" y="66"/>
                </a:cubicBezTo>
                <a:cubicBezTo>
                  <a:pt x="72" y="67"/>
                  <a:pt x="73" y="69"/>
                  <a:pt x="72" y="70"/>
                </a:cubicBezTo>
                <a:cubicBezTo>
                  <a:pt x="73" y="71"/>
                  <a:pt x="74" y="71"/>
                  <a:pt x="75" y="72"/>
                </a:cubicBezTo>
                <a:cubicBezTo>
                  <a:pt x="78" y="75"/>
                  <a:pt x="80" y="77"/>
                  <a:pt x="84" y="76"/>
                </a:cubicBezTo>
                <a:cubicBezTo>
                  <a:pt x="86" y="76"/>
                  <a:pt x="88" y="77"/>
                  <a:pt x="90" y="77"/>
                </a:cubicBezTo>
                <a:cubicBezTo>
                  <a:pt x="92" y="77"/>
                  <a:pt x="93" y="75"/>
                  <a:pt x="95" y="75"/>
                </a:cubicBezTo>
                <a:cubicBezTo>
                  <a:pt x="97" y="76"/>
                  <a:pt x="99" y="79"/>
                  <a:pt x="100" y="81"/>
                </a:cubicBezTo>
                <a:cubicBezTo>
                  <a:pt x="101" y="82"/>
                  <a:pt x="100" y="83"/>
                  <a:pt x="100" y="85"/>
                </a:cubicBezTo>
                <a:cubicBezTo>
                  <a:pt x="100" y="87"/>
                  <a:pt x="103" y="88"/>
                  <a:pt x="103" y="90"/>
                </a:cubicBezTo>
                <a:cubicBezTo>
                  <a:pt x="103" y="91"/>
                  <a:pt x="106" y="91"/>
                  <a:pt x="107" y="91"/>
                </a:cubicBezTo>
                <a:cubicBezTo>
                  <a:pt x="109" y="91"/>
                  <a:pt x="109" y="91"/>
                  <a:pt x="110" y="93"/>
                </a:cubicBezTo>
                <a:cubicBezTo>
                  <a:pt x="112" y="97"/>
                  <a:pt x="114" y="92"/>
                  <a:pt x="116" y="90"/>
                </a:cubicBezTo>
                <a:cubicBezTo>
                  <a:pt x="117" y="87"/>
                  <a:pt x="121" y="87"/>
                  <a:pt x="123" y="85"/>
                </a:cubicBezTo>
                <a:cubicBezTo>
                  <a:pt x="125" y="85"/>
                  <a:pt x="125" y="85"/>
                  <a:pt x="126" y="84"/>
                </a:cubicBezTo>
                <a:cubicBezTo>
                  <a:pt x="127" y="81"/>
                  <a:pt x="128" y="82"/>
                  <a:pt x="130" y="82"/>
                </a:cubicBezTo>
                <a:cubicBezTo>
                  <a:pt x="132" y="82"/>
                  <a:pt x="136" y="85"/>
                  <a:pt x="137" y="83"/>
                </a:cubicBezTo>
                <a:cubicBezTo>
                  <a:pt x="137" y="81"/>
                  <a:pt x="137" y="80"/>
                  <a:pt x="139" y="79"/>
                </a:cubicBezTo>
                <a:cubicBezTo>
                  <a:pt x="141" y="78"/>
                  <a:pt x="143" y="80"/>
                  <a:pt x="145" y="80"/>
                </a:cubicBezTo>
                <a:cubicBezTo>
                  <a:pt x="147" y="81"/>
                  <a:pt x="151" y="81"/>
                  <a:pt x="153" y="81"/>
                </a:cubicBezTo>
                <a:cubicBezTo>
                  <a:pt x="159" y="81"/>
                  <a:pt x="164" y="83"/>
                  <a:pt x="170" y="84"/>
                </a:cubicBezTo>
                <a:cubicBezTo>
                  <a:pt x="169" y="82"/>
                  <a:pt x="171" y="81"/>
                  <a:pt x="173" y="79"/>
                </a:cubicBezTo>
                <a:cubicBezTo>
                  <a:pt x="174" y="78"/>
                  <a:pt x="173" y="78"/>
                  <a:pt x="172" y="76"/>
                </a:cubicBezTo>
                <a:cubicBezTo>
                  <a:pt x="171" y="75"/>
                  <a:pt x="171" y="73"/>
                  <a:pt x="171" y="71"/>
                </a:cubicBezTo>
                <a:cubicBezTo>
                  <a:pt x="170" y="71"/>
                  <a:pt x="170" y="67"/>
                  <a:pt x="169" y="68"/>
                </a:cubicBezTo>
                <a:cubicBezTo>
                  <a:pt x="170" y="67"/>
                  <a:pt x="173" y="67"/>
                  <a:pt x="175" y="66"/>
                </a:cubicBezTo>
                <a:cubicBezTo>
                  <a:pt x="178" y="66"/>
                  <a:pt x="180" y="68"/>
                  <a:pt x="182" y="66"/>
                </a:cubicBezTo>
                <a:cubicBezTo>
                  <a:pt x="183" y="66"/>
                  <a:pt x="181" y="65"/>
                  <a:pt x="181" y="64"/>
                </a:cubicBezTo>
                <a:cubicBezTo>
                  <a:pt x="180" y="63"/>
                  <a:pt x="181" y="61"/>
                  <a:pt x="182" y="60"/>
                </a:cubicBezTo>
                <a:cubicBezTo>
                  <a:pt x="183" y="59"/>
                  <a:pt x="184" y="53"/>
                  <a:pt x="185" y="54"/>
                </a:cubicBezTo>
                <a:cubicBezTo>
                  <a:pt x="187" y="55"/>
                  <a:pt x="188" y="56"/>
                  <a:pt x="190" y="56"/>
                </a:cubicBezTo>
                <a:cubicBezTo>
                  <a:pt x="191" y="55"/>
                  <a:pt x="192" y="57"/>
                  <a:pt x="193" y="56"/>
                </a:cubicBezTo>
                <a:cubicBezTo>
                  <a:pt x="194" y="56"/>
                  <a:pt x="196" y="55"/>
                  <a:pt x="197" y="54"/>
                </a:cubicBezTo>
                <a:cubicBezTo>
                  <a:pt x="198" y="53"/>
                  <a:pt x="196" y="51"/>
                  <a:pt x="196" y="49"/>
                </a:cubicBezTo>
                <a:cubicBezTo>
                  <a:pt x="197" y="46"/>
                  <a:pt x="200" y="47"/>
                  <a:pt x="202" y="44"/>
                </a:cubicBezTo>
                <a:cubicBezTo>
                  <a:pt x="202" y="43"/>
                  <a:pt x="202" y="43"/>
                  <a:pt x="203" y="42"/>
                </a:cubicBezTo>
                <a:cubicBezTo>
                  <a:pt x="203" y="41"/>
                  <a:pt x="202" y="40"/>
                  <a:pt x="201" y="39"/>
                </a:cubicBezTo>
                <a:cubicBezTo>
                  <a:pt x="201" y="38"/>
                  <a:pt x="202" y="39"/>
                  <a:pt x="201" y="39"/>
                </a:cubicBezTo>
                <a:close/>
                <a:moveTo>
                  <a:pt x="148" y="58"/>
                </a:moveTo>
                <a:cubicBezTo>
                  <a:pt x="146" y="58"/>
                  <a:pt x="143" y="61"/>
                  <a:pt x="142" y="62"/>
                </a:cubicBezTo>
                <a:cubicBezTo>
                  <a:pt x="141" y="62"/>
                  <a:pt x="140" y="64"/>
                  <a:pt x="140" y="65"/>
                </a:cubicBezTo>
                <a:cubicBezTo>
                  <a:pt x="140" y="66"/>
                  <a:pt x="141" y="67"/>
                  <a:pt x="141" y="67"/>
                </a:cubicBezTo>
                <a:cubicBezTo>
                  <a:pt x="140" y="68"/>
                  <a:pt x="138" y="64"/>
                  <a:pt x="138" y="63"/>
                </a:cubicBezTo>
                <a:cubicBezTo>
                  <a:pt x="138" y="61"/>
                  <a:pt x="139" y="60"/>
                  <a:pt x="141" y="59"/>
                </a:cubicBezTo>
                <a:cubicBezTo>
                  <a:pt x="143" y="58"/>
                  <a:pt x="145" y="57"/>
                  <a:pt x="147" y="57"/>
                </a:cubicBezTo>
                <a:cubicBezTo>
                  <a:pt x="147" y="57"/>
                  <a:pt x="152" y="58"/>
                  <a:pt x="152" y="58"/>
                </a:cubicBezTo>
                <a:cubicBezTo>
                  <a:pt x="151" y="59"/>
                  <a:pt x="148" y="58"/>
                  <a:pt x="148" y="58"/>
                </a:cubicBezTo>
                <a:cubicBezTo>
                  <a:pt x="146" y="58"/>
                  <a:pt x="149" y="58"/>
                  <a:pt x="148" y="58"/>
                </a:cubicBezTo>
                <a:close/>
                <a:moveTo>
                  <a:pt x="165" y="59"/>
                </a:moveTo>
                <a:cubicBezTo>
                  <a:pt x="164" y="61"/>
                  <a:pt x="157" y="60"/>
                  <a:pt x="156" y="58"/>
                </a:cubicBezTo>
                <a:cubicBezTo>
                  <a:pt x="156" y="58"/>
                  <a:pt x="160" y="58"/>
                  <a:pt x="160" y="58"/>
                </a:cubicBezTo>
                <a:cubicBezTo>
                  <a:pt x="162" y="58"/>
                  <a:pt x="163" y="58"/>
                  <a:pt x="165" y="57"/>
                </a:cubicBezTo>
                <a:cubicBezTo>
                  <a:pt x="165" y="57"/>
                  <a:pt x="165" y="59"/>
                  <a:pt x="165" y="59"/>
                </a:cubicBezTo>
                <a:cubicBezTo>
                  <a:pt x="164" y="60"/>
                  <a:pt x="165" y="58"/>
                  <a:pt x="165" y="59"/>
                </a:cubicBezTo>
                <a:close/>
              </a:path>
            </a:pathLst>
          </a:custGeom>
          <a:solidFill>
            <a:schemeClr val="bg1">
              <a:lumMod val="95000"/>
            </a:schemeClr>
          </a:solidFill>
          <a:ln w="4763" cap="flat">
            <a:solidFill>
              <a:schemeClr val="bg1"/>
            </a:solidFill>
            <a:prstDash val="solid"/>
            <a:round/>
            <a:headEnd/>
            <a:tailEnd/>
          </a:ln>
        </p:spPr>
        <p:txBody>
          <a:bodyPr vert="horz" wrap="square" lIns="45720" tIns="22860" rIns="45720" bIns="22860" numCol="1" anchor="t" anchorCtr="0" compatLnSpc="1">
            <a:prstTxWarp prst="textNoShape">
              <a:avLst/>
            </a:prstTxWarp>
          </a:bodyPr>
          <a:lstStyle/>
          <a:p>
            <a:endParaRPr lang="id-ID" sz="900" dirty="0">
              <a:latin typeface="Open Sans Regular" charset="0"/>
            </a:endParaRPr>
          </a:p>
        </p:txBody>
      </p:sp>
      <p:sp>
        <p:nvSpPr>
          <p:cNvPr id="7" name="Google Shape;100;p2"/>
          <p:cNvSpPr/>
          <p:nvPr/>
        </p:nvSpPr>
        <p:spPr>
          <a:xfrm>
            <a:off x="3013754" y="140759"/>
            <a:ext cx="8995661" cy="707846"/>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r>
              <a:rPr lang="kk-KZ" sz="2000" b="1" dirty="0" smtClean="0">
                <a:solidFill>
                  <a:schemeClr val="lt1"/>
                </a:solidFill>
                <a:latin typeface="Arial" panose="020B0604020202020204" pitchFamily="34" charset="0"/>
                <a:ea typeface="Open Sans"/>
                <a:cs typeface="Arial" panose="020B0604020202020204" pitchFamily="34" charset="0"/>
                <a:sym typeface="Open Sans"/>
              </a:rPr>
              <a:t>Тапсырма 1.  Суретке қарап табиғатты тиімді пайдалану және табиғатты тиімсіз пайдалану түрлерін анықтап,  сипаттама беру</a:t>
            </a:r>
            <a:endParaRPr sz="2000" b="1" dirty="0">
              <a:solidFill>
                <a:schemeClr val="lt1"/>
              </a:solidFill>
              <a:latin typeface="Arial" panose="020B0604020202020204" pitchFamily="34" charset="0"/>
              <a:ea typeface="Open Sans"/>
              <a:cs typeface="Arial" panose="020B0604020202020204" pitchFamily="34" charset="0"/>
              <a:sym typeface="Open Sans"/>
            </a:endParaRPr>
          </a:p>
        </p:txBody>
      </p:sp>
      <p:pic>
        <p:nvPicPr>
          <p:cNvPr id="7170" name="Picture 2" descr="Егіншілік пен малшаруашылығы - Жоспарлар - Bilim - 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1685443"/>
            <a:ext cx="3339146" cy="18937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Нақты егіншілік технологиясының пайдасы мол | SN.kz - жаңалықтар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168276"/>
            <a:ext cx="3339146" cy="1763487"/>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Тұрмыстық қалдықтарды қайта өңдеу деңгейі 2019 жылы 15 пайызды құрады"/>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6468" y="1668386"/>
            <a:ext cx="3474129" cy="191083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Заманауи кәріз жүйелері керек"/>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26232" y="4168276"/>
            <a:ext cx="3484365" cy="1763487"/>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1065211" y="6048103"/>
            <a:ext cx="3897086" cy="369332"/>
          </a:xfrm>
          <a:prstGeom prst="rect">
            <a:avLst/>
          </a:prstGeom>
        </p:spPr>
        <p:txBody>
          <a:bodyPr wrap="square">
            <a:spAutoFit/>
          </a:bodyPr>
          <a:lstStyle/>
          <a:p>
            <a:r>
              <a:rPr lang="ru-RU" dirty="0" err="1" smtClean="0">
                <a:solidFill>
                  <a:srgbClr val="002060"/>
                </a:solidFill>
                <a:latin typeface="Arial" panose="020B0604020202020204" pitchFamily="34" charset="0"/>
                <a:cs typeface="Arial" panose="020B0604020202020204" pitchFamily="34" charset="0"/>
              </a:rPr>
              <a:t>Тазалау</a:t>
            </a:r>
            <a:r>
              <a:rPr lang="ru-RU" dirty="0" smtClean="0">
                <a:solidFill>
                  <a:srgbClr val="002060"/>
                </a:solidFill>
                <a:latin typeface="Arial" panose="020B0604020202020204" pitchFamily="34" charset="0"/>
                <a:cs typeface="Arial" panose="020B0604020202020204" pitchFamily="34" charset="0"/>
              </a:rPr>
              <a:t> </a:t>
            </a:r>
            <a:r>
              <a:rPr lang="ru-RU" dirty="0" err="1" smtClean="0">
                <a:solidFill>
                  <a:srgbClr val="002060"/>
                </a:solidFill>
                <a:latin typeface="Arial" panose="020B0604020202020204" pitchFamily="34" charset="0"/>
                <a:cs typeface="Arial" panose="020B0604020202020204" pitchFamily="34" charset="0"/>
              </a:rPr>
              <a:t>құрылғыларын</a:t>
            </a:r>
            <a:r>
              <a:rPr lang="ru-RU" dirty="0" smtClean="0">
                <a:solidFill>
                  <a:srgbClr val="002060"/>
                </a:solidFill>
                <a:latin typeface="Arial" panose="020B0604020202020204" pitchFamily="34" charset="0"/>
                <a:cs typeface="Arial" panose="020B0604020202020204" pitchFamily="34" charset="0"/>
              </a:rPr>
              <a:t> салу</a:t>
            </a:r>
            <a:r>
              <a:rPr lang="ru-RU" dirty="0">
                <a:solidFill>
                  <a:srgbClr val="002060"/>
                </a:solidFill>
                <a:latin typeface="Roboto"/>
              </a:rPr>
              <a:t> </a:t>
            </a:r>
            <a:endParaRPr lang="ru-RU" dirty="0">
              <a:solidFill>
                <a:srgbClr val="002060"/>
              </a:solidFill>
            </a:endParaRPr>
          </a:p>
        </p:txBody>
      </p:sp>
      <p:sp>
        <p:nvSpPr>
          <p:cNvPr id="10" name="Прямоугольник 9"/>
          <p:cNvSpPr/>
          <p:nvPr/>
        </p:nvSpPr>
        <p:spPr>
          <a:xfrm>
            <a:off x="1391782" y="3682604"/>
            <a:ext cx="3897086" cy="369332"/>
          </a:xfrm>
          <a:prstGeom prst="rect">
            <a:avLst/>
          </a:prstGeom>
        </p:spPr>
        <p:txBody>
          <a:bodyPr wrap="square">
            <a:spAutoFit/>
          </a:bodyPr>
          <a:lstStyle/>
          <a:p>
            <a:r>
              <a:rPr lang="ru-RU" dirty="0" err="1" smtClean="0">
                <a:solidFill>
                  <a:srgbClr val="002060"/>
                </a:solidFill>
                <a:latin typeface="Roboto"/>
              </a:rPr>
              <a:t>Қалдықтарды</a:t>
            </a:r>
            <a:r>
              <a:rPr lang="ru-RU" dirty="0" smtClean="0">
                <a:solidFill>
                  <a:srgbClr val="002060"/>
                </a:solidFill>
                <a:latin typeface="Roboto"/>
              </a:rPr>
              <a:t> </a:t>
            </a:r>
            <a:r>
              <a:rPr lang="ru-RU" dirty="0" err="1" smtClean="0">
                <a:solidFill>
                  <a:srgbClr val="002060"/>
                </a:solidFill>
                <a:latin typeface="Roboto"/>
              </a:rPr>
              <a:t>қайта</a:t>
            </a:r>
            <a:r>
              <a:rPr lang="ru-RU" dirty="0" smtClean="0">
                <a:solidFill>
                  <a:srgbClr val="002060"/>
                </a:solidFill>
                <a:latin typeface="Roboto"/>
              </a:rPr>
              <a:t> </a:t>
            </a:r>
            <a:r>
              <a:rPr lang="ru-RU" dirty="0" err="1" smtClean="0">
                <a:solidFill>
                  <a:srgbClr val="002060"/>
                </a:solidFill>
                <a:latin typeface="Roboto"/>
              </a:rPr>
              <a:t>өңдеу</a:t>
            </a:r>
            <a:r>
              <a:rPr lang="ru-RU" dirty="0">
                <a:solidFill>
                  <a:srgbClr val="002060"/>
                </a:solidFill>
                <a:latin typeface="Roboto"/>
              </a:rPr>
              <a:t> </a:t>
            </a:r>
            <a:endParaRPr lang="ru-RU" dirty="0">
              <a:solidFill>
                <a:srgbClr val="002060"/>
              </a:solidFill>
            </a:endParaRPr>
          </a:p>
        </p:txBody>
      </p:sp>
      <p:sp>
        <p:nvSpPr>
          <p:cNvPr id="11" name="Прямоугольник 10"/>
          <p:cNvSpPr/>
          <p:nvPr/>
        </p:nvSpPr>
        <p:spPr>
          <a:xfrm>
            <a:off x="8974183" y="6088413"/>
            <a:ext cx="1802674" cy="369332"/>
          </a:xfrm>
          <a:prstGeom prst="rect">
            <a:avLst/>
          </a:prstGeom>
        </p:spPr>
        <p:txBody>
          <a:bodyPr wrap="square">
            <a:spAutoFit/>
          </a:bodyPr>
          <a:lstStyle/>
          <a:p>
            <a:r>
              <a:rPr lang="ru-RU" dirty="0" err="1" smtClean="0">
                <a:solidFill>
                  <a:srgbClr val="002060"/>
                </a:solidFill>
                <a:latin typeface="Roboto"/>
              </a:rPr>
              <a:t>Егіншілік</a:t>
            </a:r>
            <a:r>
              <a:rPr lang="ru-RU" dirty="0">
                <a:solidFill>
                  <a:srgbClr val="002060"/>
                </a:solidFill>
                <a:latin typeface="Roboto"/>
              </a:rPr>
              <a:t> </a:t>
            </a:r>
            <a:endParaRPr lang="ru-RU" dirty="0">
              <a:solidFill>
                <a:srgbClr val="002060"/>
              </a:solidFill>
            </a:endParaRPr>
          </a:p>
        </p:txBody>
      </p:sp>
      <p:sp>
        <p:nvSpPr>
          <p:cNvPr id="12" name="Прямоугольник 11"/>
          <p:cNvSpPr/>
          <p:nvPr/>
        </p:nvSpPr>
        <p:spPr>
          <a:xfrm>
            <a:off x="8381409" y="3642294"/>
            <a:ext cx="2730137" cy="369332"/>
          </a:xfrm>
          <a:prstGeom prst="rect">
            <a:avLst/>
          </a:prstGeom>
        </p:spPr>
        <p:txBody>
          <a:bodyPr wrap="square">
            <a:spAutoFit/>
          </a:bodyPr>
          <a:lstStyle/>
          <a:p>
            <a:r>
              <a:rPr lang="ru-RU" dirty="0" smtClean="0">
                <a:solidFill>
                  <a:srgbClr val="002060"/>
                </a:solidFill>
                <a:latin typeface="Roboto"/>
              </a:rPr>
              <a:t>Мал </a:t>
            </a:r>
            <a:r>
              <a:rPr lang="ru-RU" dirty="0" err="1" smtClean="0">
                <a:solidFill>
                  <a:srgbClr val="002060"/>
                </a:solidFill>
                <a:latin typeface="Roboto"/>
              </a:rPr>
              <a:t>жайылымы</a:t>
            </a:r>
            <a:r>
              <a:rPr lang="ru-RU" dirty="0">
                <a:solidFill>
                  <a:srgbClr val="002060"/>
                </a:solidFill>
                <a:latin typeface="Roboto"/>
              </a:rPr>
              <a:t> </a:t>
            </a:r>
            <a:endParaRPr lang="ru-RU" dirty="0">
              <a:solidFill>
                <a:srgbClr val="002060"/>
              </a:solidFill>
            </a:endParaRPr>
          </a:p>
        </p:txBody>
      </p:sp>
      <p:sp>
        <p:nvSpPr>
          <p:cNvPr id="13" name="Прямоугольник 12"/>
          <p:cNvSpPr/>
          <p:nvPr/>
        </p:nvSpPr>
        <p:spPr>
          <a:xfrm>
            <a:off x="3013754" y="918675"/>
            <a:ext cx="8373497" cy="646331"/>
          </a:xfrm>
          <a:prstGeom prst="rect">
            <a:avLst/>
          </a:prstGeom>
        </p:spPr>
        <p:txBody>
          <a:bodyPr wrap="square">
            <a:spAutoFit/>
          </a:bodyPr>
          <a:lstStyle/>
          <a:p>
            <a:r>
              <a:rPr lang="kk-KZ" dirty="0" smtClean="0">
                <a:solidFill>
                  <a:srgbClr val="002060"/>
                </a:solidFill>
                <a:latin typeface="Roboto"/>
              </a:rPr>
              <a:t>Дұрыс жауабы:</a:t>
            </a:r>
            <a:r>
              <a:rPr lang="ru-RU" dirty="0">
                <a:solidFill>
                  <a:srgbClr val="002060"/>
                </a:solidFill>
                <a:latin typeface="Roboto"/>
              </a:rPr>
              <a:t> </a:t>
            </a:r>
            <a:r>
              <a:rPr lang="ru-RU" dirty="0" err="1" smtClean="0">
                <a:solidFill>
                  <a:srgbClr val="002060"/>
                </a:solidFill>
                <a:latin typeface="Roboto"/>
              </a:rPr>
              <a:t>қалдықтарды</a:t>
            </a:r>
            <a:r>
              <a:rPr lang="ru-RU" dirty="0" smtClean="0">
                <a:solidFill>
                  <a:srgbClr val="002060"/>
                </a:solidFill>
                <a:latin typeface="Roboto"/>
              </a:rPr>
              <a:t> </a:t>
            </a:r>
            <a:r>
              <a:rPr lang="ru-RU" dirty="0" err="1">
                <a:solidFill>
                  <a:srgbClr val="002060"/>
                </a:solidFill>
                <a:latin typeface="Roboto"/>
              </a:rPr>
              <a:t>қайта</a:t>
            </a:r>
            <a:r>
              <a:rPr lang="ru-RU" dirty="0">
                <a:solidFill>
                  <a:srgbClr val="002060"/>
                </a:solidFill>
                <a:latin typeface="Roboto"/>
              </a:rPr>
              <a:t> </a:t>
            </a:r>
            <a:r>
              <a:rPr lang="ru-RU" dirty="0" err="1" smtClean="0">
                <a:solidFill>
                  <a:srgbClr val="002060"/>
                </a:solidFill>
                <a:latin typeface="Roboto"/>
              </a:rPr>
              <a:t>өңдеу</a:t>
            </a:r>
            <a:r>
              <a:rPr lang="ru-RU" dirty="0" smtClean="0">
                <a:solidFill>
                  <a:srgbClr val="002060"/>
                </a:solidFill>
                <a:latin typeface="Roboto"/>
              </a:rPr>
              <a:t>, </a:t>
            </a:r>
            <a:r>
              <a:rPr lang="ru-RU" dirty="0" err="1" smtClean="0">
                <a:solidFill>
                  <a:srgbClr val="002060"/>
                </a:solidFill>
                <a:latin typeface="Arial" panose="020B0604020202020204" pitchFamily="34" charset="0"/>
                <a:cs typeface="Arial" panose="020B0604020202020204" pitchFamily="34" charset="0"/>
              </a:rPr>
              <a:t>тазалау</a:t>
            </a:r>
            <a:r>
              <a:rPr lang="ru-RU" dirty="0" smtClean="0">
                <a:solidFill>
                  <a:srgbClr val="002060"/>
                </a:solidFill>
                <a:latin typeface="Arial" panose="020B0604020202020204" pitchFamily="34" charset="0"/>
                <a:cs typeface="Arial" panose="020B0604020202020204" pitchFamily="34" charset="0"/>
              </a:rPr>
              <a:t> </a:t>
            </a:r>
            <a:r>
              <a:rPr lang="ru-RU" dirty="0" err="1">
                <a:solidFill>
                  <a:srgbClr val="002060"/>
                </a:solidFill>
                <a:latin typeface="Arial" panose="020B0604020202020204" pitchFamily="34" charset="0"/>
                <a:cs typeface="Arial" panose="020B0604020202020204" pitchFamily="34" charset="0"/>
              </a:rPr>
              <a:t>құрылғыларын</a:t>
            </a:r>
            <a:r>
              <a:rPr lang="ru-RU" dirty="0">
                <a:solidFill>
                  <a:srgbClr val="002060"/>
                </a:solidFill>
                <a:latin typeface="Arial" panose="020B0604020202020204" pitchFamily="34" charset="0"/>
                <a:cs typeface="Arial" panose="020B0604020202020204" pitchFamily="34" charset="0"/>
              </a:rPr>
              <a:t> салу</a:t>
            </a:r>
            <a:r>
              <a:rPr lang="kk-KZ" dirty="0" smtClean="0">
                <a:solidFill>
                  <a:srgbClr val="002060"/>
                </a:solidFill>
                <a:latin typeface="Roboto"/>
              </a:rPr>
              <a:t> ,</a:t>
            </a:r>
            <a:r>
              <a:rPr lang="ru-RU" dirty="0">
                <a:solidFill>
                  <a:srgbClr val="002060"/>
                </a:solidFill>
                <a:latin typeface="Roboto"/>
              </a:rPr>
              <a:t> </a:t>
            </a:r>
            <a:r>
              <a:rPr lang="ru-RU" dirty="0" smtClean="0">
                <a:solidFill>
                  <a:srgbClr val="002060"/>
                </a:solidFill>
                <a:latin typeface="Roboto"/>
              </a:rPr>
              <a:t>мал </a:t>
            </a:r>
            <a:r>
              <a:rPr lang="ru-RU" dirty="0" err="1" smtClean="0">
                <a:solidFill>
                  <a:srgbClr val="002060"/>
                </a:solidFill>
                <a:latin typeface="Roboto"/>
              </a:rPr>
              <a:t>жайылымы</a:t>
            </a:r>
            <a:r>
              <a:rPr lang="ru-RU" dirty="0" smtClean="0">
                <a:solidFill>
                  <a:srgbClr val="002060"/>
                </a:solidFill>
                <a:latin typeface="Roboto"/>
              </a:rPr>
              <a:t>,</a:t>
            </a:r>
            <a:r>
              <a:rPr lang="ru-RU" dirty="0">
                <a:solidFill>
                  <a:srgbClr val="002060"/>
                </a:solidFill>
                <a:latin typeface="Roboto"/>
              </a:rPr>
              <a:t> </a:t>
            </a:r>
            <a:r>
              <a:rPr lang="ru-RU" dirty="0" err="1" smtClean="0">
                <a:solidFill>
                  <a:srgbClr val="002060"/>
                </a:solidFill>
                <a:latin typeface="Roboto"/>
              </a:rPr>
              <a:t>егіншілік</a:t>
            </a:r>
            <a:endParaRPr lang="ru-RU" dirty="0">
              <a:solidFill>
                <a:srgbClr val="002060"/>
              </a:solidFill>
            </a:endParaRPr>
          </a:p>
        </p:txBody>
      </p:sp>
      <p:pic>
        <p:nvPicPr>
          <p:cNvPr id="2" name="Рисунок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9408" y="2662566"/>
            <a:ext cx="2409408" cy="2409408"/>
          </a:xfrm>
          <a:prstGeom prst="rect">
            <a:avLst/>
          </a:prstGeom>
        </p:spPr>
      </p:pic>
    </p:spTree>
    <p:extLst>
      <p:ext uri="{BB962C8B-B14F-4D97-AF65-F5344CB8AC3E}">
        <p14:creationId xmlns:p14="http://schemas.microsoft.com/office/powerpoint/2010/main" val="1279915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TextBox 189"/>
          <p:cNvSpPr txBox="1"/>
          <p:nvPr/>
        </p:nvSpPr>
        <p:spPr>
          <a:xfrm>
            <a:off x="1404073" y="74673"/>
            <a:ext cx="2526141" cy="684931"/>
          </a:xfrm>
          <a:prstGeom prst="rect">
            <a:avLst/>
          </a:prstGeom>
          <a:noFill/>
        </p:spPr>
        <p:txBody>
          <a:bodyPr wrap="none" rtlCol="0">
            <a:spAutoFit/>
          </a:bodyPr>
          <a:lstStyle/>
          <a:p>
            <a:pPr algn="ctr">
              <a:lnSpc>
                <a:spcPts val="5000"/>
              </a:lnSpc>
            </a:pPr>
            <a:r>
              <a:rPr lang="kk-KZ" sz="3300" b="1" dirty="0">
                <a:solidFill>
                  <a:schemeClr val="bg1"/>
                </a:solidFill>
                <a:latin typeface="League Spartan" charset="0"/>
                <a:ea typeface="League Spartan" charset="0"/>
                <a:cs typeface="League Spartan" charset="0"/>
              </a:rPr>
              <a:t>СПИДОМЕТР</a:t>
            </a:r>
            <a:endParaRPr lang="en-US" sz="3300" b="1" dirty="0">
              <a:solidFill>
                <a:schemeClr val="bg1"/>
              </a:solidFill>
              <a:latin typeface="League Spartan" charset="0"/>
              <a:ea typeface="League Spartan" charset="0"/>
              <a:cs typeface="League Spartan" charset="0"/>
            </a:endParaRPr>
          </a:p>
        </p:txBody>
      </p:sp>
      <p:sp>
        <p:nvSpPr>
          <p:cNvPr id="57" name="Прямоугольник 56"/>
          <p:cNvSpPr/>
          <p:nvPr/>
        </p:nvSpPr>
        <p:spPr>
          <a:xfrm>
            <a:off x="11974" y="0"/>
            <a:ext cx="12192000" cy="940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2400" b="1" dirty="0">
              <a:latin typeface="KZ Times New Roman" panose="02020603050405020304" pitchFamily="18" charset="0"/>
              <a:ea typeface="Open Sans"/>
              <a:cs typeface="Open Sans"/>
              <a:sym typeface="Open Sans"/>
            </a:endParaRPr>
          </a:p>
        </p:txBody>
      </p:sp>
      <p:graphicFrame>
        <p:nvGraphicFramePr>
          <p:cNvPr id="53" name="Содержимое 4"/>
          <p:cNvGraphicFramePr>
            <a:graphicFrameLocks/>
          </p:cNvGraphicFramePr>
          <p:nvPr>
            <p:extLst>
              <p:ext uri="{D42A27DB-BD31-4B8C-83A1-F6EECF244321}">
                <p14:modId xmlns:p14="http://schemas.microsoft.com/office/powerpoint/2010/main" val="1555879630"/>
              </p:ext>
            </p:extLst>
          </p:nvPr>
        </p:nvGraphicFramePr>
        <p:xfrm>
          <a:off x="1607395" y="2507090"/>
          <a:ext cx="9001156" cy="4167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4" name="Заголовок 1"/>
          <p:cNvSpPr txBox="1">
            <a:spLocks/>
          </p:cNvSpPr>
          <p:nvPr/>
        </p:nvSpPr>
        <p:spPr>
          <a:xfrm>
            <a:off x="1850298" y="113391"/>
            <a:ext cx="8515352" cy="917596"/>
          </a:xfrm>
          <a:prstGeom prst="rect">
            <a:avLst/>
          </a:prstGeom>
        </p:spPr>
        <p:txBody>
          <a:bodyP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kk-KZ"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 Геоэкологияның бағыттары</a:t>
            </a:r>
            <a:endParaRPr lang="ru-RU"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
        <p:nvSpPr>
          <p:cNvPr id="2" name="Стрелка вниз 1"/>
          <p:cNvSpPr/>
          <p:nvPr/>
        </p:nvSpPr>
        <p:spPr>
          <a:xfrm>
            <a:off x="2971338" y="1380005"/>
            <a:ext cx="744582" cy="1285313"/>
          </a:xfrm>
          <a:prstGeom prst="downArrow">
            <a:avLst>
              <a:gd name="adj1" fmla="val 4649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6" name="Стрелка вниз 55"/>
          <p:cNvSpPr/>
          <p:nvPr/>
        </p:nvSpPr>
        <p:spPr>
          <a:xfrm>
            <a:off x="8182164" y="1380005"/>
            <a:ext cx="635725" cy="1285313"/>
          </a:xfrm>
          <a:prstGeom prst="downArrow">
            <a:avLst>
              <a:gd name="adj1" fmla="val 57017"/>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122" name="Picture 2" descr="Защитить землю — стоковое фото"/>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79862" y="1118973"/>
            <a:ext cx="2056221" cy="179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254834"/>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900" decel="100000" fill="hold"/>
                                        <p:tgtEl>
                                          <p:spTgt spid="5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Effect transition="in" filter="fade">
                                      <p:cBhvr>
                                        <p:cTn id="15" dur="1000"/>
                                        <p:tgtEl>
                                          <p:spTgt spid="54"/>
                                        </p:tgtEl>
                                      </p:cBhvr>
                                    </p:animEffect>
                                    <p:anim calcmode="lin" valueType="num">
                                      <p:cBhvr>
                                        <p:cTn id="16" dur="1000" fill="hold"/>
                                        <p:tgtEl>
                                          <p:spTgt spid="54"/>
                                        </p:tgtEl>
                                        <p:attrNameLst>
                                          <p:attrName>ppt_x</p:attrName>
                                        </p:attrNameLst>
                                      </p:cBhvr>
                                      <p:tavLst>
                                        <p:tav tm="0">
                                          <p:val>
                                            <p:strVal val="#ppt_x"/>
                                          </p:val>
                                        </p:tav>
                                        <p:tav tm="100000">
                                          <p:val>
                                            <p:strVal val="#ppt_x"/>
                                          </p:val>
                                        </p:tav>
                                      </p:tavLst>
                                    </p:anim>
                                    <p:anim calcmode="lin" valueType="num">
                                      <p:cBhvr>
                                        <p:cTn id="17" dur="900" decel="100000" fill="hold"/>
                                        <p:tgtEl>
                                          <p:spTgt spid="54"/>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3" grpId="0">
        <p:bldAsOne/>
      </p:bldGraphic>
      <p:bldP spid="54"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746</TotalTime>
  <Words>786</Words>
  <Application>Microsoft Office PowerPoint</Application>
  <PresentationFormat>Широкоэкранный</PresentationFormat>
  <Paragraphs>155</Paragraphs>
  <Slides>16</Slides>
  <Notes>7</Notes>
  <HiddenSlides>0</HiddenSlides>
  <MMClips>0</MMClips>
  <ScaleCrop>false</ScaleCrop>
  <HeadingPairs>
    <vt:vector size="6" baseType="variant">
      <vt:variant>
        <vt:lpstr>Использованные шрифты</vt:lpstr>
      </vt:variant>
      <vt:variant>
        <vt:i4>13</vt:i4>
      </vt:variant>
      <vt:variant>
        <vt:lpstr>Тема</vt:lpstr>
      </vt:variant>
      <vt:variant>
        <vt:i4>1</vt:i4>
      </vt:variant>
      <vt:variant>
        <vt:lpstr>Заголовки слайдов</vt:lpstr>
      </vt:variant>
      <vt:variant>
        <vt:i4>16</vt:i4>
      </vt:variant>
    </vt:vector>
  </HeadingPairs>
  <TitlesOfParts>
    <vt:vector size="30" baseType="lpstr">
      <vt:lpstr>Arial</vt:lpstr>
      <vt:lpstr>Bebas Neue</vt:lpstr>
      <vt:lpstr>Calibri</vt:lpstr>
      <vt:lpstr>Calibri Light</vt:lpstr>
      <vt:lpstr>Helvetica</vt:lpstr>
      <vt:lpstr>Helvetica Neue</vt:lpstr>
      <vt:lpstr>Helvetica Neue Light</vt:lpstr>
      <vt:lpstr>KZ Times New Roman</vt:lpstr>
      <vt:lpstr>League Spartan</vt:lpstr>
      <vt:lpstr>Open Sans</vt:lpstr>
      <vt:lpstr>Open Sans Regular</vt:lpstr>
      <vt:lpstr>Roboto</vt:lpstr>
      <vt:lpstr>Times New Roman</vt:lpstr>
      <vt:lpstr>Тема Office</vt:lpstr>
      <vt:lpstr>Сабақтың тақырыбы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78</cp:revision>
  <dcterms:created xsi:type="dcterms:W3CDTF">2020-07-07T17:11:51Z</dcterms:created>
  <dcterms:modified xsi:type="dcterms:W3CDTF">2020-08-30T16:07:55Z</dcterms:modified>
</cp:coreProperties>
</file>