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257" r:id="rId3"/>
    <p:sldId id="293" r:id="rId4"/>
    <p:sldId id="258" r:id="rId5"/>
    <p:sldId id="288" r:id="rId6"/>
    <p:sldId id="289" r:id="rId7"/>
    <p:sldId id="296" r:id="rId8"/>
    <p:sldId id="259" r:id="rId9"/>
    <p:sldId id="284" r:id="rId10"/>
    <p:sldId id="290" r:id="rId11"/>
    <p:sldId id="291" r:id="rId12"/>
    <p:sldId id="292" r:id="rId13"/>
    <p:sldId id="295" r:id="rId14"/>
    <p:sldId id="294" r:id="rId1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Nunito Sans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C0E658-41A8-40AF-98A7-D737365CDEFE}">
          <p14:sldIdLst>
            <p14:sldId id="256"/>
            <p14:sldId id="257"/>
            <p14:sldId id="293"/>
            <p14:sldId id="258"/>
            <p14:sldId id="288"/>
            <p14:sldId id="289"/>
            <p14:sldId id="296"/>
            <p14:sldId id="259"/>
            <p14:sldId id="284"/>
            <p14:sldId id="290"/>
            <p14:sldId id="291"/>
            <p14:sldId id="292"/>
            <p14:sldId id="295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420D1E-D587-42B6-BF11-C6FC94A6AE64}">
  <a:tblStyle styleId="{54420D1E-D587-42B6-BF11-C6FC94A6AE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76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73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c8d0b7f6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c8d0b7f6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c8d0b7f6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c8d0b7f6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74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c8d0b7f6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c8d0b7f6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82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4711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c8d0b7f6e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c8d0b7f6e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46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1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1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1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1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1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1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1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_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4568412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18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with intro text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_AND_BODY_1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7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3;p17">
            <a:extLst>
              <a:ext uri="{FF2B5EF4-FFF2-40B4-BE49-F238E27FC236}">
                <a16:creationId xmlns:a16="http://schemas.microsoft.com/office/drawing/2014/main" id="{6F2B4797-4E1B-4B48-8E56-1B3C32C03EFC}"/>
              </a:ext>
            </a:extLst>
          </p:cNvPr>
          <p:cNvGrpSpPr/>
          <p:nvPr/>
        </p:nvGrpSpPr>
        <p:grpSpPr>
          <a:xfrm>
            <a:off x="568954" y="551499"/>
            <a:ext cx="215966" cy="342399"/>
            <a:chOff x="6718575" y="2318625"/>
            <a:chExt cx="256950" cy="407375"/>
          </a:xfrm>
        </p:grpSpPr>
        <p:sp>
          <p:nvSpPr>
            <p:cNvPr id="14" name="Google Shape;134;p17">
              <a:extLst>
                <a:ext uri="{FF2B5EF4-FFF2-40B4-BE49-F238E27FC236}">
                  <a16:creationId xmlns:a16="http://schemas.microsoft.com/office/drawing/2014/main" id="{CC39313C-985E-4FE3-8B00-7333CE343EE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5" name="Google Shape;135;p17">
              <a:extLst>
                <a:ext uri="{FF2B5EF4-FFF2-40B4-BE49-F238E27FC236}">
                  <a16:creationId xmlns:a16="http://schemas.microsoft.com/office/drawing/2014/main" id="{41F3B147-A97B-441E-BDD3-797B219D0447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" name="Google Shape;136;p17">
              <a:extLst>
                <a:ext uri="{FF2B5EF4-FFF2-40B4-BE49-F238E27FC236}">
                  <a16:creationId xmlns:a16="http://schemas.microsoft.com/office/drawing/2014/main" id="{BC13505C-AE50-485C-AD61-CF08A443B759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7" name="Google Shape;137;p17">
              <a:extLst>
                <a:ext uri="{FF2B5EF4-FFF2-40B4-BE49-F238E27FC236}">
                  <a16:creationId xmlns:a16="http://schemas.microsoft.com/office/drawing/2014/main" id="{24C0F864-B8C5-4F9A-A969-AFE6AEAE1493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" name="Google Shape;138;p17">
              <a:extLst>
                <a:ext uri="{FF2B5EF4-FFF2-40B4-BE49-F238E27FC236}">
                  <a16:creationId xmlns:a16="http://schemas.microsoft.com/office/drawing/2014/main" id="{107BD95C-5483-46D4-AB94-5FA9B7FCC29C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9" name="Google Shape;139;p17">
              <a:extLst>
                <a:ext uri="{FF2B5EF4-FFF2-40B4-BE49-F238E27FC236}">
                  <a16:creationId xmlns:a16="http://schemas.microsoft.com/office/drawing/2014/main" id="{9EF9B2D0-F474-4000-905C-039ABF8511F8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0" name="Google Shape;140;p17">
              <a:extLst>
                <a:ext uri="{FF2B5EF4-FFF2-40B4-BE49-F238E27FC236}">
                  <a16:creationId xmlns:a16="http://schemas.microsoft.com/office/drawing/2014/main" id="{9CA972CB-1337-490F-9ECA-7ADDB3C5A1DF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1" name="Google Shape;141;p17">
              <a:extLst>
                <a:ext uri="{FF2B5EF4-FFF2-40B4-BE49-F238E27FC236}">
                  <a16:creationId xmlns:a16="http://schemas.microsoft.com/office/drawing/2014/main" id="{7FDBDFC3-360E-4791-9054-046CA4F71F2B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2" name="Google Shape;142;p17">
            <a:extLst>
              <a:ext uri="{FF2B5EF4-FFF2-40B4-BE49-F238E27FC236}">
                <a16:creationId xmlns:a16="http://schemas.microsoft.com/office/drawing/2014/main" id="{0BF01EEE-5051-46CC-98A5-BD3336B412E7}"/>
              </a:ext>
            </a:extLst>
          </p:cNvPr>
          <p:cNvSpPr txBox="1">
            <a:spLocks/>
          </p:cNvSpPr>
          <p:nvPr/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23" name="Google Shape;131;p17">
            <a:extLst>
              <a:ext uri="{FF2B5EF4-FFF2-40B4-BE49-F238E27FC236}">
                <a16:creationId xmlns:a16="http://schemas.microsoft.com/office/drawing/2014/main" id="{EE391AE3-3AF3-4C74-A570-26D191EE234E}"/>
              </a:ext>
            </a:extLst>
          </p:cNvPr>
          <p:cNvSpPr txBox="1">
            <a:spLocks/>
          </p:cNvSpPr>
          <p:nvPr/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E8B0F1-E354-40BC-83FB-A2CCA758366B}"/>
              </a:ext>
            </a:extLst>
          </p:cNvPr>
          <p:cNvSpPr txBox="1"/>
          <p:nvPr/>
        </p:nvSpPr>
        <p:spPr>
          <a:xfrm>
            <a:off x="311668" y="1670809"/>
            <a:ext cx="38758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қоғамдық-гуманитарлық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Дизайн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теориясы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Box 451">
            <a:extLst>
              <a:ext uri="{FF2B5EF4-FFF2-40B4-BE49-F238E27FC236}">
                <a16:creationId xmlns:a16="http://schemas.microsoft.com/office/drawing/2014/main" id="{FC8B1B3F-AD57-4793-8657-7FC7710811D4}"/>
              </a:ext>
            </a:extLst>
          </p:cNvPr>
          <p:cNvSpPr txBox="1"/>
          <p:nvPr/>
        </p:nvSpPr>
        <p:spPr>
          <a:xfrm>
            <a:off x="685800" y="179291"/>
            <a:ext cx="7772400" cy="42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Дұрыс жауап нұсқасы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98E621-FA6C-4ED0-BA4F-AD2DED618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336" y="1169339"/>
            <a:ext cx="5391529" cy="2832987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46EB68A8-369E-445D-B93F-D0CF8F5F8ABF}"/>
              </a:ext>
            </a:extLst>
          </p:cNvPr>
          <p:cNvCxnSpPr/>
          <p:nvPr/>
        </p:nvCxnSpPr>
        <p:spPr>
          <a:xfrm>
            <a:off x="2881993" y="1289957"/>
            <a:ext cx="906236" cy="1085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10098F6-358C-43C6-8CBD-D7417F1B0E5D}"/>
              </a:ext>
            </a:extLst>
          </p:cNvPr>
          <p:cNvCxnSpPr>
            <a:cxnSpLocks/>
          </p:cNvCxnSpPr>
          <p:nvPr/>
        </p:nvCxnSpPr>
        <p:spPr>
          <a:xfrm>
            <a:off x="2773136" y="1681844"/>
            <a:ext cx="1015093" cy="14042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7A1939F-7FF0-441B-BB84-63E8E9449B75}"/>
              </a:ext>
            </a:extLst>
          </p:cNvPr>
          <p:cNvCxnSpPr>
            <a:cxnSpLocks/>
          </p:cNvCxnSpPr>
          <p:nvPr/>
        </p:nvCxnSpPr>
        <p:spPr>
          <a:xfrm flipV="1">
            <a:off x="2773136" y="1681844"/>
            <a:ext cx="1015093" cy="3184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ADAA5D6-A861-4335-934C-1BE078B3201F}"/>
              </a:ext>
            </a:extLst>
          </p:cNvPr>
          <p:cNvCxnSpPr>
            <a:cxnSpLocks/>
          </p:cNvCxnSpPr>
          <p:nvPr/>
        </p:nvCxnSpPr>
        <p:spPr>
          <a:xfrm flipV="1">
            <a:off x="2773136" y="2020661"/>
            <a:ext cx="1015093" cy="3551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EBE1A90-F50F-4B3F-BAB0-E9CAAA33A855}"/>
              </a:ext>
            </a:extLst>
          </p:cNvPr>
          <p:cNvCxnSpPr>
            <a:cxnSpLocks/>
          </p:cNvCxnSpPr>
          <p:nvPr/>
        </p:nvCxnSpPr>
        <p:spPr>
          <a:xfrm>
            <a:off x="2773136" y="2704206"/>
            <a:ext cx="1015093" cy="11103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EBAB7D2-6BC4-49F5-B1DF-55395614242F}"/>
              </a:ext>
            </a:extLst>
          </p:cNvPr>
          <p:cNvCxnSpPr>
            <a:cxnSpLocks/>
          </p:cNvCxnSpPr>
          <p:nvPr/>
        </p:nvCxnSpPr>
        <p:spPr>
          <a:xfrm>
            <a:off x="2773135" y="3032605"/>
            <a:ext cx="1015094" cy="4247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0C14999-231C-437F-8CA3-D163097B16BB}"/>
              </a:ext>
            </a:extLst>
          </p:cNvPr>
          <p:cNvCxnSpPr>
            <a:cxnSpLocks/>
          </p:cNvCxnSpPr>
          <p:nvPr/>
        </p:nvCxnSpPr>
        <p:spPr>
          <a:xfrm flipV="1">
            <a:off x="2773136" y="2767694"/>
            <a:ext cx="1015093" cy="6367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6644088-26B9-4123-BECA-65883990B005}"/>
              </a:ext>
            </a:extLst>
          </p:cNvPr>
          <p:cNvCxnSpPr>
            <a:cxnSpLocks/>
          </p:cNvCxnSpPr>
          <p:nvPr/>
        </p:nvCxnSpPr>
        <p:spPr>
          <a:xfrm flipV="1">
            <a:off x="2773135" y="1363455"/>
            <a:ext cx="1015094" cy="24078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5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Box 451">
            <a:extLst>
              <a:ext uri="{FF2B5EF4-FFF2-40B4-BE49-F238E27FC236}">
                <a16:creationId xmlns:a16="http://schemas.microsoft.com/office/drawing/2014/main" id="{FC8B1B3F-AD57-4793-8657-7FC7710811D4}"/>
              </a:ext>
            </a:extLst>
          </p:cNvPr>
          <p:cNvSpPr txBox="1"/>
          <p:nvPr/>
        </p:nvSpPr>
        <p:spPr>
          <a:xfrm>
            <a:off x="685800" y="179291"/>
            <a:ext cx="7772400" cy="11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2-тапсырма.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Paint </a:t>
            </a: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графикалық редакторында кескіннің форматтарын өзгерте отырып сақтаңыз. Алынған кескіндердің өлшемін  төмендегі кестеге  толтырыңыз.</a:t>
            </a:r>
            <a:endParaRPr lang="ru-K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65EDB16C-1C61-4EED-AB77-53A274D866B3}"/>
              </a:ext>
            </a:extLst>
          </p:cNvPr>
          <p:cNvSpPr txBox="1"/>
          <p:nvPr/>
        </p:nvSpPr>
        <p:spPr>
          <a:xfrm>
            <a:off x="791935" y="3496382"/>
            <a:ext cx="7233557" cy="148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Дескриптор:</a:t>
            </a:r>
            <a:endParaRPr lang="ru-K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Paint </a:t>
            </a: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графикалық редакторын қолданды;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Кескінге атау беріп, кез келген форматта сақтады;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Пайда болған кескіндердің «өлшемдерін» анықтай отырып, нәтижені кестеге енгізді.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3DC30F2-8709-44C4-85D3-0FDD630A2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73749"/>
              </p:ext>
            </p:extLst>
          </p:nvPr>
        </p:nvGraphicFramePr>
        <p:xfrm>
          <a:off x="1343025" y="1412583"/>
          <a:ext cx="6327319" cy="1982227"/>
        </p:xfrm>
        <a:graphic>
          <a:graphicData uri="http://schemas.openxmlformats.org/drawingml/2006/table">
            <a:tbl>
              <a:tblPr firstRow="1" firstCol="1" bandRow="1">
                <a:tableStyleId>{54420D1E-D587-42B6-BF11-C6FC94A6AE64}</a:tableStyleId>
              </a:tblPr>
              <a:tblGrid>
                <a:gridCol w="1264545">
                  <a:extLst>
                    <a:ext uri="{9D8B030D-6E8A-4147-A177-3AD203B41FA5}">
                      <a16:colId xmlns:a16="http://schemas.microsoft.com/office/drawing/2014/main" val="2097249678"/>
                    </a:ext>
                  </a:extLst>
                </a:gridCol>
                <a:gridCol w="1264545">
                  <a:extLst>
                    <a:ext uri="{9D8B030D-6E8A-4147-A177-3AD203B41FA5}">
                      <a16:colId xmlns:a16="http://schemas.microsoft.com/office/drawing/2014/main" val="1232807239"/>
                    </a:ext>
                  </a:extLst>
                </a:gridCol>
                <a:gridCol w="1264545">
                  <a:extLst>
                    <a:ext uri="{9D8B030D-6E8A-4147-A177-3AD203B41FA5}">
                      <a16:colId xmlns:a16="http://schemas.microsoft.com/office/drawing/2014/main" val="2486675123"/>
                    </a:ext>
                  </a:extLst>
                </a:gridCol>
                <a:gridCol w="1265694">
                  <a:extLst>
                    <a:ext uri="{9D8B030D-6E8A-4147-A177-3AD203B41FA5}">
                      <a16:colId xmlns:a16="http://schemas.microsoft.com/office/drawing/2014/main" val="3918193343"/>
                    </a:ext>
                  </a:extLst>
                </a:gridCol>
                <a:gridCol w="1267990">
                  <a:extLst>
                    <a:ext uri="{9D8B030D-6E8A-4147-A177-3AD203B41FA5}">
                      <a16:colId xmlns:a16="http://schemas.microsoft.com/office/drawing/2014/main" val="1992752020"/>
                    </a:ext>
                  </a:extLst>
                </a:gridCol>
              </a:tblGrid>
              <a:tr h="65193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Кескіннің әртүрлі форматтағы өлшемі</a:t>
                      </a:r>
                      <a:endParaRPr lang="ru-K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90857"/>
                  </a:ext>
                </a:extLst>
              </a:tr>
              <a:tr h="597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JPEG</a:t>
                      </a:r>
                      <a:endParaRPr lang="ru-KZ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BMP</a:t>
                      </a:r>
                      <a:endParaRPr lang="ru-K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GIF</a:t>
                      </a:r>
                      <a:endParaRPr lang="ru-K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PNG</a:t>
                      </a:r>
                      <a:endParaRPr lang="ru-KZ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TIFF</a:t>
                      </a:r>
                      <a:endParaRPr lang="ru-KZ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00194"/>
                  </a:ext>
                </a:extLst>
              </a:tr>
              <a:tr h="512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28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3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1FF1B4-B4F1-46A2-A277-F50BFAEDEEA5}"/>
              </a:ext>
            </a:extLst>
          </p:cNvPr>
          <p:cNvSpPr txBox="1"/>
          <p:nvPr/>
        </p:nvSpPr>
        <p:spPr>
          <a:xfrm>
            <a:off x="253092" y="85428"/>
            <a:ext cx="4572000" cy="4972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2545" algn="just">
              <a:lnSpc>
                <a:spcPct val="115000"/>
              </a:lnSpc>
              <a:spcAft>
                <a:spcPts val="1000"/>
              </a:spcAft>
              <a:tabLst>
                <a:tab pos="863600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3-тапсырма.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Графикалы</a:t>
            </a:r>
            <a:r>
              <a:rPr lang="kk-K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 файл форматын түрлендіру.</a:t>
            </a:r>
            <a:endParaRPr lang="ru-K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863600" algn="l"/>
              </a:tabLs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Photoshop </a:t>
            </a: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программасын іске қосыңдар.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8636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jpg </a:t>
            </a: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форматындағы кез келген графикалық файлды Файл →Ашу командасын қолданып, ашып алыңдар.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863600" algn="l"/>
              </a:tabLst>
            </a:pP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Ашылған файл форматын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форматына түрлендіру үшін Файл→... ретінде сақтау командасын орындаңдар. 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863600" algn="l"/>
              </a:tabLst>
            </a:pP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Ашылған сұхбат терезеден файлды сақтау орны мен форматын таңдап, Сақтау батырмасын басыңдар. 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863600" algn="l"/>
              </a:tabLst>
            </a:pP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Енді ашылатын Параметрлер терезесінің бейнесі таңдалған файл форматына байланысты болады. Мұнда бастысы суреттің сапасы. Сапа өрісіндегі мәнді өзгертіңдер, </a:t>
            </a:r>
            <a:r>
              <a:rPr lang="kk-KZ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батырмасын басыңдар. </a:t>
            </a:r>
          </a:p>
          <a:p>
            <a:pPr marL="342900" lvl="0" indent="-342900" algn="just">
              <a:buFont typeface="+mj-lt"/>
              <a:buAutoNum type="arabicPeriod"/>
              <a:tabLst>
                <a:tab pos="863600" algn="l"/>
              </a:tabLst>
            </a:pPr>
            <a:r>
              <a:rPr lang="kk-K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Түрлендірген файлдың өлшемі мен сапасын салыстырыңдар. </a:t>
            </a:r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E7707-FF07-4AD8-B042-B4A5B3A88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82" y="272157"/>
            <a:ext cx="2636396" cy="2651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6C7239-ACA1-4E1D-B64A-DF60E5296FAE}"/>
              </a:ext>
            </a:extLst>
          </p:cNvPr>
          <p:cNvSpPr txBox="1"/>
          <p:nvPr/>
        </p:nvSpPr>
        <p:spPr>
          <a:xfrm>
            <a:off x="5307453" y="3061607"/>
            <a:ext cx="3591619" cy="2191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Дескриптор:</a:t>
            </a:r>
            <a:endParaRPr lang="ru-K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Photoshop</a:t>
            </a:r>
            <a:r>
              <a:rPr lang="kk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программасын қолданды;</a:t>
            </a:r>
            <a:endParaRPr lang="ru-K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Файлдың форматын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*.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форматына түрлендірді</a:t>
            </a:r>
            <a:r>
              <a:rPr lang="kk-K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Сапа өрісіндегі мәнді суреттегідей өзгертті.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Файлдың өлшемі мен сапасын салыстырды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K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6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49731C-7559-41CA-B459-2C07895BBE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F6742-2D8A-43EA-8CCF-297BB878E389}"/>
              </a:ext>
            </a:extLst>
          </p:cNvPr>
          <p:cNvSpPr txBox="1"/>
          <p:nvPr/>
        </p:nvSpPr>
        <p:spPr>
          <a:xfrm>
            <a:off x="800100" y="43666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00D4D-46D0-4460-BAFD-61492A88DA07}"/>
              </a:ext>
            </a:extLst>
          </p:cNvPr>
          <p:cNvSpPr txBox="1"/>
          <p:nvPr/>
        </p:nvSpPr>
        <p:spPr>
          <a:xfrm>
            <a:off x="800100" y="1434883"/>
            <a:ext cx="79095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Графикалық файл форматын түрлендірудің себептерін анықтадық.</a:t>
            </a:r>
            <a:endParaRPr lang="kk-KZ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Файлдың форматтарын өзара түрлендіру жолдарын меңгердік.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56CF01-B5B2-405F-82B6-752C6CA925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2FB9C009-8EFB-40F2-A4C6-CD7955FD01A2}"/>
              </a:ext>
            </a:extLst>
          </p:cNvPr>
          <p:cNvSpPr txBox="1">
            <a:spLocks/>
          </p:cNvSpPr>
          <p:nvPr/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2235A7B4-4AA2-4B96-8FBA-9144F1C3D572}"/>
              </a:ext>
            </a:extLst>
          </p:cNvPr>
          <p:cNvSpPr>
            <a:spLocks noGrp="1"/>
          </p:cNvSpPr>
          <p:nvPr/>
        </p:nvSpPr>
        <p:spPr>
          <a:xfrm>
            <a:off x="234943" y="1466870"/>
            <a:ext cx="885698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kk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білім беретін мектептің қоғамдық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гуманитарлық бағытының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10-сыныбына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</a:t>
            </a:r>
            <a:r>
              <a:rPr lang="kk-KZ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оқулық. </a:t>
            </a:r>
          </a:p>
          <a:p>
            <a:pPr marL="0" indent="0" algn="ctr">
              <a:buNone/>
            </a:pP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Авторлары Г.И. </a:t>
            </a:r>
            <a:r>
              <a:rPr lang="kk-KZ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Салғарева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Ж.Б. Базаева, А.С. </a:t>
            </a:r>
            <a:r>
              <a:rPr lang="kk-KZ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Маханова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Алматы қ., «Арман-ПВ»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баспасы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2019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жыл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85D6A973-A1DD-4BD4-B6D6-AB3F3C6BF069}"/>
              </a:ext>
            </a:extLst>
          </p:cNvPr>
          <p:cNvSpPr>
            <a:spLocks noGrp="1"/>
          </p:cNvSpPr>
          <p:nvPr/>
        </p:nvSpPr>
        <p:spPr>
          <a:xfrm>
            <a:off x="1423075" y="99482"/>
            <a:ext cx="64807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ресурс</a:t>
            </a:r>
            <a:endParaRPr lang="ru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2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/>
              <a:t>Есімізге түсірейік</a:t>
            </a:r>
            <a:endParaRPr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79F9DA-05A9-4207-B951-27F570C43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58" y="724083"/>
            <a:ext cx="5607876" cy="1884921"/>
          </a:xfrm>
          <a:prstGeom prst="rect">
            <a:avLst/>
          </a:prstGeom>
        </p:spPr>
      </p:pic>
      <p:sp>
        <p:nvSpPr>
          <p:cNvPr id="20" name="Google Shape;104;p16">
            <a:extLst>
              <a:ext uri="{FF2B5EF4-FFF2-40B4-BE49-F238E27FC236}">
                <a16:creationId xmlns:a16="http://schemas.microsoft.com/office/drawing/2014/main" id="{FB162C59-5B22-42E3-A49F-FACD0CBC8EAA}"/>
              </a:ext>
            </a:extLst>
          </p:cNvPr>
          <p:cNvSpPr txBox="1">
            <a:spLocks/>
          </p:cNvSpPr>
          <p:nvPr/>
        </p:nvSpPr>
        <p:spPr>
          <a:xfrm>
            <a:off x="2853721" y="49903"/>
            <a:ext cx="5977413" cy="67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21590" algn="just"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SFreeSet-Bold"/>
              </a:rPr>
              <a:t>Ұсынылған кескіндерде графиканың қандай түрі пайдаланылған?</a:t>
            </a:r>
            <a:endParaRPr lang="ru-K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0C0274C-D4F3-43DF-935A-7260F135B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122" y="2858203"/>
            <a:ext cx="4891769" cy="180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9FF982B-FBAA-4245-A864-017717486F17}"/>
              </a:ext>
            </a:extLst>
          </p:cNvPr>
          <p:cNvSpPr txBox="1"/>
          <p:nvPr/>
        </p:nvSpPr>
        <p:spPr>
          <a:xfrm>
            <a:off x="2750820" y="671252"/>
            <a:ext cx="60426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Саба</a:t>
            </a:r>
            <a:r>
              <a:rPr lang="kk-K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қ тақырыбы: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Веб-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бетке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арнал</a:t>
            </a:r>
            <a:r>
              <a:rPr lang="kk-KZ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</a:t>
            </a:r>
            <a:r>
              <a:rPr lang="kk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графика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</a:t>
            </a:r>
            <a:r>
              <a:rPr lang="kk-K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қу мақсаты</a:t>
            </a: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10.2.1.5.</a:t>
            </a:r>
            <a:r>
              <a:rPr lang="kk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KZ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урет</a:t>
            </a:r>
            <a:r>
              <a:rPr lang="ru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файл </a:t>
            </a:r>
            <a:r>
              <a:rPr lang="ru-KZ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форматтары</a:t>
            </a:r>
            <a:r>
              <a:rPr lang="ru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айырамшылықты</a:t>
            </a:r>
            <a:r>
              <a:rPr lang="ru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kk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KZ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10.2.1.6.</a:t>
            </a:r>
            <a:r>
              <a:rPr lang="kk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KZ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рафикалық</a:t>
            </a:r>
            <a:r>
              <a:rPr lang="ru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файлдарды</a:t>
            </a:r>
            <a:r>
              <a:rPr lang="ru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түрлендіру</a:t>
            </a:r>
            <a:r>
              <a:rPr lang="ru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қажеттілігін</a:t>
            </a:r>
            <a:r>
              <a:rPr lang="ru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Ба</a:t>
            </a:r>
            <a:r>
              <a:rPr lang="kk-KZ" alt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ғалау</a:t>
            </a:r>
            <a:r>
              <a:rPr lang="kk-KZ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критерийлері: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Графикалық файл форматын түрлендірудің қажеттілігін анықтайды;</a:t>
            </a:r>
            <a:endParaRPr lang="kk-KZ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Файлдың форматтарын өзара түрлендіреді.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5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3D847C9-5DF5-4699-A08F-77A046BE8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85" y="1699051"/>
            <a:ext cx="73886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2049" name="Рисунок 1">
            <a:extLst>
              <a:ext uri="{FF2B5EF4-FFF2-40B4-BE49-F238E27FC236}">
                <a16:creationId xmlns:a16="http://schemas.microsoft.com/office/drawing/2014/main" id="{792A7674-D50E-44E5-96E2-19055873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6" y="212895"/>
            <a:ext cx="1096022" cy="13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2AEDF733-604B-413F-81E6-21626F5C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35" y="211064"/>
            <a:ext cx="59981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KZ" sz="1600" dirty="0">
                <a:solidFill>
                  <a:schemeClr val="tx1"/>
                </a:solidFill>
                <a:latin typeface="Times New Roman" panose="02020603050405020304" pitchFamily="18" charset="0"/>
                <a:ea typeface="DSFreeSet-Bold"/>
                <a:cs typeface="Times New Roman" panose="02020603050405020304" pitchFamily="18" charset="0"/>
              </a:rPr>
              <a:t>      </a:t>
            </a:r>
            <a:r>
              <a:rPr kumimoji="0" lang="kk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SFreeSet-Bold"/>
                <a:cs typeface="Times New Roman" panose="02020603050405020304" pitchFamily="18" charset="0"/>
              </a:rPr>
              <a:t>Windows операциялық жүйесі үшін Windows </a:t>
            </a:r>
            <a:r>
              <a:rPr kumimoji="0" lang="kk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SFreeSet-Bold"/>
                <a:cs typeface="Times New Roman" panose="02020603050405020304" pitchFamily="18" charset="0"/>
              </a:rPr>
              <a:t>Bitmap</a:t>
            </a:r>
            <a:r>
              <a:rPr kumimoji="0" lang="kk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SFreeSet-Bold"/>
                <a:cs typeface="Times New Roman" panose="02020603050405020304" pitchFamily="18" charset="0"/>
              </a:rPr>
              <a:t> форматы қолданылады. Бұл форматтың </a:t>
            </a:r>
            <a:r>
              <a:rPr kumimoji="0" lang="kk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SFreeSet-Bold"/>
                <a:cs typeface="Times New Roman" panose="02020603050405020304" pitchFamily="18" charset="0"/>
              </a:rPr>
              <a:t>кеңейтілімі</a:t>
            </a:r>
            <a:r>
              <a:rPr kumimoji="0" lang="kk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SFreeSet-Bold"/>
                <a:cs typeface="Times New Roman" panose="02020603050405020304" pitchFamily="18" charset="0"/>
              </a:rPr>
              <a:t> - .BMP. Бұл файл өзінің </a:t>
            </a:r>
            <a:r>
              <a:rPr kumimoji="0" lang="kk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SFreeSet-Bold"/>
                <a:cs typeface="Times New Roman" panose="02020603050405020304" pitchFamily="18" charset="0"/>
              </a:rPr>
              <a:t>әмбебаптылығымен</a:t>
            </a:r>
            <a:r>
              <a:rPr kumimoji="0" lang="kk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SFreeSet-Bold"/>
                <a:cs typeface="Times New Roman" panose="02020603050405020304" pitchFamily="18" charset="0"/>
              </a:rPr>
              <a:t> ерекшеленеді және Windows қосымшалары үшін стандартты болып саналады. Windows </a:t>
            </a:r>
            <a:r>
              <a:rPr kumimoji="0" lang="kk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SFreeSet-Bold"/>
                <a:cs typeface="Times New Roman" panose="02020603050405020304" pitchFamily="18" charset="0"/>
              </a:rPr>
              <a:t>Bitmap</a:t>
            </a:r>
            <a:r>
              <a:rPr kumimoji="0" lang="kk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SFreeSet-Bold"/>
                <a:cs typeface="Times New Roman" panose="02020603050405020304" pitchFamily="18" charset="0"/>
              </a:rPr>
              <a:t> кемшілігі – кескінді сығу мүмкіндігі болмағандықтан, файл өлшемінің үлкен болуында.</a:t>
            </a:r>
            <a:endParaRPr kumimoji="0" lang="kk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7539C-7F81-4A52-B120-3D0604A97FDC}"/>
              </a:ext>
            </a:extLst>
          </p:cNvPr>
          <p:cNvSpPr txBox="1"/>
          <p:nvPr/>
        </p:nvSpPr>
        <p:spPr>
          <a:xfrm>
            <a:off x="2735035" y="1943442"/>
            <a:ext cx="5998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JPEG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кеңейтілімі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JPG.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сығылған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ететіндігінде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CA6BBF-2B30-4A4A-8CDF-029F35A01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36" y="1965725"/>
            <a:ext cx="1089116" cy="13011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4EBE85-4557-4990-90A9-0BD6E414FCC3}"/>
              </a:ext>
            </a:extLst>
          </p:cNvPr>
          <p:cNvSpPr txBox="1"/>
          <p:nvPr/>
        </p:nvSpPr>
        <p:spPr>
          <a:xfrm>
            <a:off x="2735035" y="3602537"/>
            <a:ext cx="59109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JPEG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жоғалуына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бермейтін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кеңейтілімі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GIF. 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0318B91-56DE-4292-834C-15E0B22E4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36" y="3590442"/>
            <a:ext cx="1089116" cy="12958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3D847C9-5DF5-4699-A08F-77A046BE8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85" y="1699051"/>
            <a:ext cx="73886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AEDF733-604B-413F-81E6-21626F5C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35" y="211064"/>
            <a:ext cx="59981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KZ" sz="1600" dirty="0">
                <a:solidFill>
                  <a:schemeClr val="tx1"/>
                </a:solidFill>
                <a:latin typeface="Times New Roman" panose="02020603050405020304" pitchFamily="18" charset="0"/>
                <a:ea typeface="DSFreeSet-Bold"/>
                <a:cs typeface="Times New Roman" panose="02020603050405020304" pitchFamily="18" charset="0"/>
              </a:rPr>
              <a:t>      </a:t>
            </a:r>
            <a:r>
              <a:rPr lang="kk-KZ" sz="1600" dirty="0">
                <a:effectLst/>
                <a:latin typeface="Times New Roman" panose="02020603050405020304" pitchFamily="18" charset="0"/>
                <a:ea typeface="DSFreeSet-Bold"/>
              </a:rPr>
              <a:t>Полиграфияда сурет сапасына ерекше талаптар қойылады. Бұл облыста арнайы TIFF форматы қолданылады. Бұл файлдың форматы . TIFF </a:t>
            </a:r>
            <a:r>
              <a:rPr lang="kk-KZ" sz="1600" dirty="0" err="1">
                <a:effectLst/>
                <a:latin typeface="Times New Roman" panose="02020603050405020304" pitchFamily="18" charset="0"/>
                <a:ea typeface="DSFreeSet-Bold"/>
              </a:rPr>
              <a:t>кеңейтілімінде</a:t>
            </a:r>
            <a:r>
              <a:rPr lang="kk-KZ" sz="1600" dirty="0">
                <a:effectLst/>
                <a:latin typeface="Times New Roman" panose="02020603050405020304" pitchFamily="18" charset="0"/>
                <a:ea typeface="DSFreeSet-Bold"/>
              </a:rPr>
              <a:t> болады. Олар жоғары дәрежелі сығуды ғана қамтамасыз етіп қана қоймай, бір файлдың көрінбейтін көмекші қабаттарында қосымша ақпарат сақтауға мүмкіндік береді.</a:t>
            </a:r>
            <a:endParaRPr kumimoji="0" lang="kk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7539C-7F81-4A52-B120-3D0604A97FDC}"/>
              </a:ext>
            </a:extLst>
          </p:cNvPr>
          <p:cNvSpPr txBox="1"/>
          <p:nvPr/>
        </p:nvSpPr>
        <p:spPr>
          <a:xfrm>
            <a:off x="2735036" y="1918243"/>
            <a:ext cx="59981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1600" dirty="0">
                <a:effectLst/>
                <a:latin typeface="Times New Roman" panose="02020603050405020304" pitchFamily="18" charset="0"/>
                <a:ea typeface="DSFreeSet-Bold"/>
              </a:rPr>
              <a:t>Осы аталған форматтардан басқа растрлық кескіндердің ондаған форматтары бар, олардың кейбіреулері нақты мақсаттарға бағытталған. Көпшілігі белгілі бір қосымшалармен жұмыс істеу үшін құрылған, оларға мысалы,. PSD – </a:t>
            </a:r>
            <a:r>
              <a:rPr lang="kk-KZ" sz="1600" dirty="0" err="1">
                <a:effectLst/>
                <a:latin typeface="Times New Roman" panose="02020603050405020304" pitchFamily="18" charset="0"/>
                <a:ea typeface="DSFreeSet-Bold"/>
              </a:rPr>
              <a:t>Adobe</a:t>
            </a:r>
            <a:r>
              <a:rPr lang="kk-KZ" sz="1600" dirty="0">
                <a:effectLst/>
                <a:latin typeface="Times New Roman" panose="02020603050405020304" pitchFamily="18" charset="0"/>
                <a:ea typeface="DSFreeSet-Bold"/>
              </a:rPr>
              <a:t> </a:t>
            </a:r>
            <a:r>
              <a:rPr lang="kk-KZ" sz="1600" dirty="0" err="1">
                <a:effectLst/>
                <a:latin typeface="Times New Roman" panose="02020603050405020304" pitchFamily="18" charset="0"/>
                <a:ea typeface="DSFreeSet-Bold"/>
              </a:rPr>
              <a:t>Photoshop</a:t>
            </a:r>
            <a:r>
              <a:rPr lang="kk-KZ" sz="1600" dirty="0">
                <a:effectLst/>
                <a:latin typeface="Times New Roman" panose="02020603050405020304" pitchFamily="18" charset="0"/>
                <a:ea typeface="DSFreeSet-Bold"/>
              </a:rPr>
              <a:t> қосымшасы үшін немесе .PNT – </a:t>
            </a:r>
            <a:r>
              <a:rPr lang="kk-KZ" sz="1600" dirty="0" err="1">
                <a:effectLst/>
                <a:latin typeface="Times New Roman" panose="02020603050405020304" pitchFamily="18" charset="0"/>
                <a:ea typeface="DSFreeSet-Bold"/>
              </a:rPr>
              <a:t>Painter</a:t>
            </a:r>
            <a:r>
              <a:rPr lang="kk-KZ" sz="1600" dirty="0">
                <a:effectLst/>
                <a:latin typeface="Times New Roman" panose="02020603050405020304" pitchFamily="18" charset="0"/>
                <a:ea typeface="DSFreeSet-Bold"/>
              </a:rPr>
              <a:t> 5 үшін жасалған форматтар жатады.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4EBE85-4557-4990-90A9-0BD6E414FCC3}"/>
              </a:ext>
            </a:extLst>
          </p:cNvPr>
          <p:cNvSpPr txBox="1"/>
          <p:nvPr/>
        </p:nvSpPr>
        <p:spPr>
          <a:xfrm>
            <a:off x="2735035" y="3757658"/>
            <a:ext cx="59109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1600" dirty="0">
                <a:effectLst/>
                <a:latin typeface="Times New Roman" panose="02020603050405020304" pitchFamily="18" charset="0"/>
                <a:ea typeface="DSFreeSet-Bold"/>
              </a:rPr>
              <a:t>WMF (Windows </a:t>
            </a:r>
            <a:r>
              <a:rPr lang="kk-KZ" sz="1600" dirty="0" err="1">
                <a:effectLst/>
                <a:latin typeface="Times New Roman" panose="02020603050405020304" pitchFamily="18" charset="0"/>
                <a:ea typeface="DSFreeSet-Bold"/>
              </a:rPr>
              <a:t>MetaFile</a:t>
            </a:r>
            <a:r>
              <a:rPr lang="kk-KZ" sz="1600" dirty="0">
                <a:effectLst/>
                <a:latin typeface="Times New Roman" panose="02020603050405020304" pitchFamily="18" charset="0"/>
                <a:ea typeface="DSFreeSet-Bold"/>
              </a:rPr>
              <a:t>) – Windows-тың тағы бір форматы. Векторларды алмастыру буфері арқылы тасымалдау үшін қолданылады. Векторлық графикамен байланысы бар Windows-тың барлық программасына түсінікті формат болып табылады.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9E3AC7-39DC-4921-96B3-58D4E5ECDE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5" y="224731"/>
            <a:ext cx="1089115" cy="12958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2C34F5-DA0D-42CD-85AE-5C5B23F4EAE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5" y="1926456"/>
            <a:ext cx="1089114" cy="13234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CFDC00-AAB9-4995-9705-16E6E8A7B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35" y="3655755"/>
            <a:ext cx="1089114" cy="12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4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3D847C9-5DF5-4699-A08F-77A046BE8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85" y="1699051"/>
            <a:ext cx="73886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AEDF733-604B-413F-81E6-21626F5C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35" y="580395"/>
            <a:ext cx="59981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KZ" sz="1600" dirty="0">
                <a:solidFill>
                  <a:schemeClr val="tx1"/>
                </a:solidFill>
                <a:latin typeface="Times New Roman" panose="02020603050405020304" pitchFamily="18" charset="0"/>
                <a:ea typeface="DSFreeSet-Bold"/>
                <a:cs typeface="Times New Roman" panose="02020603050405020304" pitchFamily="18" charset="0"/>
              </a:rPr>
              <a:t>      </a:t>
            </a:r>
            <a:r>
              <a:rPr lang="kk-KZ" sz="1600" dirty="0">
                <a:effectLst/>
                <a:latin typeface="Times New Roman" panose="02020603050405020304" pitchFamily="18" charset="0"/>
                <a:ea typeface="DSFreeSet-Bold"/>
              </a:rPr>
              <a:t>ESP(</a:t>
            </a:r>
            <a:r>
              <a:rPr lang="kk-KZ" sz="1600" dirty="0" err="1">
                <a:effectLst/>
                <a:latin typeface="Times New Roman" panose="02020603050405020304" pitchFamily="18" charset="0"/>
                <a:ea typeface="DSFreeSet-Bold"/>
              </a:rPr>
              <a:t>Encapsulated</a:t>
            </a:r>
            <a:r>
              <a:rPr lang="kk-KZ" sz="1600" dirty="0">
                <a:effectLst/>
                <a:latin typeface="Times New Roman" panose="02020603050405020304" pitchFamily="18" charset="0"/>
                <a:ea typeface="DSFreeSet-Bold"/>
              </a:rPr>
              <a:t> </a:t>
            </a:r>
            <a:r>
              <a:rPr lang="kk-KZ" sz="1600" dirty="0" err="1">
                <a:effectLst/>
                <a:latin typeface="Times New Roman" panose="02020603050405020304" pitchFamily="18" charset="0"/>
                <a:ea typeface="DSFreeSet-Bold"/>
              </a:rPr>
              <a:t>PostScript</a:t>
            </a:r>
            <a:r>
              <a:rPr lang="kk-KZ" sz="1600" dirty="0">
                <a:effectLst/>
                <a:latin typeface="Times New Roman" panose="02020603050405020304" pitchFamily="18" charset="0"/>
                <a:ea typeface="DSFreeSet-Bold"/>
              </a:rPr>
              <a:t>) – </a:t>
            </a:r>
            <a:r>
              <a:rPr lang="kk-KZ" sz="1600" dirty="0" err="1">
                <a:effectLst/>
                <a:latin typeface="Times New Roman" panose="02020603050405020304" pitchFamily="18" charset="0"/>
                <a:ea typeface="DSFreeSet-Bold"/>
              </a:rPr>
              <a:t>PostScript-тің</a:t>
            </a:r>
            <a:r>
              <a:rPr lang="kk-KZ" sz="1600" dirty="0">
                <a:effectLst/>
                <a:latin typeface="Times New Roman" panose="02020603050405020304" pitchFamily="18" charset="0"/>
                <a:ea typeface="DSFreeSet-Bold"/>
              </a:rPr>
              <a:t> қарапайым жеңілдетілген түрі. Бір файлда бір парақтан артық өлшем сақтай алмайды және принтер үшін бірнеше орнатуды сақтамайды.</a:t>
            </a:r>
            <a:endParaRPr kumimoji="0" lang="kk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7539C-7F81-4A52-B120-3D0604A97FDC}"/>
              </a:ext>
            </a:extLst>
          </p:cNvPr>
          <p:cNvSpPr txBox="1"/>
          <p:nvPr/>
        </p:nvSpPr>
        <p:spPr>
          <a:xfrm>
            <a:off x="2647853" y="2418345"/>
            <a:ext cx="59981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CDR (CorelDraw Document) – CorelDraw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растрлық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файлы.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 форматы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Corel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жекеменшік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DC0A49-D3D6-46D2-B649-41CF673C24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0" y="580395"/>
            <a:ext cx="1089114" cy="11819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5696C9-A5EB-440E-AE2E-C4CBFDD8D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60" y="2397693"/>
            <a:ext cx="1101084" cy="117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8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18495-F462-4302-BDEE-B4794E19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5090"/>
            <a:ext cx="2537460" cy="3981000"/>
          </a:xfrm>
        </p:spPr>
        <p:txBody>
          <a:bodyPr/>
          <a:lstStyle/>
          <a:p>
            <a:pPr algn="just"/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Компьютерлік графика саласында графикалық файлдарды бір форматтан екінші форматқа түрлендіру қажеттілігі мынадай себептердің бірінен туындауы мүмкін:</a:t>
            </a:r>
            <a:endParaRPr lang="ru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E80B16-765F-47B0-B3A6-96F5859D1B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36E44F-C973-42EA-8F08-EB46733E3C0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60584" y="626970"/>
            <a:ext cx="5596200" cy="2552100"/>
          </a:xfrm>
        </p:spPr>
        <p:txBody>
          <a:bodyPr/>
          <a:lstStyle/>
          <a:p>
            <a:pPr algn="just"/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Қолданушы жұмыс істеп отырған программа файлдың ағымдағы форматын қабылдамауы(форматтардың үйлеспеуі);</a:t>
            </a:r>
          </a:p>
          <a:p>
            <a:pPr algn="just"/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Сығу алгоритмін қолдану арқылы файл өлшемін өзгерту;</a:t>
            </a:r>
          </a:p>
          <a:p>
            <a:pPr algn="just"/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 өңдеудің белгілі бір амалдарын орындауға мүмкіндік беретін программамен үйлесетін форматқа файлды түрлендіру;</a:t>
            </a:r>
          </a:p>
          <a:p>
            <a:pPr algn="just"/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Файлды интернет желісіне жүктеу барысында қойлатын талаптармен сәйкестендіру.</a:t>
            </a:r>
            <a:endParaRPr lang="ru-K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3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1"/>
          </p:nvPr>
        </p:nvSpPr>
        <p:spPr>
          <a:xfrm>
            <a:off x="355296" y="1220107"/>
            <a:ext cx="3800325" cy="2380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1590" algn="just">
              <a:lnSpc>
                <a:spcPct val="115000"/>
              </a:lnSpc>
              <a:spcAft>
                <a:spcPts val="1000"/>
              </a:spcAft>
            </a:pPr>
            <a:r>
              <a:rPr lang="kk-KZ" sz="1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 </a:t>
            </a:r>
            <a:r>
              <a:rPr lang="kk-KZ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    Файлдарды түрлендіру белгілі бір программалар көмегімен жүзеге асырылады. Файлдарды бір форматтан екінші форматқа түрлендірудің </a:t>
            </a:r>
            <a:r>
              <a:rPr lang="kk-KZ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төрт </a:t>
            </a:r>
            <a:r>
              <a:rPr lang="kk-KZ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SFreeSet-Bold"/>
              </a:rPr>
              <a:t> түрлі жолы бар.</a:t>
            </a:r>
            <a:endParaRPr lang="ru-KZ" sz="2000" i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12CCDF-ADA7-4741-B196-DD59D3F57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288" y="765174"/>
            <a:ext cx="4204345" cy="32902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Box 451">
            <a:extLst>
              <a:ext uri="{FF2B5EF4-FFF2-40B4-BE49-F238E27FC236}">
                <a16:creationId xmlns:a16="http://schemas.microsoft.com/office/drawing/2014/main" id="{FC8B1B3F-AD57-4793-8657-7FC7710811D4}"/>
              </a:ext>
            </a:extLst>
          </p:cNvPr>
          <p:cNvSpPr txBox="1"/>
          <p:nvPr/>
        </p:nvSpPr>
        <p:spPr>
          <a:xfrm>
            <a:off x="685800" y="179291"/>
            <a:ext cx="77724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1-тапсырма. </a:t>
            </a: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Берілген файл форматтарын атауларымен сәйкестендіріңдер. 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98E621-FA6C-4ED0-BA4F-AD2DED618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336" y="1169339"/>
            <a:ext cx="5391529" cy="2832987"/>
          </a:xfrm>
          <a:prstGeom prst="rect">
            <a:avLst/>
          </a:prstGeom>
        </p:spPr>
      </p:pic>
      <p:sp>
        <p:nvSpPr>
          <p:cNvPr id="455" name="TextBox 454">
            <a:extLst>
              <a:ext uri="{FF2B5EF4-FFF2-40B4-BE49-F238E27FC236}">
                <a16:creationId xmlns:a16="http://schemas.microsoft.com/office/drawing/2014/main" id="{65EDB16C-1C61-4EED-AB77-53A274D866B3}"/>
              </a:ext>
            </a:extLst>
          </p:cNvPr>
          <p:cNvSpPr txBox="1"/>
          <p:nvPr/>
        </p:nvSpPr>
        <p:spPr>
          <a:xfrm>
            <a:off x="685799" y="4157447"/>
            <a:ext cx="7233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Файл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сәйкестендірді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575E5F"/>
      </a:dk2>
      <a:lt2>
        <a:srgbClr val="E7E4DD"/>
      </a:lt2>
      <a:accent1>
        <a:srgbClr val="F67031"/>
      </a:accent1>
      <a:accent2>
        <a:srgbClr val="FFA400"/>
      </a:accent2>
      <a:accent3>
        <a:srgbClr val="7A7AAA"/>
      </a:accent3>
      <a:accent4>
        <a:srgbClr val="00BCD4"/>
      </a:accent4>
      <a:accent5>
        <a:srgbClr val="F2496F"/>
      </a:accent5>
      <a:accent6>
        <a:srgbClr val="A2324B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665</Words>
  <Application>Microsoft Office PowerPoint</Application>
  <PresentationFormat>Экран (16:9)</PresentationFormat>
  <Paragraphs>73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Georgia</vt:lpstr>
      <vt:lpstr>DSFreeSet-Bold</vt:lpstr>
      <vt:lpstr>Symbol</vt:lpstr>
      <vt:lpstr>Raleway</vt:lpstr>
      <vt:lpstr>Nunito Sans</vt:lpstr>
      <vt:lpstr>Arial</vt:lpstr>
      <vt:lpstr>Wingdings</vt:lpstr>
      <vt:lpstr>Times New Roman</vt:lpstr>
      <vt:lpstr>Calibri</vt:lpstr>
      <vt:lpstr>Ulysses template</vt:lpstr>
      <vt:lpstr>Презентация PowerPoint</vt:lpstr>
      <vt:lpstr>Есімізге түсірейік</vt:lpstr>
      <vt:lpstr>Презентация PowerPoint</vt:lpstr>
      <vt:lpstr>Презентация PowerPoint</vt:lpstr>
      <vt:lpstr>Презентация PowerPoint</vt:lpstr>
      <vt:lpstr>Презентация PowerPoint</vt:lpstr>
      <vt:lpstr>   Компьютерлік графика саласында графикалық файлдарды бір форматтан екінші форматқа түрлендіру қажеттілігі мынадай себептердің бірінен туындауы мүмкін: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Данагул</cp:lastModifiedBy>
  <cp:revision>11</cp:revision>
  <dcterms:modified xsi:type="dcterms:W3CDTF">2024-11-17T13:27:49Z</dcterms:modified>
</cp:coreProperties>
</file>