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76" r:id="rId4"/>
    <p:sldMasterId id="2147483688" r:id="rId5"/>
  </p:sldMasterIdLst>
  <p:notesMasterIdLst>
    <p:notesMasterId r:id="rId23"/>
  </p:notesMasterIdLst>
  <p:sldIdLst>
    <p:sldId id="373" r:id="rId6"/>
    <p:sldId id="375" r:id="rId7"/>
    <p:sldId id="336" r:id="rId8"/>
    <p:sldId id="362" r:id="rId9"/>
    <p:sldId id="376" r:id="rId10"/>
    <p:sldId id="323" r:id="rId11"/>
    <p:sldId id="377" r:id="rId12"/>
    <p:sldId id="378" r:id="rId13"/>
    <p:sldId id="379" r:id="rId14"/>
    <p:sldId id="380" r:id="rId15"/>
    <p:sldId id="348" r:id="rId16"/>
    <p:sldId id="382" r:id="rId17"/>
    <p:sldId id="383" r:id="rId18"/>
    <p:sldId id="384" r:id="rId19"/>
    <p:sldId id="385" r:id="rId20"/>
    <p:sldId id="386" r:id="rId21"/>
    <p:sldId id="3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mira Kaliyeva" initials="E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6600CC"/>
    <a:srgbClr val="9900FF"/>
    <a:srgbClr val="D60093"/>
    <a:srgbClr val="FF9900"/>
    <a:srgbClr val="CC6600"/>
    <a:srgbClr val="FF6600"/>
    <a:srgbClr val="33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6" autoAdjust="0"/>
    <p:restoredTop sz="91620" autoAdjust="0"/>
  </p:normalViewPr>
  <p:slideViewPr>
    <p:cSldViewPr>
      <p:cViewPr varScale="1">
        <p:scale>
          <a:sx n="80" d="100"/>
          <a:sy n="80" d="100"/>
        </p:scale>
        <p:origin x="178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7E99-7DAE-4975-A4B5-6FDD67BAD46A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A81C8-5D66-4947-8EF6-BDF2849758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597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7329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F03F5-8794-4694-83A9-5C893BBB6F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4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03E31F-F9C6-4FD4-A256-6E3ABB914588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36643"/>
      </p:ext>
    </p:extLst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216195"/>
      </p:ext>
    </p:extLst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915922"/>
      </p:ext>
    </p:extLst>
  </p:cSld>
  <p:clrMapOvr>
    <a:masterClrMapping/>
  </p:clrMapOvr>
  <p:transition spd="med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E6E07-0365-4441-9F4E-A35C62EF39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46488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A3835-46DA-424D-8FA7-F2034D7050E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66603"/>
      </p:ext>
    </p:extLst>
  </p:cSld>
  <p:clrMapOvr>
    <a:masterClrMapping/>
  </p:clrMapOvr>
  <p:transition spd="med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D455C-3177-4B5D-AD0A-1AC3757EDF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54581"/>
      </p:ext>
    </p:extLst>
  </p:cSld>
  <p:clrMapOvr>
    <a:masterClrMapping/>
  </p:clrMapOvr>
  <p:transition spd="med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BAA0-6C97-4344-9394-8DA4ACFE2D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59011"/>
      </p:ext>
    </p:extLst>
  </p:cSld>
  <p:clrMapOvr>
    <a:masterClrMapping/>
  </p:clrMapOvr>
  <p:transition spd="med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D972-0573-4C8E-85E2-A6A5711C4B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88796"/>
      </p:ext>
    </p:extLst>
  </p:cSld>
  <p:clrMapOvr>
    <a:masterClrMapping/>
  </p:clrMapOvr>
  <p:transition spd="med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97E27-8D96-4AB9-B621-FECFA09242B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494828"/>
      </p:ext>
    </p:extLst>
  </p:cSld>
  <p:clrMapOvr>
    <a:masterClrMapping/>
  </p:clrMapOvr>
  <p:transition spd="med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B0D7-AA68-4D9C-9B5E-926A664864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74809"/>
      </p:ext>
    </p:extLst>
  </p:cSld>
  <p:clrMapOvr>
    <a:masterClrMapping/>
  </p:clrMapOvr>
  <p:transition spd="med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096F8-C3EB-4BC7-B44D-B71B0E3631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20554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13"/>
      </p:ext>
    </p:extLst>
  </p:cSld>
  <p:clrMapOvr>
    <a:masterClrMapping/>
  </p:clrMapOvr>
  <p:transition spd="med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1B38-E9B2-4DB5-8FDB-62170D58FB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470629"/>
      </p:ext>
    </p:extLst>
  </p:cSld>
  <p:clrMapOvr>
    <a:masterClrMapping/>
  </p:clrMapOvr>
  <p:transition spd="med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3FE4-E719-4D11-ABF6-00D7FE5EB3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20355"/>
      </p:ext>
    </p:extLst>
  </p:cSld>
  <p:clrMapOvr>
    <a:masterClrMapping/>
  </p:clrMapOvr>
  <p:transition spd="med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3A1B-2814-4672-8A0B-ECCD1EE940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08439"/>
      </p:ext>
    </p:extLst>
  </p:cSld>
  <p:clrMapOvr>
    <a:masterClrMapping/>
  </p:clrMapOvr>
  <p:transition spd="med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6E4C5-96C3-4B19-B61A-9D7E3910DF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391514"/>
      </p:ext>
    </p:extLst>
  </p:cSld>
  <p:clrMapOvr>
    <a:masterClrMapping/>
  </p:clrMapOvr>
  <p:transition spd="med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120B-A28F-4BA4-BCB1-8F0CC259E8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36525"/>
      </p:ext>
    </p:extLst>
  </p:cSld>
  <p:clrMapOvr>
    <a:masterClrMapping/>
  </p:clrMapOvr>
  <p:transition spd="med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4ACDA-87AF-430F-8ED5-A1BE21B414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613911"/>
      </p:ext>
    </p:extLst>
  </p:cSld>
  <p:clrMapOvr>
    <a:masterClrMapping/>
  </p:clrMapOvr>
  <p:transition spd="med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A0E2D-1DC2-4F44-9C36-4443C778625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70337"/>
      </p:ext>
    </p:extLst>
  </p:cSld>
  <p:clrMapOvr>
    <a:masterClrMapping/>
  </p:clrMapOvr>
  <p:transition spd="med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7D76-39F4-4327-870B-E11A8A8D7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06162"/>
      </p:ext>
    </p:extLst>
  </p:cSld>
  <p:clrMapOvr>
    <a:masterClrMapping/>
  </p:clrMapOvr>
  <p:transition spd="med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F3DA-DC26-4A16-AA77-7F2D35B841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59809"/>
      </p:ext>
    </p:extLst>
  </p:cSld>
  <p:clrMapOvr>
    <a:masterClrMapping/>
  </p:clrMapOvr>
  <p:transition spd="med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8C3E-C453-4716-8BA7-E6C95A8F22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841657"/>
      </p:ext>
    </p:extLst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60457"/>
      </p:ext>
    </p:extLst>
  </p:cSld>
  <p:clrMapOvr>
    <a:masterClrMapping/>
  </p:clrMapOvr>
  <p:transition spd="med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7E88-8E46-41CD-9E1D-6D5C03BC4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23504"/>
      </p:ext>
    </p:extLst>
  </p:cSld>
  <p:clrMapOvr>
    <a:masterClrMapping/>
  </p:clrMapOvr>
  <p:transition spd="med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1B7-7660-4062-8CFF-79CA14153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42187"/>
      </p:ext>
    </p:extLst>
  </p:cSld>
  <p:clrMapOvr>
    <a:masterClrMapping/>
  </p:clrMapOvr>
  <p:transition spd="med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F84D-07A7-4FB6-A0EE-93A5D2443A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21652"/>
      </p:ext>
    </p:extLst>
  </p:cSld>
  <p:clrMapOvr>
    <a:masterClrMapping/>
  </p:clrMapOvr>
  <p:transition spd="med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9254-7663-41A8-A357-E5318FAA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1901"/>
      </p:ext>
    </p:extLst>
  </p:cSld>
  <p:clrMapOvr>
    <a:masterClrMapping/>
  </p:clrMapOvr>
  <p:transition spd="med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3BA2-E125-4EDF-A12C-4769560FBB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669743"/>
      </p:ext>
    </p:extLst>
  </p:cSld>
  <p:clrMapOvr>
    <a:masterClrMapping/>
  </p:clrMapOvr>
  <p:transition spd="med"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EFAE-543E-4C50-ADB4-9B54D44CE7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48494"/>
      </p:ext>
    </p:extLst>
  </p:cSld>
  <p:clrMapOvr>
    <a:masterClrMapping/>
  </p:clrMapOvr>
  <p:transition spd="med"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0D4A-4750-4F78-8134-2CD31FAB2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99553"/>
      </p:ext>
    </p:extLst>
  </p:cSld>
  <p:clrMapOvr>
    <a:masterClrMapping/>
  </p:clrMapOvr>
  <p:transition spd="med"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71CA-AEBB-4DDF-ACCF-DB498E8BA2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85472"/>
      </p:ext>
    </p:extLst>
  </p:cSld>
  <p:clrMapOvr>
    <a:masterClrMapping/>
  </p:clrMapOvr>
  <p:transition spd="med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67D76-39F4-4327-870B-E11A8A8D71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4408"/>
      </p:ext>
    </p:extLst>
  </p:cSld>
  <p:clrMapOvr>
    <a:masterClrMapping/>
  </p:clrMapOvr>
  <p:transition spd="med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AF3DA-DC26-4A16-AA77-7F2D35B841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5368"/>
      </p:ext>
    </p:extLst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263165"/>
      </p:ext>
    </p:extLst>
  </p:cSld>
  <p:clrMapOvr>
    <a:masterClrMapping/>
  </p:clrMapOvr>
  <p:transition spd="med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88C3E-C453-4716-8BA7-E6C95A8F22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3041"/>
      </p:ext>
    </p:extLst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57E88-8E46-41CD-9E1D-6D5C03BC47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29355"/>
      </p:ext>
    </p:extLst>
  </p:cSld>
  <p:clrMapOvr>
    <a:masterClrMapping/>
  </p:clrMapOvr>
  <p:transition spd="med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01B7-7660-4062-8CFF-79CA1415339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80414"/>
      </p:ext>
    </p:extLst>
  </p:cSld>
  <p:clrMapOvr>
    <a:masterClrMapping/>
  </p:clrMapOvr>
  <p:transition spd="med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F84D-07A7-4FB6-A0EE-93A5D2443A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281676"/>
      </p:ext>
    </p:extLst>
  </p:cSld>
  <p:clrMapOvr>
    <a:masterClrMapping/>
  </p:clrMapOvr>
  <p:transition spd="med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F9254-7663-41A8-A357-E5318FAA400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02725"/>
      </p:ext>
    </p:extLst>
  </p:cSld>
  <p:clrMapOvr>
    <a:masterClrMapping/>
  </p:clrMapOvr>
  <p:transition spd="med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3BA2-E125-4EDF-A12C-4769560FBB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02082"/>
      </p:ext>
    </p:extLst>
  </p:cSld>
  <p:clrMapOvr>
    <a:masterClrMapping/>
  </p:clrMapOvr>
  <p:transition spd="med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EFAE-543E-4C50-ADB4-9B54D44CE76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08841"/>
      </p:ext>
    </p:extLst>
  </p:cSld>
  <p:clrMapOvr>
    <a:masterClrMapping/>
  </p:clrMapOvr>
  <p:transition spd="med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0D4A-4750-4F78-8134-2CD31FAB22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52697"/>
      </p:ext>
    </p:extLst>
  </p:cSld>
  <p:clrMapOvr>
    <a:masterClrMapping/>
  </p:clrMapOvr>
  <p:transition spd="med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371CA-AEBB-4DDF-ACCF-DB498E8BA28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78156"/>
      </p:ext>
    </p:extLst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50889"/>
      </p:ext>
    </p:extLst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1909"/>
      </p:ext>
    </p:extLst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22882"/>
      </p:ext>
    </p:extLst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50826"/>
      </p:ext>
    </p:extLst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6900"/>
      </p:ext>
    </p:extLst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BD37-6B19-4302-B167-DA9102B9A213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3CD15-7E5C-4D2D-91BA-661788C468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41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73C693-CE09-4B13-8629-D97F6E83F9B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5DF14-F313-4DE4-96BF-156E2ACF9A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6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>
    <p:circl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>
                <a:solidFill>
                  <a:srgbClr val="000000"/>
                </a:solidFill>
              </a:rPr>
              <a:t>Информатика Кондратов А.В.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F5DF14-F313-4DE4-96BF-156E2ACF9A98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1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 spd="med">
    <p:circl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0;p1"/>
          <p:cNvSpPr txBox="1">
            <a:spLocks noChangeArrowheads="1"/>
          </p:cNvSpPr>
          <p:nvPr/>
        </p:nvSpPr>
        <p:spPr bwMode="auto">
          <a:xfrm>
            <a:off x="0" y="1052736"/>
            <a:ext cx="914400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63" tIns="47267" rIns="94563" bIns="47267"/>
          <a:lstStyle>
            <a:lvl1pPr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kk-KZ" alt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Сабақтың тақырыбы: </a:t>
            </a:r>
          </a:p>
          <a:p>
            <a:pPr algn="ctr">
              <a:buClr>
                <a:srgbClr val="000000"/>
              </a:buClr>
            </a:pPr>
            <a:r>
              <a:rPr lang="en-US" alt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HTML-</a:t>
            </a:r>
            <a:r>
              <a:rPr lang="kk-KZ" alt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ге кіріспе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Clr>
                <a:srgbClr val="000000"/>
              </a:buClr>
            </a:pPr>
            <a:endParaRPr lang="kk-KZ" altLang="ru-RU" sz="40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r>
              <a:rPr lang="kk-KZ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1</a:t>
            </a: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0</a:t>
            </a:r>
            <a:r>
              <a:rPr lang="kk-KZ" alt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entury Gothic" panose="020B0502020202020204" pitchFamily="34" charset="0"/>
              </a:rPr>
              <a:t>-сынып </a:t>
            </a:r>
          </a:p>
          <a:p>
            <a:pPr algn="ctr">
              <a:buClr>
                <a:srgbClr val="000000"/>
              </a:buClr>
            </a:pPr>
            <a:endParaRPr lang="kk-KZ" alt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entury Gothic" panose="020B0502020202020204" pitchFamily="34" charset="0"/>
            </a:endParaRPr>
          </a:p>
          <a:p>
            <a:pPr algn="ctr">
              <a:buClr>
                <a:srgbClr val="000000"/>
              </a:buClr>
            </a:pPr>
            <a:endParaRPr lang="kk-KZ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  <a:p>
            <a:pPr algn="ctr">
              <a:buClr>
                <a:srgbClr val="000000"/>
              </a:buClr>
            </a:pPr>
            <a:endParaRPr lang="kk-KZ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Open Sans" pitchFamily="34" charset="0"/>
            </a:endParaRPr>
          </a:p>
        </p:txBody>
      </p:sp>
      <p:pic>
        <p:nvPicPr>
          <p:cNvPr id="6" name="Рисунок 5" descr="html-t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37112"/>
            <a:ext cx="3456384" cy="22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06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Атрибуттар және олардың мәндері дегеніміз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83671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Атрибуттар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элемент туралы қосымша ақпарат беру үшін пайдаланылатын сипаттамалар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Көбінесе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атрибуттардың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мәнін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жазу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керек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болады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Атрибут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мәні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–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оның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түйінді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сөзінен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теңдік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smtClean="0">
                <a:solidFill>
                  <a:srgbClr val="660033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«=»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белгісі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арқылы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бөлініп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 </a:t>
            </a:r>
            <a:r>
              <a:rPr lang="en-US" sz="2400" dirty="0" err="1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жазылады</a:t>
            </a:r>
            <a:r>
              <a:rPr lang="en-US" sz="2400" dirty="0" smtClean="0">
                <a:solidFill>
                  <a:schemeClr val="dk2"/>
                </a:solidFill>
                <a:latin typeface="Times New Roman" pitchFamily="18" charset="0"/>
                <a:ea typeface="Arial"/>
                <a:cs typeface="Times New Roman" pitchFamily="18" charset="0"/>
                <a:sym typeface="Arial"/>
              </a:rPr>
              <a:t>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731" t="40969" r="19479" b="18672"/>
          <a:stretch>
            <a:fillRect/>
          </a:stretch>
        </p:blipFill>
        <p:spPr bwMode="auto">
          <a:xfrm>
            <a:off x="1763688" y="3573016"/>
            <a:ext cx="5760640" cy="2385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339752" y="2708920"/>
            <a:ext cx="5577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&lt;</a:t>
            </a:r>
            <a:r>
              <a:rPr lang="ru-RU" alt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тег 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Атрибут </a:t>
            </a:r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атауы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= «</a:t>
            </a:r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мәні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"</a:t>
            </a:r>
            <a:r>
              <a:rPr lang="en-US" altLang="ru-RU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&gt;</a:t>
            </a:r>
            <a:endParaRPr lang="ru-RU" altLang="ru-RU" sz="28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731" y="-12791"/>
            <a:ext cx="1368152" cy="88670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756437" y="347296"/>
            <a:ext cx="6387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ҚҰЖАТЫНЫҢ ҚҰРЫЛЫМЫ</a:t>
            </a:r>
          </a:p>
        </p:txBody>
      </p:sp>
      <p:sp>
        <p:nvSpPr>
          <p:cNvPr id="1034" name="Rectangle 8"/>
          <p:cNvSpPr>
            <a:spLocks noChangeArrowheads="1"/>
          </p:cNvSpPr>
          <p:nvPr/>
        </p:nvSpPr>
        <p:spPr bwMode="auto">
          <a:xfrm>
            <a:off x="323528" y="1333557"/>
            <a:ext cx="4712234" cy="4392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467544" y="1124744"/>
            <a:ext cx="449621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&lt;html&gt; </a:t>
            </a:r>
            <a:endParaRPr lang="kk-KZ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3333CC"/>
                </a:solidFill>
                <a:latin typeface="Comic Sans MS" panose="030F0702030302020204" pitchFamily="66" charset="0"/>
              </a:rPr>
              <a:t>&lt;</a:t>
            </a:r>
            <a:r>
              <a:rPr lang="en-US" sz="3200" dirty="0">
                <a:solidFill>
                  <a:srgbClr val="3333CC"/>
                </a:solidFill>
                <a:latin typeface="Comic Sans MS" panose="030F0702030302020204" pitchFamily="66" charset="0"/>
              </a:rPr>
              <a:t>head&gt; </a:t>
            </a:r>
            <a:endParaRPr lang="kk-KZ" sz="3200" dirty="0" smtClean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r>
              <a:rPr lang="en-US" sz="32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&lt;</a:t>
            </a:r>
            <a:r>
              <a:rPr lang="en-US" sz="3200" dirty="0">
                <a:solidFill>
                  <a:srgbClr val="D60093"/>
                </a:solidFill>
                <a:latin typeface="Comic Sans MS" panose="030F0702030302020204" pitchFamily="66" charset="0"/>
              </a:rPr>
              <a:t>title&gt; </a:t>
            </a:r>
            <a:r>
              <a:rPr lang="ru-RU" sz="3200" dirty="0" err="1">
                <a:latin typeface="Comic Sans MS" panose="030F0702030302020204" pitchFamily="66" charset="0"/>
              </a:rPr>
              <a:t>құжат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r>
              <a:rPr lang="ru-RU" sz="3200" dirty="0" err="1">
                <a:latin typeface="Comic Sans MS" panose="030F0702030302020204" pitchFamily="66" charset="0"/>
              </a:rPr>
              <a:t>тақырыбы</a:t>
            </a:r>
            <a:r>
              <a:rPr lang="ru-RU" sz="3200" dirty="0">
                <a:latin typeface="Comic Sans MS" panose="030F0702030302020204" pitchFamily="66" charset="0"/>
              </a:rPr>
              <a:t> </a:t>
            </a:r>
            <a:endParaRPr lang="ru-RU" sz="3200" dirty="0" smtClean="0">
              <a:latin typeface="Comic Sans MS" panose="030F0702030302020204" pitchFamily="66" charset="0"/>
            </a:endParaRPr>
          </a:p>
          <a:p>
            <a:r>
              <a:rPr lang="ru-RU" sz="3200" dirty="0" smtClean="0">
                <a:solidFill>
                  <a:srgbClr val="D60093"/>
                </a:solidFill>
                <a:latin typeface="Comic Sans MS" panose="030F0702030302020204" pitchFamily="66" charset="0"/>
              </a:rPr>
              <a:t>&lt;/</a:t>
            </a:r>
            <a:r>
              <a:rPr lang="en-US" sz="3200" dirty="0">
                <a:solidFill>
                  <a:srgbClr val="D60093"/>
                </a:solidFill>
                <a:latin typeface="Comic Sans MS" panose="030F0702030302020204" pitchFamily="66" charset="0"/>
              </a:rPr>
              <a:t>title&gt;</a:t>
            </a:r>
          </a:p>
          <a:p>
            <a:r>
              <a:rPr lang="en-US" sz="3200" dirty="0">
                <a:solidFill>
                  <a:srgbClr val="3333CC"/>
                </a:solidFill>
                <a:latin typeface="Comic Sans MS" panose="030F0702030302020204" pitchFamily="66" charset="0"/>
              </a:rPr>
              <a:t>&lt;/head&gt;</a:t>
            </a:r>
          </a:p>
          <a:p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&lt;body&gt;</a:t>
            </a:r>
          </a:p>
          <a:p>
            <a:r>
              <a:rPr lang="kk-KZ" sz="3200" dirty="0" smtClean="0">
                <a:latin typeface="Comic Sans MS" panose="030F0702030302020204" pitchFamily="66" charset="0"/>
              </a:rPr>
              <a:t>Құжат денесі</a:t>
            </a:r>
            <a:endParaRPr lang="ru-RU" sz="3200" dirty="0">
              <a:latin typeface="Comic Sans MS" panose="030F0702030302020204" pitchFamily="66" charset="0"/>
            </a:endParaRPr>
          </a:p>
          <a:p>
            <a:r>
              <a:rPr lang="ru-RU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&lt;/</a:t>
            </a:r>
            <a:r>
              <a:rPr lang="en-US" sz="3200" dirty="0">
                <a:solidFill>
                  <a:srgbClr val="006600"/>
                </a:solidFill>
                <a:latin typeface="Comic Sans MS" panose="030F0702030302020204" pitchFamily="66" charset="0"/>
              </a:rPr>
              <a:t>body&gt; </a:t>
            </a:r>
          </a:p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&lt;/html&gt;</a:t>
            </a:r>
          </a:p>
        </p:txBody>
      </p:sp>
      <p:pic>
        <p:nvPicPr>
          <p:cNvPr id="8196" name="Picture 4" descr="http://mirwebbera.ucoz.org/_ld/4/4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76" y="-68036"/>
            <a:ext cx="2294449" cy="123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mlbo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1578"/>
            <a:ext cx="2777839" cy="519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Левая фигурная скобка 1"/>
          <p:cNvSpPr/>
          <p:nvPr/>
        </p:nvSpPr>
        <p:spPr bwMode="auto">
          <a:xfrm>
            <a:off x="4572000" y="1081578"/>
            <a:ext cx="1152128" cy="5083726"/>
          </a:xfrm>
          <a:prstGeom prst="leftBrace">
            <a:avLst/>
          </a:prstGeom>
          <a:noFill/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318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6632"/>
            <a:ext cx="8208912" cy="646331"/>
          </a:xfrm>
          <a:prstGeom prst="rect">
            <a:avLst/>
          </a:prstGeom>
          <a:ln w="889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HTML</a:t>
            </a:r>
            <a:r>
              <a:rPr lang="kk-KZ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мүмкіндіктерін қарастыру алдында, мына маңызды үш жағдайды атап өтейік:   </a:t>
            </a:r>
            <a:endPara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Загнутый угол 6"/>
          <p:cNvSpPr/>
          <p:nvPr/>
        </p:nvSpPr>
        <p:spPr bwMode="auto">
          <a:xfrm>
            <a:off x="467544" y="1196752"/>
            <a:ext cx="2448272" cy="216024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Құрылған барлық файлдар кіші латын әріппен, арнайы символдарсыз және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HTML </a:t>
            </a: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кеңейтілуімен</a:t>
            </a:r>
            <a:r>
              <a:rPr kumimoji="0" lang="kk-K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жазылған атауға ие болуы тиіс.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3275856" y="1196752"/>
            <a:ext cx="2448272" cy="216024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Жобаға жататын барлық файлдар бір бумада орналасуы керек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нутый угол 8"/>
          <p:cNvSpPr/>
          <p:nvPr/>
        </p:nvSpPr>
        <p:spPr bwMode="auto">
          <a:xfrm>
            <a:off x="6084168" y="1196752"/>
            <a:ext cx="2448272" cy="2160240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Жұмыс үшін екі орта керек болады: Мәтіндік редактор және Браузер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7" idx="0"/>
          </p:cNvCxnSpPr>
          <p:nvPr/>
        </p:nvCxnSpPr>
        <p:spPr bwMode="auto">
          <a:xfrm flipH="1">
            <a:off x="1691680" y="762963"/>
            <a:ext cx="2808312" cy="43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>
            <a:stCxn id="6" idx="2"/>
            <a:endCxn id="8" idx="0"/>
          </p:cNvCxnSpPr>
          <p:nvPr/>
        </p:nvCxnSpPr>
        <p:spPr bwMode="auto">
          <a:xfrm>
            <a:off x="4499992" y="762963"/>
            <a:ext cx="0" cy="43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>
            <a:stCxn id="6" idx="2"/>
            <a:endCxn id="9" idx="0"/>
          </p:cNvCxnSpPr>
          <p:nvPr/>
        </p:nvCxnSpPr>
        <p:spPr bwMode="auto">
          <a:xfrm>
            <a:off x="4499992" y="762963"/>
            <a:ext cx="2808312" cy="4337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79512" y="3674055"/>
            <a:ext cx="2952328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блокнотта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жазамыз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сақталу орнын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көрсетіп,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Файл ⇒ ...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сақтау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(Сохранить как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⇒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атауы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е*.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html, </a:t>
            </a:r>
            <a:endParaRPr lang="kk-KZ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 Файл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типтеріне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Барлық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файлдарды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(Все файлы), кодировка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бөлімінен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UTF-8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кодтауын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таңдап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Сақтау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батырмасын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басамыз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>
            <a:stCxn id="7" idx="2"/>
            <a:endCxn id="19" idx="0"/>
          </p:cNvCxnSpPr>
          <p:nvPr/>
        </p:nvCxnSpPr>
        <p:spPr bwMode="auto">
          <a:xfrm flipH="1">
            <a:off x="1655676" y="3356992"/>
            <a:ext cx="36004" cy="3170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3347864" y="3717033"/>
            <a:ext cx="3168352" cy="2862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Блокнот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мәтіндік редакторын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Notepad ++, Sublime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бағдарламалар қолданылады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Блокнот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Мәтінді құруға және редакциялауға арналған веб-парақ жасауға ыңғайлы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Notepad ++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мәтіндік және 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редакторының қосымшасы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>
            <a:stCxn id="9" idx="2"/>
          </p:cNvCxnSpPr>
          <p:nvPr/>
        </p:nvCxnSpPr>
        <p:spPr bwMode="auto">
          <a:xfrm flipH="1">
            <a:off x="5076056" y="3356992"/>
            <a:ext cx="2232248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6660232" y="3717032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Браузер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веб-сайттарды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көруге мүмкіндік беретін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бағдарлама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Браузерлер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45891" r="16159" b="36391"/>
          <a:stretch>
            <a:fillRect/>
          </a:stretch>
        </p:blipFill>
        <p:spPr bwMode="auto">
          <a:xfrm>
            <a:off x="6588224" y="5445224"/>
            <a:ext cx="2483768" cy="55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Прямая со стрелкой 34"/>
          <p:cNvCxnSpPr>
            <a:stCxn id="9" idx="2"/>
            <a:endCxn id="32" idx="0"/>
          </p:cNvCxnSpPr>
          <p:nvPr/>
        </p:nvCxnSpPr>
        <p:spPr bwMode="auto">
          <a:xfrm>
            <a:off x="7308304" y="3356992"/>
            <a:ext cx="50405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2" name="AutoShape 4" descr="Картинки по запросу &quot;создать пап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&quot;создать пап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Жазира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 l="25627" r="23120" b="8476"/>
          <a:stretch>
            <a:fillRect/>
          </a:stretch>
        </p:blipFill>
        <p:spPr bwMode="auto">
          <a:xfrm>
            <a:off x="4067944" y="2348880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9" grpId="0" animBg="1"/>
      <p:bldP spid="29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69842" b="61984"/>
          <a:stretch>
            <a:fillRect/>
          </a:stretch>
        </p:blipFill>
        <p:spPr bwMode="auto">
          <a:xfrm>
            <a:off x="0" y="0"/>
            <a:ext cx="1259632" cy="134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5576" y="1268760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құжаттарын көруге мүмкіндік беретін арнайы бағдарламаны анықтаңыздар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5805264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Браузер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522920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HTML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24328" y="630932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Тег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630932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Атрибуттар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 bwMode="auto">
          <a:xfrm>
            <a:off x="6372200" y="1556792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55576" y="2276872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Қандай операцияны орындау қажет екенін көрсететін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командасы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755576" y="3212976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бетті құру үшін қандай тіл пайдаланылады</a:t>
            </a:r>
            <a:endParaRPr lang="ru-RU" sz="2000" dirty="0"/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>
            <a:off x="6372200" y="3573016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/>
          <p:nvPr/>
        </p:nvCxnSpPr>
        <p:spPr bwMode="auto">
          <a:xfrm>
            <a:off x="6372200" y="2564904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755576" y="4149080"/>
            <a:ext cx="5616624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Элемент туралы қосымша ақпарат беру үшін пайдаланылатын сипаттамалар</a:t>
            </a:r>
            <a:endParaRPr lang="ru-RU" sz="2000" dirty="0"/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6372200" y="4509120"/>
            <a:ext cx="79208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2195736" y="404664"/>
            <a:ext cx="599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Жауабын анықтамаға сәйкесінше орналастырыңыздар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9512" y="5445224"/>
            <a:ext cx="5717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Дискриптор:</a:t>
            </a:r>
          </a:p>
          <a:p>
            <a:r>
              <a:rPr lang="ru-RU" dirty="0" smtClean="0"/>
              <a:t>- </a:t>
            </a:r>
            <a:r>
              <a:rPr lang="kk-KZ" dirty="0" smtClean="0"/>
              <a:t>Жауабын анықтамаға сәйкесінше орналастырады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236296" y="1412776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Браузер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36296" y="2420888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</a:rPr>
              <a:t>Тег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6296" y="3429000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HTML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36296" y="4293096"/>
            <a:ext cx="144016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Атрибуттар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69842" b="61000"/>
          <a:stretch>
            <a:fillRect/>
          </a:stretch>
        </p:blipFill>
        <p:spPr bwMode="auto">
          <a:xfrm>
            <a:off x="0" y="0"/>
            <a:ext cx="176194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55776" y="260648"/>
            <a:ext cx="62231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Қысқартылған 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(HTML)</a:t>
            </a: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сөздерді мағынасымен</a:t>
            </a:r>
            <a:endParaRPr lang="en-US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сәйкестендіріңіз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267744" y="1340768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LANGUAGE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267744" y="2132856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HYPER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267744" y="2924944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MARKUP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267744" y="3717032"/>
            <a:ext cx="2376264" cy="5040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TEXT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228184" y="1340768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БЕЛГІЛЕУ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228184" y="3717032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ТІЛ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228184" y="2924944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ГИПЕР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6228184" y="2132856"/>
            <a:ext cx="2376264" cy="50405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МӘТІН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501317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C00000"/>
                </a:solidFill>
              </a:rPr>
              <a:t>Дискриптор:</a:t>
            </a:r>
          </a:p>
          <a:p>
            <a:r>
              <a:rPr lang="ru-RU" dirty="0" smtClean="0"/>
              <a:t>- </a:t>
            </a:r>
            <a:r>
              <a:rPr lang="kk-KZ" dirty="0" smtClean="0"/>
              <a:t>Қысқартылған сөздерді мағынасымен сәйкестендіреді</a:t>
            </a:r>
            <a:endParaRPr lang="ru-RU" dirty="0"/>
          </a:p>
        </p:txBody>
      </p:sp>
      <p:cxnSp>
        <p:nvCxnSpPr>
          <p:cNvPr id="52" name="Прямая соединительная линия 51"/>
          <p:cNvCxnSpPr>
            <a:stCxn id="8" idx="3"/>
            <a:endCxn id="14" idx="1"/>
          </p:cNvCxnSpPr>
          <p:nvPr/>
        </p:nvCxnSpPr>
        <p:spPr bwMode="auto">
          <a:xfrm>
            <a:off x="4644008" y="1592796"/>
            <a:ext cx="1584176" cy="2376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Прямая соединительная линия 53"/>
          <p:cNvCxnSpPr>
            <a:stCxn id="10" idx="3"/>
            <a:endCxn id="15" idx="1"/>
          </p:cNvCxnSpPr>
          <p:nvPr/>
        </p:nvCxnSpPr>
        <p:spPr bwMode="auto">
          <a:xfrm>
            <a:off x="4644008" y="2384884"/>
            <a:ext cx="158417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>
            <a:stCxn id="11" idx="3"/>
            <a:endCxn id="13" idx="1"/>
          </p:cNvCxnSpPr>
          <p:nvPr/>
        </p:nvCxnSpPr>
        <p:spPr bwMode="auto">
          <a:xfrm flipV="1">
            <a:off x="4644008" y="1592796"/>
            <a:ext cx="1584176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Прямая соединительная линия 57"/>
          <p:cNvCxnSpPr>
            <a:stCxn id="12" idx="3"/>
            <a:endCxn id="16" idx="1"/>
          </p:cNvCxnSpPr>
          <p:nvPr/>
        </p:nvCxnSpPr>
        <p:spPr bwMode="auto">
          <a:xfrm flipV="1">
            <a:off x="4644008" y="2384884"/>
            <a:ext cx="1584176" cy="15841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7501" r="70395" b="62968"/>
          <a:stretch>
            <a:fillRect/>
          </a:stretch>
        </p:blipFill>
        <p:spPr bwMode="auto">
          <a:xfrm>
            <a:off x="0" y="0"/>
            <a:ext cx="178904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195736" y="116632"/>
            <a:ext cx="55001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құжатының құрылымына сәйкес етіп </a:t>
            </a:r>
          </a:p>
          <a:p>
            <a:pPr algn="ctr"/>
            <a:r>
              <a:rPr lang="kk-KZ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орналастырыңыздар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980728"/>
            <a:ext cx="3168352" cy="501675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body&gt;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&lt;/html&gt;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title&gt;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құжат тақырыбы</a:t>
            </a:r>
            <a:r>
              <a:rPr lang="ru-RU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&lt;head&gt; 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&lt;title&gt;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құжат денесі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&lt;body&gt;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&lt;html&gt;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&lt;/head&gt; </a:t>
            </a:r>
            <a:r>
              <a:rPr lang="kk-KZ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1268760"/>
            <a:ext cx="3672408" cy="4524315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&lt;html&gt;</a:t>
            </a:r>
            <a:r>
              <a:rPr lang="kk-KZ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&lt;head&gt; 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&lt;title&gt; </a:t>
            </a:r>
            <a:r>
              <a:rPr lang="ru-RU" sz="3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құжат тақырыбы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title&gt;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&lt;/head&gt; </a:t>
            </a:r>
            <a:endParaRPr lang="kk-KZ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&lt;body&gt;</a:t>
            </a:r>
          </a:p>
          <a:p>
            <a:r>
              <a:rPr lang="kk-KZ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құжат денесі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</a:t>
            </a:r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body&gt; </a:t>
            </a:r>
          </a:p>
          <a:p>
            <a:r>
              <a:rPr lang="en-US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&lt;/html&gt;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02128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Дискриптор: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HTML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құжатының құрылымына сәйкес етіп орналастырады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463790" cy="4351338"/>
          </a:xfrm>
        </p:spPr>
        <p:txBody>
          <a:bodyPr/>
          <a:lstStyle/>
          <a:p>
            <a:pPr marL="0" indent="0">
              <a:buNone/>
            </a:pPr>
            <a:r>
              <a:rPr lang="kk-KZ" altLang="ru-RU" b="1" dirty="0">
                <a:latin typeface="Times New Roman" pitchFamily="18" charset="0"/>
                <a:cs typeface="Times New Roman" pitchFamily="18" charset="0"/>
              </a:rPr>
              <a:t>Бүгінгі сабақта: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беттер туралы;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тілі не екенін;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HTML-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дің негізгі терминдерін;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HTML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құжаты құрылымдары туралы мәлімет алдыңыздар.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7472"/>
            <a:ext cx="9144000" cy="566928"/>
          </a:xfrm>
          <a:prstGeom prst="rect">
            <a:avLst/>
          </a:prstGeom>
          <a:solidFill>
            <a:srgbClr val="3281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253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5486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 тапсырма</a:t>
            </a:r>
          </a:p>
          <a:p>
            <a:pPr lvl="0" algn="ctr">
              <a:defRPr/>
            </a:pPr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 жұмыс</a:t>
            </a:r>
            <a:endParaRPr lang="kk-KZ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 bwMode="auto">
          <a:xfrm>
            <a:off x="971600" y="1700808"/>
            <a:ext cx="7632848" cy="2592288"/>
          </a:xfrm>
          <a:prstGeom prst="foldedCorne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Интернеттегі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web-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сайттарды талдаңыздар. Қандай тақырыпқа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сайттар жеткіліксіз? Қандай сайтты құрар едіңіздер? Қағаз парағына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беттің эскизін құрыңыздар. Бұл бетте не орналасатынын ойланып, анықтаңыздар.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Google Shape;287;p39" descr="bookwormWHT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68343" y="188640"/>
            <a:ext cx="1475657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098DF9-DD42-4CDF-9F82-594ECD78995A}"/>
              </a:ext>
            </a:extLst>
          </p:cNvPr>
          <p:cNvSpPr/>
          <p:nvPr/>
        </p:nvSpPr>
        <p:spPr>
          <a:xfrm>
            <a:off x="539552" y="177281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мақсаты</a:t>
            </a:r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10.4.2.1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парақшаларды әзірлеуде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HTML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        тегтерін қолдану.</a:t>
            </a:r>
          </a:p>
          <a:p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бет,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«HTML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», «тег»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ұғымдарын анықтау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HTML-дің негізгі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терминдерін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білу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құжатының құрылымдарын құрай алу.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ml-tag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66654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58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63888" y="548680"/>
            <a:ext cx="197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«Ойлан ...»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26876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«Қалай ойлайсыңыздар, </a:t>
            </a: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Интернетте web-беттер қалай құрылады?»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Жазира\Desktop\htm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645024"/>
            <a:ext cx="2520280" cy="1887778"/>
          </a:xfrm>
          <a:prstGeom prst="rect">
            <a:avLst/>
          </a:prstGeom>
          <a:noFill/>
        </p:spPr>
      </p:pic>
      <p:pic>
        <p:nvPicPr>
          <p:cNvPr id="9" name="Picture 2" descr="http://t2.gstatic.com/images?q=tbn:ANd9GcRan0OagbzFi2KKGi2lyWIoZmdslWh6q8nJujE2o3J6yx-s_3bQt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9" t="4873" r="4937" b="7999"/>
          <a:stretch/>
        </p:blipFill>
        <p:spPr bwMode="auto">
          <a:xfrm>
            <a:off x="1259632" y="2708920"/>
            <a:ext cx="3314357" cy="33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6192688" cy="1080120"/>
          </a:xfrm>
        </p:spPr>
        <p:txBody>
          <a:bodyPr>
            <a:no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Түйін сөздер:</a:t>
            </a:r>
            <a:endParaRPr lang="ru-RU" sz="48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083641"/>
              </p:ext>
            </p:extLst>
          </p:nvPr>
        </p:nvGraphicFramePr>
        <p:xfrm>
          <a:off x="1043608" y="1412776"/>
          <a:ext cx="7080448" cy="4048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7850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Қазақ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Ағылшын тілінде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Web</a:t>
                      </a:r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-беттер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Web Pages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Элементтер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Elements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58">
                <a:tc>
                  <a:txBody>
                    <a:bodyPr/>
                    <a:lstStyle/>
                    <a:p>
                      <a:r>
                        <a:rPr lang="kk-KZ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Тег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Tag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2246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42493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беттің негізгі қызметі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қажетті ақпаратты іздеу, жинастыру және оны экранға шығаруды ұйымдастыру.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Әлемдегі алғашқы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1991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шілдеде Тим Бернерс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Ли құрды. 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Қолданыстағы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беттердің басым көпшілігі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 жеке тұлғалардың құрған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беттері.</a:t>
            </a:r>
          </a:p>
          <a:p>
            <a:pPr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бет құру алдында онда не орналасатынын анықтап, оның эскизін қағаз бетіне түсіріп алу керек: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Ақпаратты бірнеше бөлімдер бойынша топтастыру.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Әрбір бөлімде болатын мәтінді құрып алу.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Графиканы тауып, беттегі орнын анықтау.</a:t>
            </a:r>
          </a:p>
          <a:p>
            <a:pPr marL="457200" indent="-457200" algn="just">
              <a:buAutoNum type="arabicPeriod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Егер мәтінге графика, дыбыс немесе видеоклиптер енгізілген болса, оларға қанша орын қажет болатынын болжап көру.</a:t>
            </a:r>
          </a:p>
          <a:p>
            <a:pPr marL="457200" indent="-457200"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Содан кейін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бетті құра беруге болады.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бетті құру үшін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тілі пайдаланылады.</a:t>
            </a:r>
          </a:p>
          <a:p>
            <a:pPr marL="457200" indent="-457200" algn="just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244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бет дегеніміз не?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6" descr="C:\Users\ASUS\Desktop\pointing-with-pointer-anim-500-clr-1109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84368" y="3645024"/>
            <a:ext cx="1068993" cy="144016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HTML</a:t>
            </a: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тілі деген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683568" y="692695"/>
            <a:ext cx="7632848" cy="1728193"/>
          </a:xfrm>
          <a:prstGeom prst="rect">
            <a:avLst/>
          </a:prstGeom>
          <a:solidFill>
            <a:srgbClr val="FFFFCC"/>
          </a:solidFill>
          <a:ln w="9525">
            <a:solidFill>
              <a:srgbClr val="FF505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700" dirty="0" smtClean="0">
              <a:solidFill>
                <a:srgbClr val="000000"/>
              </a:solidFill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683568" y="764705"/>
            <a:ext cx="763284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444500"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HTML</a:t>
            </a:r>
            <a:r>
              <a:rPr lang="ru-RU" altLang="ru-RU" sz="22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– </a:t>
            </a:r>
            <a:r>
              <a:rPr lang="en-US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en-US" altLang="ru-RU" sz="2200" b="1" dirty="0">
                <a:solidFill>
                  <a:srgbClr val="7030A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Hypertext Markup Language </a:t>
            </a:r>
            <a:r>
              <a:rPr lang="en-US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</a:t>
            </a:r>
            <a:r>
              <a:rPr lang="en-US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гипермәтін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белгілеу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тілі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”) — 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интернет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желісінде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веб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беттерді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жасауға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арналған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белгілеу</a:t>
            </a:r>
            <a:r>
              <a:rPr lang="ru-RU" altLang="ru-RU" sz="2200" b="1" dirty="0" smtClean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altLang="ru-RU" sz="2200" b="1" dirty="0" err="1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тілі</a:t>
            </a:r>
            <a:r>
              <a:rPr lang="ru-RU" altLang="ru-RU" sz="2200" b="1" dirty="0">
                <a:solidFill>
                  <a:srgbClr val="0000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ru-RU" altLang="ru-RU" sz="2200" dirty="0" smtClean="0">
              <a:solidFill>
                <a:srgbClr val="000099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827584" y="4581128"/>
            <a:ext cx="7379602" cy="2276872"/>
            <a:chOff x="912598" y="3755979"/>
            <a:chExt cx="7379602" cy="233705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912598" y="4393585"/>
              <a:ext cx="1526169" cy="1615412"/>
              <a:chOff x="323528" y="4437112"/>
              <a:chExt cx="1872208" cy="1984561"/>
            </a:xfrm>
          </p:grpSpPr>
          <p:sp>
            <p:nvSpPr>
              <p:cNvPr id="3" name="Куб 2"/>
              <p:cNvSpPr/>
              <p:nvPr/>
            </p:nvSpPr>
            <p:spPr bwMode="auto">
              <a:xfrm>
                <a:off x="323528" y="4437112"/>
                <a:ext cx="1872208" cy="1872208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67544" y="4795806"/>
                <a:ext cx="1194036" cy="162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8000" dirty="0" smtClean="0">
                    <a:solidFill>
                      <a:schemeClr val="bg1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Н</a:t>
                </a:r>
                <a:endParaRPr lang="ru-RU" sz="8000" dirty="0">
                  <a:solidFill>
                    <a:schemeClr val="bg1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829113" y="3755979"/>
              <a:ext cx="1526169" cy="1626184"/>
              <a:chOff x="2516362" y="3655664"/>
              <a:chExt cx="1872208" cy="1997795"/>
            </a:xfrm>
          </p:grpSpPr>
          <p:sp>
            <p:nvSpPr>
              <p:cNvPr id="29" name="Куб 28"/>
              <p:cNvSpPr/>
              <p:nvPr/>
            </p:nvSpPr>
            <p:spPr bwMode="auto">
              <a:xfrm>
                <a:off x="2516362" y="3655664"/>
                <a:ext cx="1872208" cy="1872208"/>
              </a:xfrm>
              <a:prstGeom prst="cube">
                <a:avLst/>
              </a:prstGeom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19066" y="4027591"/>
                <a:ext cx="1081949" cy="1625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8000" dirty="0" smtClean="0">
                    <a:solidFill>
                      <a:srgbClr val="FFFF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Т</a:t>
                </a:r>
                <a:endParaRPr lang="ru-RU" sz="8000" dirty="0">
                  <a:solidFill>
                    <a:srgbClr val="FFFF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4905422" y="3755979"/>
              <a:ext cx="1526169" cy="1652486"/>
              <a:chOff x="4788024" y="3655664"/>
              <a:chExt cx="1872208" cy="2030107"/>
            </a:xfrm>
          </p:grpSpPr>
          <p:sp>
            <p:nvSpPr>
              <p:cNvPr id="30" name="Куб 29"/>
              <p:cNvSpPr/>
              <p:nvPr/>
            </p:nvSpPr>
            <p:spPr bwMode="auto">
              <a:xfrm>
                <a:off x="4788024" y="3655664"/>
                <a:ext cx="1872208" cy="1872208"/>
              </a:xfrm>
              <a:prstGeom prst="cube">
                <a:avLst/>
              </a:prstGeom>
              <a:solidFill>
                <a:srgbClr val="00CC00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860032" y="4059904"/>
                <a:ext cx="1337589" cy="162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k-KZ" sz="8000" dirty="0">
                    <a:solidFill>
                      <a:srgbClr val="FF0000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М</a:t>
                </a:r>
                <a:endParaRPr lang="ru-RU" sz="8000" dirty="0">
                  <a:solidFill>
                    <a:srgbClr val="FF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766031" y="4477617"/>
              <a:ext cx="1526169" cy="1615412"/>
              <a:chOff x="6948264" y="4437112"/>
              <a:chExt cx="1872208" cy="1984561"/>
            </a:xfrm>
          </p:grpSpPr>
          <p:sp>
            <p:nvSpPr>
              <p:cNvPr id="31" name="Куб 30"/>
              <p:cNvSpPr/>
              <p:nvPr/>
            </p:nvSpPr>
            <p:spPr bwMode="auto">
              <a:xfrm>
                <a:off x="6948264" y="4437112"/>
                <a:ext cx="1872208" cy="1872208"/>
              </a:xfrm>
              <a:prstGeom prst="cube">
                <a:avLst/>
              </a:prstGeom>
              <a:solidFill>
                <a:srgbClr val="D60093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  <a:ex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isometricLeftDown"/>
                  <a:lightRig rig="threePt" dir="t"/>
                </a:scene3d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250296" y="4795806"/>
                <a:ext cx="920698" cy="162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0" dirty="0">
                    <a:solidFill>
                      <a:srgbClr val="000099"/>
                    </a:solidFill>
                    <a:latin typeface="Comic Sans MS" panose="030F0702030302020204" pitchFamily="66" charset="0"/>
                    <a:cs typeface="Times New Roman" panose="02020603050405020304" pitchFamily="18" charset="0"/>
                  </a:rPr>
                  <a:t>L</a:t>
                </a:r>
                <a:endParaRPr lang="ru-RU" sz="8000" dirty="0">
                  <a:solidFill>
                    <a:srgbClr val="0000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4" name="Куб 43"/>
          <p:cNvSpPr/>
          <p:nvPr/>
        </p:nvSpPr>
        <p:spPr bwMode="auto">
          <a:xfrm rot="20348770">
            <a:off x="2444866" y="5857456"/>
            <a:ext cx="676135" cy="714975"/>
          </a:xfrm>
          <a:prstGeom prst="cube">
            <a:avLst/>
          </a:prstGeom>
          <a:solidFill>
            <a:srgbClr val="9900FF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Куб 46"/>
          <p:cNvSpPr/>
          <p:nvPr/>
        </p:nvSpPr>
        <p:spPr bwMode="auto">
          <a:xfrm rot="20348770">
            <a:off x="4245066" y="5929464"/>
            <a:ext cx="676135" cy="714975"/>
          </a:xfrm>
          <a:prstGeom prst="cube">
            <a:avLst/>
          </a:prstGeom>
          <a:solidFill>
            <a:srgbClr val="3333CC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Куб 49"/>
          <p:cNvSpPr/>
          <p:nvPr/>
        </p:nvSpPr>
        <p:spPr bwMode="auto">
          <a:xfrm rot="20348770">
            <a:off x="6477313" y="4462032"/>
            <a:ext cx="676135" cy="714975"/>
          </a:xfrm>
          <a:prstGeom prst="cube">
            <a:avLst/>
          </a:prstGeom>
          <a:solidFill>
            <a:srgbClr val="00B0F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Куб 52"/>
          <p:cNvSpPr/>
          <p:nvPr/>
        </p:nvSpPr>
        <p:spPr bwMode="auto">
          <a:xfrm rot="20348770">
            <a:off x="1724786" y="4534040"/>
            <a:ext cx="676135" cy="714975"/>
          </a:xfrm>
          <a:prstGeom prst="cube">
            <a:avLst/>
          </a:prstGeom>
          <a:solidFill>
            <a:srgbClr val="CC6600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Куб 55"/>
          <p:cNvSpPr/>
          <p:nvPr/>
        </p:nvSpPr>
        <p:spPr bwMode="auto">
          <a:xfrm rot="20348770">
            <a:off x="5973258" y="5857456"/>
            <a:ext cx="676135" cy="714975"/>
          </a:xfrm>
          <a:prstGeom prst="cube">
            <a:avLst/>
          </a:prstGeom>
          <a:solidFill>
            <a:srgbClr val="6600CC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5" name="Group 6"/>
          <p:cNvGrpSpPr>
            <a:grpSpLocks/>
          </p:cNvGrpSpPr>
          <p:nvPr/>
        </p:nvGrpSpPr>
        <p:grpSpPr bwMode="auto">
          <a:xfrm>
            <a:off x="395536" y="2492896"/>
            <a:ext cx="8442325" cy="663575"/>
            <a:chOff x="201" y="551"/>
            <a:chExt cx="5318" cy="418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95" y="618"/>
              <a:ext cx="5024" cy="291"/>
            </a:xfrm>
            <a:prstGeom prst="rect">
              <a:avLst/>
            </a:prstGeom>
            <a:solidFill>
              <a:srgbClr val="D1D1FF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ru-RU" sz="2400" dirty="0"/>
                <a:t>   </a:t>
              </a:r>
              <a:r>
                <a:rPr lang="en-US" sz="2400" dirty="0"/>
                <a:t>HTML – </a:t>
              </a:r>
              <a:r>
                <a:rPr lang="kk-KZ" sz="2400" dirty="0" smtClean="0"/>
                <a:t>бұл программалау тілі емес</a:t>
              </a:r>
              <a:r>
                <a:rPr lang="ru-RU" sz="2400" dirty="0" smtClean="0"/>
                <a:t>!</a:t>
              </a:r>
              <a:endParaRPr lang="ru-RU" sz="2400" dirty="0"/>
            </a:p>
          </p:txBody>
        </p:sp>
        <p:sp>
          <p:nvSpPr>
            <p:cNvPr id="27" name="Oval 8"/>
            <p:cNvSpPr>
              <a:spLocks noChangeArrowheads="1"/>
            </p:cNvSpPr>
            <p:nvPr/>
          </p:nvSpPr>
          <p:spPr bwMode="auto">
            <a:xfrm>
              <a:off x="201" y="551"/>
              <a:ext cx="409" cy="418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ru-RU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11560" y="3212976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беттің мазмұны әртүрлі болуы мүмкін, бірақ барлығы да арнаулы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тілінде жазылғандықтан, бұл құжаттардың  кеңейтілімі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немесе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.html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болып келеді.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014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Элементтер деген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836712"/>
            <a:ext cx="87867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HTML-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дің негізгі терминдері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элементтер, тегтер және атрибуттар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412776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Web-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бет элементтерден тұрады. Элементтер беттегі объектілердің құрылымы мен мазмұнын қалай анықтауды көрсетеді. Элементтер бұрыштық жақшаның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көмегімен белгіленеді және келесі түрде болады: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&lt;a&gt;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Жазира\Desktop\htm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1"/>
            <a:ext cx="3312368" cy="27603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376238" y="62068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0338" y="116632"/>
            <a:ext cx="840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kk-KZ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Тег дегеніміз не?</a:t>
            </a:r>
            <a:r>
              <a:rPr lang="en-US" alt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ru-RU" alt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836712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Тег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қандай операцияны орындау қажет екенін көрсететін</a:t>
            </a:r>
          </a:p>
          <a:p>
            <a:pPr algn="ctr"/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kk-KZ" sz="2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командасы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00808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Элемент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б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ұл тегтер мен оның мазмұнының жиынтығы. Элементке қойылатын бұрыштық жақшалар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оның тег екенін білдіреді.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Жазира\Desktop\htm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3384376" cy="28203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 err="1" smtClean="0">
                <a:solidFill>
                  <a:srgbClr val="C00000"/>
                </a:solidFill>
              </a:rPr>
              <a:t>Тегтер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374650" y="844550"/>
            <a:ext cx="8472488" cy="52322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533400" indent="-533400">
              <a:spcBef>
                <a:spcPct val="20000"/>
              </a:spcBef>
            </a:pPr>
            <a:r>
              <a:rPr lang="ru-RU" sz="2800" dirty="0" err="1" smtClean="0">
                <a:solidFill>
                  <a:schemeClr val="accent2"/>
                </a:solidFill>
              </a:rPr>
              <a:t>Тегтер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ек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топқа бөл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нед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жұпты, жұпсыз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(дара)</a:t>
            </a:r>
            <a:endParaRPr lang="ru-RU" sz="2600" b="0" dirty="0"/>
          </a:p>
        </p:txBody>
      </p:sp>
      <p:sp>
        <p:nvSpPr>
          <p:cNvPr id="438277" name="Rectangle 5"/>
          <p:cNvSpPr>
            <a:spLocks noChangeArrowheads="1"/>
          </p:cNvSpPr>
          <p:nvPr/>
        </p:nvSpPr>
        <p:spPr bwMode="auto">
          <a:xfrm>
            <a:off x="683568" y="1484784"/>
            <a:ext cx="7615237" cy="19970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263525" indent="-263525">
              <a:spcBef>
                <a:spcPct val="20000"/>
              </a:spcBef>
              <a:buFontTx/>
              <a:buChar char="•"/>
            </a:pPr>
            <a:r>
              <a:rPr lang="ru-RU" sz="2600" dirty="0" err="1" smtClean="0"/>
              <a:t>жұпсыз</a:t>
            </a:r>
            <a:r>
              <a:rPr lang="ru-RU" sz="2600" b="0" dirty="0" err="1" smtClean="0"/>
              <a:t> тегтер</a:t>
            </a:r>
            <a:endParaRPr lang="ru-RU" sz="2600" b="0" dirty="0"/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b="0" dirty="0"/>
          </a:p>
          <a:p>
            <a:pPr marL="263525" indent="-263525">
              <a:spcBef>
                <a:spcPct val="20000"/>
              </a:spcBef>
              <a:buFontTx/>
              <a:buChar char="•"/>
            </a:pPr>
            <a:endParaRPr lang="ru-RU" sz="2600" b="0" dirty="0"/>
          </a:p>
          <a:p>
            <a:pPr marL="263525" indent="-263525">
              <a:spcBef>
                <a:spcPct val="40000"/>
              </a:spcBef>
              <a:buFontTx/>
              <a:buChar char="•"/>
            </a:pPr>
            <a:r>
              <a:rPr lang="ru-RU" sz="2600" b="0" dirty="0" err="1" smtClean="0"/>
              <a:t>жұпты тегтер</a:t>
            </a:r>
            <a:endParaRPr lang="ru-RU" sz="2600" b="0" dirty="0"/>
          </a:p>
        </p:txBody>
      </p:sp>
      <p:sp>
        <p:nvSpPr>
          <p:cNvPr id="438278" name="Rectangle 6"/>
          <p:cNvSpPr>
            <a:spLocks noChangeArrowheads="1"/>
          </p:cNvSpPr>
          <p:nvPr/>
        </p:nvSpPr>
        <p:spPr bwMode="auto">
          <a:xfrm>
            <a:off x="683568" y="2376488"/>
            <a:ext cx="6481762" cy="479425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800" dirty="0" smtClean="0">
                <a:latin typeface="Courier New" pitchFamily="49" charset="0"/>
              </a:rPr>
              <a:t>&lt;HR&gt;</a:t>
            </a:r>
            <a:r>
              <a:rPr lang="kk-KZ" sz="2800" dirty="0" smtClean="0">
                <a:latin typeface="Courier New" pitchFamily="49" charset="0"/>
              </a:rPr>
              <a:t>, </a:t>
            </a:r>
            <a:r>
              <a:rPr lang="en-US" sz="2800" dirty="0" smtClean="0">
                <a:latin typeface="Courier New" pitchFamily="49" charset="0"/>
              </a:rPr>
              <a:t>&lt;BR&gt;</a:t>
            </a:r>
            <a:endParaRPr lang="ru-RU" sz="2800" dirty="0">
              <a:latin typeface="Courier New" pitchFamily="49" charset="0"/>
            </a:endParaRPr>
          </a:p>
        </p:txBody>
      </p:sp>
      <p:sp>
        <p:nvSpPr>
          <p:cNvPr id="438279" name="AutoShape 7"/>
          <p:cNvSpPr>
            <a:spLocks noChangeArrowheads="1"/>
          </p:cNvSpPr>
          <p:nvPr/>
        </p:nvSpPr>
        <p:spPr bwMode="auto">
          <a:xfrm>
            <a:off x="3347864" y="1411288"/>
            <a:ext cx="5796136" cy="944562"/>
          </a:xfrm>
          <a:prstGeom prst="wedgeRoundRectCallout">
            <a:avLst>
              <a:gd name="adj1" fmla="val -57135"/>
              <a:gd name="adj2" fmla="val 7790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тегтер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өз жазылу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орнына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ғана әсерін тигізеді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Мұндайда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жабу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тегі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қажет болмайды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1328738" y="4297363"/>
            <a:ext cx="6481762" cy="1441450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/>
          <a:lstStyle/>
          <a:p>
            <a:pPr>
              <a:defRPr/>
            </a:pPr>
            <a:r>
              <a:rPr lang="en-US" sz="2800" dirty="0" smtClean="0">
                <a:latin typeface="Courier New" pitchFamily="49" charset="0"/>
              </a:rPr>
              <a:t>&lt;TITLE&gt;</a:t>
            </a:r>
            <a:endParaRPr lang="en-US" sz="2800" dirty="0">
              <a:latin typeface="Courier New" pitchFamily="49" charset="0"/>
            </a:endParaRPr>
          </a:p>
          <a:p>
            <a:pPr>
              <a:defRPr/>
            </a:pPr>
            <a:r>
              <a:rPr lang="en-US" sz="2800" dirty="0">
                <a:latin typeface="Courier New" pitchFamily="49" charset="0"/>
              </a:rPr>
              <a:t>...</a:t>
            </a:r>
          </a:p>
          <a:p>
            <a:pPr>
              <a:defRPr/>
            </a:pPr>
            <a:r>
              <a:rPr lang="en-US" sz="2800" dirty="0" smtClean="0">
                <a:latin typeface="Courier New" pitchFamily="49" charset="0"/>
              </a:rPr>
              <a:t>&lt;</a:t>
            </a:r>
            <a:r>
              <a:rPr lang="en-US" sz="2800" dirty="0" smtClean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sz="2800" dirty="0" smtClean="0">
                <a:latin typeface="Courier New" pitchFamily="49" charset="0"/>
              </a:rPr>
              <a:t>TITLE&gt;</a:t>
            </a:r>
            <a:endParaRPr lang="ru-RU" sz="2800" dirty="0">
              <a:latin typeface="Courier New" pitchFamily="49" charset="0"/>
            </a:endParaRPr>
          </a:p>
        </p:txBody>
      </p:sp>
      <p:sp>
        <p:nvSpPr>
          <p:cNvPr id="438281" name="AutoShape 9"/>
          <p:cNvSpPr>
            <a:spLocks noChangeArrowheads="1"/>
          </p:cNvSpPr>
          <p:nvPr/>
        </p:nvSpPr>
        <p:spPr bwMode="auto">
          <a:xfrm>
            <a:off x="2411760" y="3501009"/>
            <a:ext cx="6408712" cy="772542"/>
          </a:xfrm>
          <a:prstGeom prst="wedgeRoundRectCallout">
            <a:avLst>
              <a:gd name="adj1" fmla="val -44378"/>
              <a:gd name="adj2" fmla="val 101817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kk-KZ" sz="2000" dirty="0" smtClean="0"/>
              <a:t>Ашылатын тег, құжаттың бөлігіне қандай да бір әсер береді </a:t>
            </a:r>
            <a:r>
              <a:rPr lang="ru-RU" sz="2000" b="0" dirty="0" smtClean="0"/>
              <a:t> </a:t>
            </a:r>
            <a:endParaRPr lang="ru-RU" sz="2000" b="0" dirty="0"/>
          </a:p>
        </p:txBody>
      </p:sp>
      <p:sp>
        <p:nvSpPr>
          <p:cNvPr id="438282" name="AutoShape 10"/>
          <p:cNvSpPr>
            <a:spLocks noChangeArrowheads="1"/>
          </p:cNvSpPr>
          <p:nvPr/>
        </p:nvSpPr>
        <p:spPr bwMode="auto">
          <a:xfrm>
            <a:off x="3408363" y="5905500"/>
            <a:ext cx="4980061" cy="534988"/>
          </a:xfrm>
          <a:prstGeom prst="wedgeRoundRectCallout">
            <a:avLst>
              <a:gd name="adj1" fmla="val -59338"/>
              <a:gd name="adj2" fmla="val -130996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sz="2000" dirty="0" err="1" smtClean="0"/>
              <a:t>Жабылатын</a:t>
            </a:r>
            <a:r>
              <a:rPr lang="ru-RU" sz="2000" dirty="0" smtClean="0"/>
              <a:t> тег осы </a:t>
            </a:r>
            <a:r>
              <a:rPr lang="ru-RU" sz="2000" dirty="0" err="1" smtClean="0"/>
              <a:t>әсерді доғарады</a:t>
            </a:r>
            <a:r>
              <a:rPr lang="ru-RU" sz="2400" b="0" dirty="0" smtClean="0"/>
              <a:t> </a:t>
            </a:r>
            <a:endParaRPr lang="ru-RU" sz="2400" b="0" dirty="0"/>
          </a:p>
        </p:txBody>
      </p:sp>
      <p:sp>
        <p:nvSpPr>
          <p:cNvPr id="438285" name="AutoShape 13"/>
          <p:cNvSpPr>
            <a:spLocks noChangeArrowheads="1"/>
          </p:cNvSpPr>
          <p:nvPr/>
        </p:nvSpPr>
        <p:spPr bwMode="auto">
          <a:xfrm>
            <a:off x="4067944" y="4509120"/>
            <a:ext cx="4770759" cy="673521"/>
          </a:xfrm>
          <a:prstGeom prst="wedgeRoundRectCallout">
            <a:avLst>
              <a:gd name="adj1" fmla="val -88373"/>
              <a:gd name="adj2" fmla="val 27359"/>
              <a:gd name="adj3" fmla="val 16667"/>
            </a:avLst>
          </a:prstGeom>
          <a:solidFill>
            <a:srgbClr val="E6E6FF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>
              <a:defRPr/>
            </a:pPr>
            <a:r>
              <a:rPr lang="kk-KZ" sz="2000" b="0" dirty="0" smtClean="0"/>
              <a:t>Олардың арасында бұл элементке қатысты мазмұн орналасады</a:t>
            </a:r>
            <a:endParaRPr lang="ru-RU" sz="2000" b="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8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3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38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8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8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38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38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6" grpId="0"/>
      <p:bldP spid="438277" grpId="0" build="p"/>
      <p:bldP spid="438278" grpId="0" animBg="1"/>
      <p:bldP spid="438279" grpId="0" animBg="1"/>
      <p:bldP spid="438280" grpId="0" animBg="1"/>
      <p:bldP spid="438281" grpId="0" animBg="1"/>
      <p:bldP spid="438282" grpId="0" animBg="1"/>
      <p:bldP spid="4382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CFC124F-4490-4C02-B91C-AC23B38A5D4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685</Words>
  <Application>Microsoft Office PowerPoint</Application>
  <PresentationFormat>Экран (4:3)</PresentationFormat>
  <Paragraphs>156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Arial Black</vt:lpstr>
      <vt:lpstr>Calibri</vt:lpstr>
      <vt:lpstr>Century Gothic</vt:lpstr>
      <vt:lpstr>Comic Sans MS</vt:lpstr>
      <vt:lpstr>Courier New</vt:lpstr>
      <vt:lpstr>Open Sans</vt:lpstr>
      <vt:lpstr>Times New Roman</vt:lpstr>
      <vt:lpstr>Wingdings</vt:lpstr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Түйін сөздер: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V. Litvinova</dc:creator>
  <cp:lastModifiedBy>Данагул</cp:lastModifiedBy>
  <cp:revision>296</cp:revision>
  <dcterms:created xsi:type="dcterms:W3CDTF">2014-09-15T06:01:44Z</dcterms:created>
  <dcterms:modified xsi:type="dcterms:W3CDTF">2024-11-17T13:32:14Z</dcterms:modified>
</cp:coreProperties>
</file>