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726" r:id="rId3"/>
    <p:sldId id="367" r:id="rId4"/>
    <p:sldId id="257" r:id="rId5"/>
    <p:sldId id="727" r:id="rId6"/>
    <p:sldId id="369" r:id="rId7"/>
    <p:sldId id="728" r:id="rId8"/>
    <p:sldId id="729" r:id="rId9"/>
    <p:sldId id="375" r:id="rId10"/>
    <p:sldId id="730" r:id="rId11"/>
    <p:sldId id="731" r:id="rId12"/>
    <p:sldId id="732" r:id="rId13"/>
    <p:sldId id="733" r:id="rId14"/>
    <p:sldId id="734" r:id="rId15"/>
    <p:sldId id="735" r:id="rId16"/>
    <p:sldId id="736" r:id="rId17"/>
    <p:sldId id="737" r:id="rId18"/>
    <p:sldId id="738" r:id="rId19"/>
    <p:sldId id="739" r:id="rId20"/>
    <p:sldId id="740" r:id="rId21"/>
    <p:sldId id="741" r:id="rId22"/>
    <p:sldId id="742" r:id="rId23"/>
    <p:sldId id="743" r:id="rId24"/>
    <p:sldId id="744" r:id="rId25"/>
    <p:sldId id="745" r:id="rId26"/>
    <p:sldId id="75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98B1-F510-4684-BD1C-0EFF7DEFF9F0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14A6-CCE1-4E54-A999-3F52AC6BA74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669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dirty="0"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3315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34571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308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719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46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271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994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485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050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59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39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FE3347-BDBA-4853-8F69-EF5579844261}" type="datetimeFigureOut">
              <a:rPr lang="ru-KZ" smtClean="0"/>
              <a:t>14.02.2021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BE6842-4434-4ABF-BFD0-21926A9CEB73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7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0D672-5E93-4DE7-A1E3-F7C36B342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259380"/>
            <a:ext cx="10058400" cy="1739956"/>
          </a:xfrm>
        </p:spPr>
        <p:txBody>
          <a:bodyPr>
            <a:normAutofit fontScale="90000"/>
          </a:bodyPr>
          <a:lstStyle/>
          <a:p>
            <a:pPr algn="ctr"/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br>
              <a:rPr lang="kk-KZ" dirty="0"/>
            </a:br>
            <a: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kk-KZ" sz="49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мәтінді форматтаудың қосымша мүмкіндіктері</a:t>
            </a:r>
            <a:endParaRPr lang="ru-KZ" sz="49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84A992-F4F0-44BA-AB50-E2C85F26F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10-сынып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4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C93A35-AD98-42E4-B542-E6034365A747}"/>
              </a:ext>
            </a:extLst>
          </p:cNvPr>
          <p:cNvSpPr/>
          <p:nvPr/>
        </p:nvSpPr>
        <p:spPr>
          <a:xfrm>
            <a:off x="3148182" y="13690"/>
            <a:ext cx="5598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r>
              <a:rPr lang="kk-KZ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тегінің көмегімен түсті өзгерту</a:t>
            </a:r>
            <a:endParaRPr lang="ru-KZ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003EB-BEA1-4973-AF41-09875B88B847}"/>
              </a:ext>
            </a:extLst>
          </p:cNvPr>
          <p:cNvSpPr txBox="1"/>
          <p:nvPr/>
        </p:nvSpPr>
        <p:spPr>
          <a:xfrm>
            <a:off x="1174046" y="475355"/>
            <a:ext cx="1057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тегі фон түсі мен құжаттың негізгі мәтінінің түсін көрсетеді. Ол үшін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тегінде екі негізгі сөзді жазу керек: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 ” –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 түсін орнатады,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Text=“ ” –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мәтіннің түсін орнатады.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6A1E36-95A9-4C0A-A4BB-6344B91DCEDA}"/>
              </a:ext>
            </a:extLst>
          </p:cNvPr>
          <p:cNvSpPr/>
          <p:nvPr/>
        </p:nvSpPr>
        <p:spPr>
          <a:xfrm>
            <a:off x="812663" y="1873955"/>
            <a:ext cx="5746181" cy="5062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&lt;html&gt;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&lt;head&gt;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&lt;title&gt; Font &lt;/title&gt;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&lt;/head&gt;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&lt;body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bgcolor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=#00800” text=“#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ffffff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”&gt;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&lt;center&gt;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size="5"&gt;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бетті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құрастырған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:&lt;/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&gt;&lt;font size="6"&gt;H&lt;/font&gt;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yper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size="6"&gt;T&lt;/font&gt;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size="6"&gt;M&lt;/font&gt;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arkup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size="6"&gt;L&lt;/font&gt;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anguage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&lt;/body&gt;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&lt;/html&gt;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666CE7-C63C-484B-96E0-417358F1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6" t="29135" r="34167" b="43045"/>
          <a:stretch/>
        </p:blipFill>
        <p:spPr>
          <a:xfrm>
            <a:off x="6716890" y="1873955"/>
            <a:ext cx="5034844" cy="190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59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DD135E-1990-401E-A12C-0761EBD35B94}"/>
              </a:ext>
            </a:extLst>
          </p:cNvPr>
          <p:cNvSpPr/>
          <p:nvPr/>
        </p:nvSpPr>
        <p:spPr>
          <a:xfrm>
            <a:off x="3971572" y="128601"/>
            <a:ext cx="3241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 жолды құру</a:t>
            </a:r>
            <a:endParaRPr lang="ru-KZ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A2C9E9-35A8-4FE0-A26E-8EBE036E2C01}"/>
              </a:ext>
            </a:extLst>
          </p:cNvPr>
          <p:cNvSpPr/>
          <p:nvPr/>
        </p:nvSpPr>
        <p:spPr>
          <a:xfrm>
            <a:off x="530578" y="590266"/>
            <a:ext cx="11401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&lt;MARQUEE&gt;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&lt;/MARQUEE&gt;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браузер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терезесінде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жолдың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шетінен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шетіне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жылжып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отыратын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FC3C85-C34E-4D8D-8DB8-9C73C5C51708}"/>
              </a:ext>
            </a:extLst>
          </p:cNvPr>
          <p:cNvSpPr/>
          <p:nvPr/>
        </p:nvSpPr>
        <p:spPr>
          <a:xfrm>
            <a:off x="180622" y="1882928"/>
            <a:ext cx="8453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marquee</a:t>
            </a:r>
            <a:r>
              <a: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marquee</a:t>
            </a:r>
            <a:r>
              <a: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оңнан солға қарай қозғалады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9E0976-2BB1-4FA8-852E-06F76EC8A575}"/>
              </a:ext>
            </a:extLst>
          </p:cNvPr>
          <p:cNvSpPr/>
          <p:nvPr/>
        </p:nvSpPr>
        <p:spPr>
          <a:xfrm>
            <a:off x="180622" y="2404070"/>
            <a:ext cx="11401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marquee direction="right"&gt;</a:t>
            </a:r>
            <a:r>
              <a: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marquee&gt;</a:t>
            </a:r>
            <a:r>
              <a:rPr lang="kk-K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солдан оңға қарай қозғалады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B99EEE-8333-43DD-B611-99DB4920D147}"/>
              </a:ext>
            </a:extLst>
          </p:cNvPr>
          <p:cNvSpPr/>
          <p:nvPr/>
        </p:nvSpPr>
        <p:spPr>
          <a:xfrm>
            <a:off x="180621" y="2967335"/>
            <a:ext cx="12011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marquee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marquee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кетпей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кезектесіп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қозғалуы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91ECA-6ACE-4301-9D72-8AA260795322}"/>
              </a:ext>
            </a:extLst>
          </p:cNvPr>
          <p:cNvSpPr/>
          <p:nvPr/>
        </p:nvSpPr>
        <p:spPr>
          <a:xfrm>
            <a:off x="202140" y="3437467"/>
            <a:ext cx="1196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&lt;marquee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="#e20b0b"&gt;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marquee&gt;</a:t>
            </a:r>
            <a:r>
              <a:rPr lang="kk-K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 жолдың фонының түсі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70527F-72A9-4C31-8A81-01DA5AEF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0" y="4051742"/>
            <a:ext cx="4750308" cy="25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жүгіртпе жол">
            <a:hlinkClick r:id="" action="ppaction://media"/>
            <a:extLst>
              <a:ext uri="{FF2B5EF4-FFF2-40B4-BE49-F238E27FC236}">
                <a16:creationId xmlns:a16="http://schemas.microsoft.com/office/drawing/2014/main" id="{8601ADC1-7381-42E2-A7AF-89609A5B9E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78942"/>
            <a:ext cx="12192000" cy="338099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89DA4E-7B5B-4B2B-9D1B-E1EB2B6CEF15}"/>
              </a:ext>
            </a:extLst>
          </p:cNvPr>
          <p:cNvSpPr/>
          <p:nvPr/>
        </p:nvSpPr>
        <p:spPr>
          <a:xfrm>
            <a:off x="4318453" y="106022"/>
            <a:ext cx="425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Жүгіртпе жолдың браузерде көрсетілуі</a:t>
            </a:r>
            <a:endParaRPr lang="ru-KZ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1DFC36-E1AB-4A33-BAE2-40C4807E7AA2}"/>
              </a:ext>
            </a:extLst>
          </p:cNvPr>
          <p:cNvSpPr/>
          <p:nvPr/>
        </p:nvSpPr>
        <p:spPr>
          <a:xfrm>
            <a:off x="2796934" y="3688902"/>
            <a:ext cx="609600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KZ" dirty="0"/>
              <a:t>&lt;</a:t>
            </a:r>
            <a:r>
              <a:rPr lang="ru-KZ" dirty="0" err="1"/>
              <a:t>html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head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title</a:t>
            </a:r>
            <a:r>
              <a:rPr lang="ru-KZ" dirty="0"/>
              <a:t>&gt; </a:t>
            </a:r>
            <a:r>
              <a:rPr lang="ru-KZ" dirty="0" err="1"/>
              <a:t>Font</a:t>
            </a:r>
            <a:r>
              <a:rPr lang="ru-KZ" dirty="0"/>
              <a:t> &lt;/</a:t>
            </a:r>
            <a:r>
              <a:rPr lang="ru-KZ" dirty="0" err="1"/>
              <a:t>title</a:t>
            </a:r>
            <a:r>
              <a:rPr lang="ru-KZ" dirty="0"/>
              <a:t>&gt;</a:t>
            </a:r>
          </a:p>
          <a:p>
            <a:r>
              <a:rPr lang="ru-KZ" dirty="0"/>
              <a:t>&lt;/</a:t>
            </a:r>
            <a:r>
              <a:rPr lang="ru-KZ" dirty="0" err="1"/>
              <a:t>head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body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marquee</a:t>
            </a:r>
            <a:r>
              <a:rPr lang="ru-KZ" dirty="0"/>
              <a:t>&gt; </a:t>
            </a:r>
            <a:r>
              <a:rPr lang="ru-KZ" dirty="0" err="1"/>
              <a:t>Жүгіртпе</a:t>
            </a:r>
            <a:r>
              <a:rPr lang="ru-KZ" dirty="0"/>
              <a:t> </a:t>
            </a:r>
            <a:r>
              <a:rPr lang="ru-KZ" dirty="0" err="1"/>
              <a:t>жол</a:t>
            </a:r>
            <a:r>
              <a:rPr lang="ru-KZ" dirty="0"/>
              <a:t> &lt;/</a:t>
            </a:r>
            <a:r>
              <a:rPr lang="ru-KZ" dirty="0" err="1"/>
              <a:t>marquee</a:t>
            </a:r>
            <a:r>
              <a:rPr lang="ru-KZ" dirty="0"/>
              <a:t>&gt; </a:t>
            </a:r>
          </a:p>
          <a:p>
            <a:r>
              <a:rPr lang="ru-KZ" dirty="0"/>
              <a:t>&lt;</a:t>
            </a:r>
            <a:r>
              <a:rPr lang="ru-KZ" dirty="0" err="1"/>
              <a:t>marquee</a:t>
            </a:r>
            <a:r>
              <a:rPr lang="ru-KZ" dirty="0"/>
              <a:t> </a:t>
            </a:r>
            <a:r>
              <a:rPr lang="ru-KZ" dirty="0" err="1"/>
              <a:t>direction</a:t>
            </a:r>
            <a:r>
              <a:rPr lang="ru-KZ" dirty="0"/>
              <a:t>="</a:t>
            </a:r>
            <a:r>
              <a:rPr lang="ru-KZ" dirty="0" err="1"/>
              <a:t>right</a:t>
            </a:r>
            <a:r>
              <a:rPr lang="ru-KZ" dirty="0"/>
              <a:t>"&gt; </a:t>
            </a:r>
            <a:r>
              <a:rPr lang="ru-KZ" dirty="0" err="1"/>
              <a:t>Жүгіртпе</a:t>
            </a:r>
            <a:r>
              <a:rPr lang="ru-KZ" dirty="0"/>
              <a:t> жол2 &lt;/</a:t>
            </a:r>
            <a:r>
              <a:rPr lang="ru-KZ" dirty="0" err="1"/>
              <a:t>marquee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marquee</a:t>
            </a:r>
            <a:r>
              <a:rPr lang="ru-KZ" dirty="0"/>
              <a:t> </a:t>
            </a:r>
            <a:r>
              <a:rPr lang="ru-KZ" dirty="0" err="1"/>
              <a:t>behavior</a:t>
            </a:r>
            <a:r>
              <a:rPr lang="ru-KZ" dirty="0"/>
              <a:t>="</a:t>
            </a:r>
            <a:r>
              <a:rPr lang="ru-KZ" dirty="0" err="1"/>
              <a:t>alternate</a:t>
            </a:r>
            <a:r>
              <a:rPr lang="ru-KZ" dirty="0"/>
              <a:t>"&gt; </a:t>
            </a:r>
            <a:r>
              <a:rPr lang="ru-KZ" dirty="0" err="1"/>
              <a:t>Жүгіртпе</a:t>
            </a:r>
            <a:r>
              <a:rPr lang="ru-KZ" dirty="0"/>
              <a:t> жол3&lt;/</a:t>
            </a:r>
            <a:r>
              <a:rPr lang="ru-KZ" dirty="0" err="1"/>
              <a:t>marquee</a:t>
            </a:r>
            <a:r>
              <a:rPr lang="ru-KZ" dirty="0"/>
              <a:t>&gt; </a:t>
            </a:r>
          </a:p>
          <a:p>
            <a:r>
              <a:rPr lang="ru-KZ" dirty="0"/>
              <a:t>&lt;</a:t>
            </a:r>
            <a:r>
              <a:rPr lang="ru-KZ" dirty="0" err="1"/>
              <a:t>marquee</a:t>
            </a:r>
            <a:r>
              <a:rPr lang="ru-KZ" dirty="0"/>
              <a:t> </a:t>
            </a:r>
            <a:r>
              <a:rPr lang="ru-KZ" dirty="0" err="1"/>
              <a:t>bgcolor</a:t>
            </a:r>
            <a:r>
              <a:rPr lang="ru-KZ" dirty="0"/>
              <a:t>="#e20b0b"&gt; </a:t>
            </a:r>
            <a:r>
              <a:rPr lang="ru-KZ" dirty="0" err="1"/>
              <a:t>Жүгіртпе</a:t>
            </a:r>
            <a:r>
              <a:rPr lang="ru-KZ" dirty="0"/>
              <a:t> жол4 &lt;/</a:t>
            </a:r>
            <a:r>
              <a:rPr lang="ru-KZ" dirty="0" err="1"/>
              <a:t>marquee</a:t>
            </a:r>
            <a:r>
              <a:rPr lang="ru-KZ" dirty="0"/>
              <a:t>&gt; </a:t>
            </a:r>
          </a:p>
          <a:p>
            <a:r>
              <a:rPr lang="ru-KZ" dirty="0"/>
              <a:t>&lt;/</a:t>
            </a:r>
            <a:r>
              <a:rPr lang="ru-KZ" dirty="0" err="1"/>
              <a:t>body</a:t>
            </a:r>
            <a:r>
              <a:rPr lang="ru-KZ" dirty="0"/>
              <a:t>&gt;</a:t>
            </a:r>
          </a:p>
          <a:p>
            <a:r>
              <a:rPr lang="ru-KZ" dirty="0"/>
              <a:t>&lt;/</a:t>
            </a:r>
            <a:r>
              <a:rPr lang="ru-KZ" dirty="0" err="1"/>
              <a:t>html</a:t>
            </a:r>
            <a:r>
              <a:rPr lang="ru-K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045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DD3A22-984C-4CBA-B1C7-AE7426E2BACC}"/>
              </a:ext>
            </a:extLst>
          </p:cNvPr>
          <p:cNvSpPr/>
          <p:nvPr/>
        </p:nvSpPr>
        <p:spPr>
          <a:xfrm>
            <a:off x="4463402" y="151178"/>
            <a:ext cx="2576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тізімдерін құру</a:t>
            </a:r>
            <a:endParaRPr lang="ru-KZ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E6144-DE68-4350-BE09-A823FC12F521}"/>
              </a:ext>
            </a:extLst>
          </p:cNvPr>
          <p:cNvSpPr txBox="1"/>
          <p:nvPr/>
        </p:nvSpPr>
        <p:spPr>
          <a:xfrm>
            <a:off x="259644" y="615722"/>
            <a:ext cx="1167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жеке сөйлем немесе сөйлемдердің өзара байланысты жиынтығы, олар белгі немесе нөмірмен басталады.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FE7AF-6476-4F2A-8E6C-4A576293765F}"/>
              </a:ext>
            </a:extLst>
          </p:cNvPr>
          <p:cNvSpPr/>
          <p:nvPr/>
        </p:nvSpPr>
        <p:spPr>
          <a:xfrm>
            <a:off x="259644" y="1788152"/>
            <a:ext cx="11672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Маркерленген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таңбаланған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i="1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Үнсіздік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ul&gt;&lt;/ul&gt;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тегтерінің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li&gt; &lt;/li&gt;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42A83B-FFA6-417A-8C79-F406B27CBB17}"/>
              </a:ext>
            </a:extLst>
          </p:cNvPr>
          <p:cNvSpPr/>
          <p:nvPr/>
        </p:nvSpPr>
        <p:spPr>
          <a:xfrm>
            <a:off x="474133" y="2803815"/>
            <a:ext cx="6096000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Таңбаланған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&lt;h3&gt;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мезгілдері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&lt;/h3&gt;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DFEE5E-BC7F-4098-90CC-20ABA4C6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2" t="39661" r="54444" b="16214"/>
          <a:stretch/>
        </p:blipFill>
        <p:spPr>
          <a:xfrm>
            <a:off x="6953956" y="3143282"/>
            <a:ext cx="4763911" cy="302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0F28B5-9A9D-418D-B23F-9EC5FA2432D3}"/>
              </a:ext>
            </a:extLst>
          </p:cNvPr>
          <p:cNvSpPr/>
          <p:nvPr/>
        </p:nvSpPr>
        <p:spPr>
          <a:xfrm>
            <a:off x="539036" y="1418820"/>
            <a:ext cx="11113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маркерленген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нөмірленген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49B427-FF6D-467B-95E1-C98C224BF3F4}"/>
              </a:ext>
            </a:extLst>
          </p:cNvPr>
          <p:cNvSpPr/>
          <p:nvPr/>
        </p:nvSpPr>
        <p:spPr>
          <a:xfrm>
            <a:off x="4373091" y="0"/>
            <a:ext cx="2576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тізімдерін құру</a:t>
            </a:r>
            <a:endParaRPr lang="ru-KZ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669EE1-5667-40E4-958D-09C4861E82B5}"/>
              </a:ext>
            </a:extLst>
          </p:cNvPr>
          <p:cNvSpPr/>
          <p:nvPr/>
        </p:nvSpPr>
        <p:spPr>
          <a:xfrm>
            <a:off x="304800" y="511580"/>
            <a:ext cx="11695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Маркерлер (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үнсіздік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белгілеу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ul&gt; -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"</a:t>
            </a:r>
            <a:r>
              <a:rPr lang="en-US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type"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кестеге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салайық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4D7358A-34F4-4F2A-8F0D-6CA698EE4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8932"/>
              </p:ext>
            </p:extLst>
          </p:nvPr>
        </p:nvGraphicFramePr>
        <p:xfrm>
          <a:off x="688622" y="1884045"/>
          <a:ext cx="11006667" cy="3733800"/>
        </p:xfrm>
        <a:graphic>
          <a:graphicData uri="http://schemas.openxmlformats.org/drawingml/2006/table">
            <a:tbl>
              <a:tblPr/>
              <a:tblGrid>
                <a:gridCol w="3668889">
                  <a:extLst>
                    <a:ext uri="{9D8B030D-6E8A-4147-A177-3AD203B41FA5}">
                      <a16:colId xmlns:a16="http://schemas.microsoft.com/office/drawing/2014/main" val="906668099"/>
                    </a:ext>
                  </a:extLst>
                </a:gridCol>
                <a:gridCol w="3668889">
                  <a:extLst>
                    <a:ext uri="{9D8B030D-6E8A-4147-A177-3AD203B41FA5}">
                      <a16:colId xmlns:a16="http://schemas.microsoft.com/office/drawing/2014/main" val="1656583422"/>
                    </a:ext>
                  </a:extLst>
                </a:gridCol>
                <a:gridCol w="3668889">
                  <a:extLst>
                    <a:ext uri="{9D8B030D-6E8A-4147-A177-3AD203B41FA5}">
                      <a16:colId xmlns:a16="http://schemas.microsoft.com/office/drawing/2014/main" val="1315618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Тізімнің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995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&lt;ul type="disc"&gt;</a:t>
                      </a:r>
                      <a:b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&lt;/ul&gt;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Таңбасы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дөңгелек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lvl="2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2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Көктем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2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2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6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&lt;ul type="circle"&gt;</a:t>
                      </a:r>
                      <a:b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&lt;/ul&gt;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Таңбасы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шеңбер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 fontAlgn="base">
                        <a:buFont typeface="Arial" panose="020B0604020202020204" pitchFamily="34" charset="0"/>
                        <a:buNone/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23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&lt;ul type="square"&gt;              </a:t>
                      </a:r>
                      <a:b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&lt;/ul&gt;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Таңбасы квадрат түріндегі тізім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lvl="2" fontAlgn="base">
                        <a:buFont typeface="Arial" panose="020B0604020202020204" pitchFamily="34" charset="0"/>
                        <a:buChar char="•"/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6307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593D0-4F6D-4C47-AB9A-7DCBDDFDC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9" t="50000" r="85833" b="40279"/>
          <a:stretch/>
        </p:blipFill>
        <p:spPr>
          <a:xfrm>
            <a:off x="8895644" y="3632200"/>
            <a:ext cx="1273084" cy="939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6A0DC6-2EAB-4E58-8E6F-B1B477502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52963" r="54537" b="35309"/>
          <a:stretch/>
        </p:blipFill>
        <p:spPr>
          <a:xfrm>
            <a:off x="9008533" y="4572000"/>
            <a:ext cx="1130246" cy="10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D5EA53-F4F2-4D8E-A70F-B86C68AFEEE2}"/>
              </a:ext>
            </a:extLst>
          </p:cNvPr>
          <p:cNvSpPr/>
          <p:nvPr/>
        </p:nvSpPr>
        <p:spPr>
          <a:xfrm>
            <a:off x="4384380" y="0"/>
            <a:ext cx="2775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тізімдерін құру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981B31-46C5-4D60-B58A-E792256BA4F1}"/>
              </a:ext>
            </a:extLst>
          </p:cNvPr>
          <p:cNvSpPr/>
          <p:nvPr/>
        </p:nvSpPr>
        <p:spPr>
          <a:xfrm>
            <a:off x="95956" y="438976"/>
            <a:ext cx="12000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Нөмірленген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kk-KZ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жұптасқан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&gt;&lt;/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нөмірлердің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тегтің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тізімнің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li&gt;&lt;/li&gt;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тегтерінің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атрибутында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ештеңе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жазылмаса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үнсіздік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араб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сандарымен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өрнектеледі</a:t>
            </a:r>
            <a:endParaRPr lang="ru-RU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37ECD-EBC3-480A-BC68-5B4ED1C15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15" t="43786" r="46484" b="33334"/>
          <a:stretch/>
        </p:blipFill>
        <p:spPr>
          <a:xfrm>
            <a:off x="6430610" y="2531533"/>
            <a:ext cx="4034191" cy="320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CEB3B9-86F3-4F4D-9706-2FD42D876A28}"/>
              </a:ext>
            </a:extLst>
          </p:cNvPr>
          <p:cNvSpPr/>
          <p:nvPr/>
        </p:nvSpPr>
        <p:spPr>
          <a:xfrm>
            <a:off x="587022" y="2008285"/>
            <a:ext cx="454942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dirty="0"/>
              <a:t>&lt;</a:t>
            </a:r>
            <a:r>
              <a:rPr lang="ru-KZ" dirty="0" err="1"/>
              <a:t>html</a:t>
            </a:r>
            <a:r>
              <a:rPr lang="ru-KZ" dirty="0"/>
              <a:t>&gt;</a:t>
            </a:r>
          </a:p>
          <a:p>
            <a:r>
              <a:rPr lang="ru-KZ" dirty="0"/>
              <a:t> &lt;</a:t>
            </a:r>
            <a:r>
              <a:rPr lang="ru-KZ" dirty="0" err="1"/>
              <a:t>head</a:t>
            </a:r>
            <a:r>
              <a:rPr lang="ru-KZ" dirty="0"/>
              <a:t>&gt;</a:t>
            </a:r>
          </a:p>
          <a:p>
            <a:r>
              <a:rPr lang="ru-KZ" dirty="0"/>
              <a:t>  &lt;</a:t>
            </a:r>
            <a:r>
              <a:rPr lang="ru-KZ" dirty="0" err="1"/>
              <a:t>title</a:t>
            </a:r>
            <a:r>
              <a:rPr lang="ru-KZ" dirty="0"/>
              <a:t>&gt;</a:t>
            </a:r>
            <a:r>
              <a:rPr lang="ru-KZ" dirty="0" err="1"/>
              <a:t>Таңбаланған</a:t>
            </a:r>
            <a:r>
              <a:rPr lang="ru-KZ" dirty="0"/>
              <a:t> </a:t>
            </a:r>
            <a:r>
              <a:rPr lang="ru-KZ" dirty="0" err="1"/>
              <a:t>тізім</a:t>
            </a:r>
            <a:r>
              <a:rPr lang="ru-KZ" dirty="0"/>
              <a:t>&lt;/</a:t>
            </a:r>
            <a:r>
              <a:rPr lang="ru-KZ" dirty="0" err="1"/>
              <a:t>title</a:t>
            </a:r>
            <a:r>
              <a:rPr lang="ru-KZ" dirty="0"/>
              <a:t>&gt;</a:t>
            </a:r>
          </a:p>
          <a:p>
            <a:r>
              <a:rPr lang="ru-KZ" dirty="0"/>
              <a:t> &lt;/</a:t>
            </a:r>
            <a:r>
              <a:rPr lang="ru-KZ" dirty="0" err="1"/>
              <a:t>head</a:t>
            </a:r>
            <a:r>
              <a:rPr lang="ru-KZ" dirty="0"/>
              <a:t>&gt;</a:t>
            </a:r>
          </a:p>
          <a:p>
            <a:r>
              <a:rPr lang="ru-KZ" dirty="0"/>
              <a:t> &lt;</a:t>
            </a:r>
            <a:r>
              <a:rPr lang="ru-KZ" dirty="0" err="1"/>
              <a:t>body</a:t>
            </a:r>
            <a:r>
              <a:rPr lang="ru-KZ" dirty="0"/>
              <a:t>&gt;</a:t>
            </a:r>
          </a:p>
          <a:p>
            <a:r>
              <a:rPr lang="ru-KZ" dirty="0"/>
              <a:t>   &lt;h3&gt;</a:t>
            </a:r>
            <a:r>
              <a:rPr lang="ru-KZ" dirty="0" err="1"/>
              <a:t>Жыл</a:t>
            </a:r>
            <a:r>
              <a:rPr lang="ru-KZ" dirty="0"/>
              <a:t> </a:t>
            </a:r>
            <a:r>
              <a:rPr lang="ru-KZ" dirty="0" err="1"/>
              <a:t>мезгілдері</a:t>
            </a:r>
            <a:r>
              <a:rPr lang="ru-KZ" dirty="0"/>
              <a:t>&lt;/h3&gt;</a:t>
            </a:r>
          </a:p>
          <a:p>
            <a:r>
              <a:rPr lang="ru-KZ" dirty="0"/>
              <a:t>   &lt;</a:t>
            </a:r>
            <a:r>
              <a:rPr lang="ru-KZ" dirty="0" err="1"/>
              <a:t>ol</a:t>
            </a:r>
            <a:r>
              <a:rPr lang="ru-KZ" dirty="0"/>
              <a:t>&gt; </a:t>
            </a:r>
          </a:p>
          <a:p>
            <a:r>
              <a:rPr lang="ru-KZ" dirty="0"/>
              <a:t>     &lt;</a:t>
            </a:r>
            <a:r>
              <a:rPr lang="ru-KZ" dirty="0" err="1"/>
              <a:t>li</a:t>
            </a:r>
            <a:r>
              <a:rPr lang="ru-KZ" dirty="0"/>
              <a:t>&gt;</a:t>
            </a:r>
            <a:r>
              <a:rPr lang="ru-KZ" dirty="0" err="1"/>
              <a:t>Қыс</a:t>
            </a:r>
            <a:r>
              <a:rPr lang="ru-KZ" dirty="0"/>
              <a:t>&lt;/</a:t>
            </a:r>
            <a:r>
              <a:rPr lang="ru-KZ" dirty="0" err="1"/>
              <a:t>li</a:t>
            </a:r>
            <a:r>
              <a:rPr lang="ru-KZ" dirty="0"/>
              <a:t>&gt;</a:t>
            </a:r>
          </a:p>
          <a:p>
            <a:r>
              <a:rPr lang="ru-KZ" dirty="0"/>
              <a:t>     &lt;</a:t>
            </a:r>
            <a:r>
              <a:rPr lang="ru-KZ" dirty="0" err="1"/>
              <a:t>li</a:t>
            </a:r>
            <a:r>
              <a:rPr lang="ru-KZ" dirty="0"/>
              <a:t>&gt;</a:t>
            </a:r>
            <a:r>
              <a:rPr lang="ru-KZ" dirty="0" err="1"/>
              <a:t>Көктем</a:t>
            </a:r>
            <a:r>
              <a:rPr lang="ru-KZ" dirty="0"/>
              <a:t>&lt;/</a:t>
            </a:r>
            <a:r>
              <a:rPr lang="ru-KZ" dirty="0" err="1"/>
              <a:t>li</a:t>
            </a:r>
            <a:r>
              <a:rPr lang="ru-KZ" dirty="0"/>
              <a:t>&gt;</a:t>
            </a:r>
          </a:p>
          <a:p>
            <a:r>
              <a:rPr lang="ru-KZ" dirty="0"/>
              <a:t>     &lt;</a:t>
            </a:r>
            <a:r>
              <a:rPr lang="ru-KZ" dirty="0" err="1"/>
              <a:t>li</a:t>
            </a:r>
            <a:r>
              <a:rPr lang="ru-KZ" dirty="0"/>
              <a:t>&gt;</a:t>
            </a:r>
            <a:r>
              <a:rPr lang="ru-KZ" dirty="0" err="1"/>
              <a:t>Жаз</a:t>
            </a:r>
            <a:r>
              <a:rPr lang="ru-KZ" dirty="0"/>
              <a:t>&lt;/</a:t>
            </a:r>
            <a:r>
              <a:rPr lang="ru-KZ" dirty="0" err="1"/>
              <a:t>li</a:t>
            </a:r>
            <a:r>
              <a:rPr lang="ru-KZ" dirty="0"/>
              <a:t>&gt;</a:t>
            </a:r>
          </a:p>
          <a:p>
            <a:r>
              <a:rPr lang="ru-KZ" dirty="0"/>
              <a:t>     &lt;</a:t>
            </a:r>
            <a:r>
              <a:rPr lang="ru-KZ" dirty="0" err="1"/>
              <a:t>li</a:t>
            </a:r>
            <a:r>
              <a:rPr lang="ru-KZ" dirty="0"/>
              <a:t>&gt;</a:t>
            </a:r>
            <a:r>
              <a:rPr lang="ru-KZ" dirty="0" err="1"/>
              <a:t>Күз</a:t>
            </a:r>
            <a:r>
              <a:rPr lang="ru-KZ" dirty="0"/>
              <a:t>&lt;/</a:t>
            </a:r>
            <a:r>
              <a:rPr lang="ru-KZ" dirty="0" err="1"/>
              <a:t>li</a:t>
            </a:r>
            <a:r>
              <a:rPr lang="ru-KZ" dirty="0"/>
              <a:t>&gt;</a:t>
            </a:r>
          </a:p>
          <a:p>
            <a:r>
              <a:rPr lang="ru-KZ" dirty="0"/>
              <a:t>   &lt;/</a:t>
            </a:r>
            <a:r>
              <a:rPr lang="ru-KZ" dirty="0" err="1"/>
              <a:t>ol</a:t>
            </a:r>
            <a:r>
              <a:rPr lang="ru-KZ" dirty="0"/>
              <a:t>&gt;</a:t>
            </a:r>
          </a:p>
          <a:p>
            <a:r>
              <a:rPr lang="ru-KZ" dirty="0"/>
              <a:t> &lt;/</a:t>
            </a:r>
            <a:r>
              <a:rPr lang="ru-KZ" dirty="0" err="1"/>
              <a:t>body</a:t>
            </a:r>
            <a:r>
              <a:rPr lang="ru-KZ" dirty="0"/>
              <a:t>&gt;</a:t>
            </a:r>
          </a:p>
          <a:p>
            <a:r>
              <a:rPr lang="ru-KZ" dirty="0"/>
              <a:t>&lt;/</a:t>
            </a:r>
            <a:r>
              <a:rPr lang="ru-KZ" dirty="0" err="1"/>
              <a:t>html</a:t>
            </a:r>
            <a:r>
              <a:rPr lang="ru-K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269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3A632B-F02F-4FBB-8957-CA2FEE30FA1A}"/>
              </a:ext>
            </a:extLst>
          </p:cNvPr>
          <p:cNvSpPr/>
          <p:nvPr/>
        </p:nvSpPr>
        <p:spPr>
          <a:xfrm>
            <a:off x="327378" y="1059512"/>
            <a:ext cx="1137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Нөмірленген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элементерінің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нөмірлерінің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type"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FBAE9A-CF5D-4E1F-92C0-EED18BA486F4}"/>
              </a:ext>
            </a:extLst>
          </p:cNvPr>
          <p:cNvSpPr/>
          <p:nvPr/>
        </p:nvSpPr>
        <p:spPr>
          <a:xfrm>
            <a:off x="4384380" y="270934"/>
            <a:ext cx="2775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тізімдерін құру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0C697AA-E47F-47F9-9DBC-FB4D67B8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78334"/>
              </p:ext>
            </p:extLst>
          </p:nvPr>
        </p:nvGraphicFramePr>
        <p:xfrm>
          <a:off x="948265" y="1824482"/>
          <a:ext cx="10543822" cy="5053599"/>
        </p:xfrm>
        <a:graphic>
          <a:graphicData uri="http://schemas.openxmlformats.org/drawingml/2006/table">
            <a:tbl>
              <a:tblPr/>
              <a:tblGrid>
                <a:gridCol w="2540844">
                  <a:extLst>
                    <a:ext uri="{9D8B030D-6E8A-4147-A177-3AD203B41FA5}">
                      <a16:colId xmlns:a16="http://schemas.microsoft.com/office/drawing/2014/main" val="3808360132"/>
                    </a:ext>
                  </a:extLst>
                </a:gridCol>
                <a:gridCol w="4592541">
                  <a:extLst>
                    <a:ext uri="{9D8B030D-6E8A-4147-A177-3AD203B41FA5}">
                      <a16:colId xmlns:a16="http://schemas.microsoft.com/office/drawing/2014/main" val="496579743"/>
                    </a:ext>
                  </a:extLst>
                </a:gridCol>
                <a:gridCol w="3410437">
                  <a:extLst>
                    <a:ext uri="{9D8B030D-6E8A-4147-A177-3AD203B41FA5}">
                      <a16:colId xmlns:a16="http://schemas.microsoft.com/office/drawing/2014/main" val="567959421"/>
                    </a:ext>
                  </a:extLst>
                </a:gridCol>
              </a:tblGrid>
              <a:tr h="35791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Тізімнің түрлері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59251"/>
                  </a:ext>
                </a:extLst>
              </a:tr>
              <a:tr h="935121">
                <a:tc>
                  <a:txBody>
                    <a:bodyPr/>
                    <a:lstStyle/>
                    <a:p>
                      <a:pPr fontAlgn="base"/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&lt;ol type="1"&gt;</a:t>
                      </a:r>
                      <a:b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&lt;/ol&gt;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сандары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Физика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Химия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300125"/>
                  </a:ext>
                </a:extLst>
              </a:tr>
              <a:tr h="935121">
                <a:tc>
                  <a:txBody>
                    <a:bodyPr/>
                    <a:lstStyle/>
                    <a:p>
                      <a:pPr fontAlgn="base"/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&lt;ol type="A"&gt;</a:t>
                      </a:r>
                      <a:b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&lt;/ol&gt;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әліппесінің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бас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әріптері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Физика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Химия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997633"/>
                  </a:ext>
                </a:extLst>
              </a:tr>
              <a:tr h="935121">
                <a:tc>
                  <a:txBody>
                    <a:bodyPr/>
                    <a:lstStyle/>
                    <a:p>
                      <a:pPr fontAlgn="base"/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&lt;ol type="a"&gt;</a:t>
                      </a:r>
                      <a:b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&lt;/ol&gt;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Латын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әліппесінің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кіші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әріптері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Информатика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Физика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Химия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22641"/>
                  </a:ext>
                </a:extLst>
              </a:tr>
              <a:tr h="935121">
                <a:tc>
                  <a:txBody>
                    <a:bodyPr/>
                    <a:lstStyle/>
                    <a:p>
                      <a:pPr fontAlgn="base"/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&lt;ol type="I"&gt;</a:t>
                      </a:r>
                      <a:b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&lt;/ol&gt;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Жоғарғы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регистрдегі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Рим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сандары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Информатика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Физика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Химия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80413"/>
                  </a:ext>
                </a:extLst>
              </a:tr>
              <a:tr h="935121">
                <a:tc>
                  <a:txBody>
                    <a:bodyPr/>
                    <a:lstStyle/>
                    <a:p>
                      <a:pPr fontAlgn="base"/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&lt;ol type="i"&gt;</a:t>
                      </a:r>
                      <a:b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&lt;li&gt;...&lt;/li&gt;</a:t>
                      </a:r>
                      <a:b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&lt;/ol&gt;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Төменгі регистрдегі Рим сандары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Информатика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Физика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Химия</a:t>
                      </a:r>
                    </a:p>
                  </a:txBody>
                  <a:tcPr marL="36597" marR="36597" marT="36597" marB="36597" anchor="ctr">
                    <a:lnL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31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0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D9D756-1D23-4565-9035-5793C64F8B68}"/>
              </a:ext>
            </a:extLst>
          </p:cNvPr>
          <p:cNvSpPr/>
          <p:nvPr/>
        </p:nvSpPr>
        <p:spPr>
          <a:xfrm>
            <a:off x="4418247" y="158045"/>
            <a:ext cx="2775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тізімдерін құру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1AE44A-5ACA-4980-B229-7DF0B183E026}"/>
              </a:ext>
            </a:extLst>
          </p:cNvPr>
          <p:cNvSpPr/>
          <p:nvPr/>
        </p:nvSpPr>
        <p:spPr>
          <a:xfrm>
            <a:off x="649112" y="558155"/>
            <a:ext cx="11842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Анықтамалар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терминнен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анықтамасынан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Тізімнің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жұптасқан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dl&gt;&lt;/dl&gt;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термин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жұптасқан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dt&gt;&lt;/dt&gt;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жұптасқан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dd&gt;&lt;/dd&gt;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Анықтамалар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сөздіктер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анықтамалар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2C0A97-769B-4B42-9E91-90A60E826A36}"/>
              </a:ext>
            </a:extLst>
          </p:cNvPr>
          <p:cNvSpPr/>
          <p:nvPr/>
        </p:nvSpPr>
        <p:spPr>
          <a:xfrm>
            <a:off x="293509" y="1893952"/>
            <a:ext cx="7890935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&gt;HTML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тақырыптары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web-парақшаларын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жасағанда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әрекет-амалдардың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таңбалардан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сандардан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бірі-бірімен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сөйлемдердің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8C2528-CEC1-43EB-BBA5-002791B45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15" t="46255" r="27685" b="30700"/>
          <a:stretch/>
        </p:blipFill>
        <p:spPr>
          <a:xfrm>
            <a:off x="7744179" y="1975556"/>
            <a:ext cx="4447822" cy="191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75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0CB4FB-AD58-4908-9456-711AA345F712}"/>
              </a:ext>
            </a:extLst>
          </p:cNvPr>
          <p:cNvSpPr/>
          <p:nvPr/>
        </p:nvSpPr>
        <p:spPr>
          <a:xfrm>
            <a:off x="4418247" y="158045"/>
            <a:ext cx="2775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тізімдерін құру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3C311E-E146-457F-A29F-6B2A890B7EA9}"/>
              </a:ext>
            </a:extLst>
          </p:cNvPr>
          <p:cNvSpPr/>
          <p:nvPr/>
        </p:nvSpPr>
        <p:spPr>
          <a:xfrm>
            <a:off x="265289" y="716199"/>
            <a:ext cx="11661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сатылы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бірінің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элементерінің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тізімдерді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сатылы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бірі-бірінің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тізімдер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BF295F-D198-41E0-ACA2-5E6BFDFAD6D1}"/>
              </a:ext>
            </a:extLst>
          </p:cNvPr>
          <p:cNvSpPr/>
          <p:nvPr/>
        </p:nvSpPr>
        <p:spPr>
          <a:xfrm>
            <a:off x="1714558" y="1731862"/>
            <a:ext cx="3132667" cy="5047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сатылы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&gt;Англия&lt;/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&gt;Франция&lt;/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&gt;Германия&lt;/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&gt;.......&lt;/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Өзбекстан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&gt;.......&lt;/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Қиыр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7819D-39B0-460C-A7CD-5A96D833F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70" t="42469" r="36435" b="21317"/>
          <a:stretch/>
        </p:blipFill>
        <p:spPr>
          <a:xfrm>
            <a:off x="6296494" y="2099732"/>
            <a:ext cx="4879506" cy="386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1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82468-9239-4F12-8EEB-87648773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15733" cy="167770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D3ED07-2316-4883-84C6-24D8C155CBCC}"/>
              </a:ext>
            </a:extLst>
          </p:cNvPr>
          <p:cNvSpPr/>
          <p:nvPr/>
        </p:nvSpPr>
        <p:spPr>
          <a:xfrm>
            <a:off x="5227726" y="733778"/>
            <a:ext cx="177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жұмысы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FE2E2-9586-40B1-AF71-24031BC49ECC}"/>
              </a:ext>
            </a:extLst>
          </p:cNvPr>
          <p:cNvSpPr txBox="1"/>
          <p:nvPr/>
        </p:nvSpPr>
        <p:spPr>
          <a:xfrm>
            <a:off x="1038577" y="1687043"/>
            <a:ext cx="1064131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Қаріп түсін орнату үшін қандай тегті қолданады?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 face=“”&gt;; b) &lt;body&gt;; c) &lt;font color=“”&gt;; d) &lt;font&gt;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Маркерленген (таңбаланған) тізім құру үшін қандай қос тег пайдаланылады?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&lt;ul&gt;; b) &lt;li&gt;; c)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&gt;; d) &lt;dl&gt;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Нөмірленген тізім құру үшін қандай қос тег пайдаланылады?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&lt;ul&gt;; b) &lt;li&gt;; c)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&gt;; d) &lt;dl&gt;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Анықтамалар тізімін құру үшін қандай қос тег пайдаланылады?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&lt;ul&gt;; b) &lt;li&gt;; c)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&gt;; d) &lt;dl&gt;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Тізімге енетін сөздерді қай тег арқылы жазамыз?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&lt;ul&gt;; b) &lt;li&gt;; c)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&gt;; d) &lt;dl&gt;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Тізімді әріппен реттеу үшін қандай атрибут қолданылады?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color;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c) alt; d) type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>
            <a:fillRect/>
          </a:stretch>
        </p:blipFill>
        <p:spPr bwMode="auto">
          <a:xfrm>
            <a:off x="1117599" y="65406"/>
            <a:ext cx="10148711" cy="5964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075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520113" y="5389563"/>
            <a:ext cx="2057400" cy="273050"/>
          </a:xfrm>
        </p:spPr>
        <p:txBody>
          <a:bodyPr vert="horz" lIns="70922" tIns="35450" rIns="70922" bIns="3545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387350" lvl="1" indent="-2984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77875" lvl="2" indent="-6159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167130" lvl="3" indent="-939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557655" lvl="4" indent="-12573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100" b="1" dirty="0">
                <a:solidFill>
                  <a:srgbClr val="002060"/>
                </a:solidFill>
              </a:rPr>
              <a:pPr lvl="0" algn="r" eaLnBrk="1" hangingPunct="1">
                <a:buClr>
                  <a:srgbClr val="000000"/>
                </a:buClr>
                <a:buFont typeface="Arial" panose="020B0604020202020204" pitchFamily="34" charset="0"/>
              </a:pPr>
              <a:t>2</a:t>
            </a:fld>
            <a:endParaRPr lang="ru-RU" altLang="ru-RU" sz="1100" b="1" dirty="0">
              <a:solidFill>
                <a:srgbClr val="002060"/>
              </a:solidFill>
            </a:endParaRPr>
          </a:p>
        </p:txBody>
      </p:sp>
      <p:cxnSp>
        <p:nvCxnSpPr>
          <p:cNvPr id="3076" name="Google Shape;124;p4"/>
          <p:cNvCxnSpPr/>
          <p:nvPr/>
        </p:nvCxnSpPr>
        <p:spPr>
          <a:xfrm>
            <a:off x="1824039" y="5740400"/>
            <a:ext cx="86137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/>
          <p:nvPr/>
        </p:nvCxnSpPr>
        <p:spPr>
          <a:xfrm rot="-10800000" flipH="1">
            <a:off x="1981201" y="5837238"/>
            <a:ext cx="83169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3078" name="Google Shape;230;p65"/>
          <p:cNvSpPr txBox="1"/>
          <p:nvPr/>
        </p:nvSpPr>
        <p:spPr>
          <a:xfrm>
            <a:off x="1849756" y="1409065"/>
            <a:ext cx="8588375" cy="3981450"/>
          </a:xfrm>
          <a:prstGeom prst="rect">
            <a:avLst/>
          </a:prstGeom>
          <a:noFill/>
          <a:ln w="9525">
            <a:noFill/>
          </a:ln>
        </p:spPr>
        <p:txBody>
          <a:bodyPr lIns="83672" tIns="83672" rIns="83672" bIns="83672"/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10.4.4.2. HTML-да мәтінді форматтаудың қосымша мүмкіндіктерін қолдану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x-none" sz="20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endParaRPr lang="ru-RU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endParaRPr lang="ru-RU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endParaRPr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kk-KZ" sz="2400" dirty="0"/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қаріпті, түсті және өлшемді өзгерте отырып, мәтінді қалай форматтауға болатынын;</a:t>
            </a:r>
          </a:p>
          <a:p>
            <a:pPr>
              <a:buFontTx/>
              <a:buChar char="-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жүгіртпе жолдарды жасау; </a:t>
            </a:r>
          </a:p>
          <a:p>
            <a:pPr>
              <a:buFontTx/>
              <a:buChar char="-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бетте белгіленген және нөмірленген тізімді құру.</a:t>
            </a:r>
          </a:p>
          <a:p>
            <a:pPr>
              <a:buFontTx/>
              <a:buChar char="-"/>
            </a:pPr>
            <a:endParaRPr lang="en-US" altLang="x-none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solidFill>
                <a:srgbClr val="002060"/>
              </a:solidFill>
              <a:latin typeface="Times New Roman" pitchFamily="18" charset="0"/>
              <a:ea typeface="Open Sans" panose="020B0806030504020204" pitchFamily="34" charset="0"/>
              <a:cs typeface="Times New Roman" pitchFamily="18" charset="0"/>
              <a:sym typeface="Open Sans" panose="020B0806030504020204" pitchFamily="34" charset="0"/>
            </a:endParaRPr>
          </a:p>
        </p:txBody>
      </p:sp>
      <p:sp>
        <p:nvSpPr>
          <p:cNvPr id="3079" name="Прямоугольник 9"/>
          <p:cNvSpPr/>
          <p:nvPr/>
        </p:nvSpPr>
        <p:spPr>
          <a:xfrm>
            <a:off x="3969809" y="387984"/>
            <a:ext cx="3778250" cy="440055"/>
          </a:xfrm>
          <a:prstGeom prst="rect">
            <a:avLst/>
          </a:prstGeom>
          <a:noFill/>
          <a:ln w="9525">
            <a:noFill/>
          </a:ln>
        </p:spPr>
        <p:txBody>
          <a:bodyPr lIns="71561" tIns="35780" rIns="71561" bIns="3578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Оқу мақсат</a:t>
            </a: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тар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ы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t="5760" r="11484" b="86790"/>
          <a:stretch>
            <a:fillRect/>
          </a:stretch>
        </p:blipFill>
        <p:spPr bwMode="auto">
          <a:xfrm>
            <a:off x="1524000" y="3252789"/>
            <a:ext cx="9144000" cy="385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081" name="Прямоугольник 9"/>
          <p:cNvSpPr/>
          <p:nvPr/>
        </p:nvSpPr>
        <p:spPr>
          <a:xfrm>
            <a:off x="4254500" y="3224214"/>
            <a:ext cx="3778250" cy="440055"/>
          </a:xfrm>
          <a:prstGeom prst="rect">
            <a:avLst/>
          </a:prstGeom>
          <a:noFill/>
          <a:ln w="9525">
            <a:noFill/>
          </a:ln>
        </p:spPr>
        <p:txBody>
          <a:bodyPr lIns="71561" tIns="35780" rIns="71561" bIns="35780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Ба</a:t>
            </a: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ғалау критерийлері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82468-9239-4F12-8EEB-87648773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15733" cy="167770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D3ED07-2316-4883-84C6-24D8C155CBCC}"/>
              </a:ext>
            </a:extLst>
          </p:cNvPr>
          <p:cNvSpPr/>
          <p:nvPr/>
        </p:nvSpPr>
        <p:spPr>
          <a:xfrm>
            <a:off x="5227726" y="733778"/>
            <a:ext cx="2803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жұмысы жауабы: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FE2E2-9586-40B1-AF71-24031BC49ECC}"/>
              </a:ext>
            </a:extLst>
          </p:cNvPr>
          <p:cNvSpPr txBox="1"/>
          <p:nvPr/>
        </p:nvSpPr>
        <p:spPr>
          <a:xfrm>
            <a:off x="1038577" y="1687043"/>
            <a:ext cx="1064131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Қаріп түсін орнату үшін қандай тегті қолданады?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 face=“”&gt;; b) &lt;body&gt;; c)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&lt;font color=“”&gt;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d) &lt;font&gt;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Маркерленген (таңбаланған) тізім құру үшін қандай қос тег пайдаланылады?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&lt;ul&gt;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b) &lt;li&gt;; c)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&gt;; d) &lt;dl&gt;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Нөмірленген тізім құру үшін қандай қос тег пайдаланылады?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&lt;ul&gt;; b) &lt;li&gt;; c)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d) &lt;dl&gt;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Анықтамалар тізімін құру үшін қандай қос тег пайдаланылады?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&lt;ul&gt;; b) &lt;li&gt;; c)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&gt;; d)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&lt;dl&gt;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Тізімге енетін сөздерді қай тег арқылы жазамыз?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&lt;ul&gt;; b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&lt;li&gt;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&gt;; d) &lt;dl&gt;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Тізімді әріппен реттеу үшін қандай атрибут қолданылады?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color;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c) alt; d)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8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95187B-8773-46DD-924F-347B9194ECCB}"/>
              </a:ext>
            </a:extLst>
          </p:cNvPr>
          <p:cNvSpPr/>
          <p:nvPr/>
        </p:nvSpPr>
        <p:spPr>
          <a:xfrm>
            <a:off x="5035815" y="135467"/>
            <a:ext cx="1376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36567-298F-4210-8D0B-57E987DCA35F}"/>
              </a:ext>
            </a:extLst>
          </p:cNvPr>
          <p:cNvSpPr txBox="1"/>
          <p:nvPr/>
        </p:nvSpPr>
        <p:spPr>
          <a:xfrm>
            <a:off x="-191911" y="68862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кодын орындаудың нәтижесін көрсет: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 style=“font-size: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14px; color: yellow; font-family: Arial”&gt;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7CE885-4109-474B-9B3D-F166AC963022}"/>
              </a:ext>
            </a:extLst>
          </p:cNvPr>
          <p:cNvSpPr/>
          <p:nvPr/>
        </p:nvSpPr>
        <p:spPr>
          <a:xfrm>
            <a:off x="1871677" y="2013845"/>
            <a:ext cx="4747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Қаріпі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kk-KZ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A03771-E312-4A00-B3FE-2BBE3795206C}"/>
              </a:ext>
            </a:extLst>
          </p:cNvPr>
          <p:cNvSpPr/>
          <p:nvPr/>
        </p:nvSpPr>
        <p:spPr>
          <a:xfrm>
            <a:off x="1871677" y="2612156"/>
            <a:ext cx="6139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Қаріпі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пиксел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A716D1-CBE5-49D3-8175-73717FC1D53E}"/>
              </a:ext>
            </a:extLst>
          </p:cNvPr>
          <p:cNvSpPr/>
          <p:nvPr/>
        </p:nvSpPr>
        <p:spPr>
          <a:xfrm>
            <a:off x="1871677" y="3210467"/>
            <a:ext cx="4616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пиксел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C03B57-9167-4784-9D98-F10270002843}"/>
              </a:ext>
            </a:extLst>
          </p:cNvPr>
          <p:cNvSpPr/>
          <p:nvPr/>
        </p:nvSpPr>
        <p:spPr>
          <a:xfrm>
            <a:off x="1871676" y="3808778"/>
            <a:ext cx="4616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пиксел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534D2-BC91-40B9-B09F-E3C63E82E6D5}"/>
              </a:ext>
            </a:extLst>
          </p:cNvPr>
          <p:cNvSpPr txBox="1"/>
          <p:nvPr/>
        </p:nvSpPr>
        <p:spPr>
          <a:xfrm>
            <a:off x="3706368" y="5147301"/>
            <a:ext cx="6362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Қаріп өлшемін, түсін, гарнитурасының дұрысын анықтайды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66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95187B-8773-46DD-924F-347B9194ECCB}"/>
              </a:ext>
            </a:extLst>
          </p:cNvPr>
          <p:cNvSpPr/>
          <p:nvPr/>
        </p:nvSpPr>
        <p:spPr>
          <a:xfrm>
            <a:off x="4245179" y="90311"/>
            <a:ext cx="232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жауабы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36567-298F-4210-8D0B-57E987DCA35F}"/>
              </a:ext>
            </a:extLst>
          </p:cNvPr>
          <p:cNvSpPr txBox="1"/>
          <p:nvPr/>
        </p:nvSpPr>
        <p:spPr>
          <a:xfrm>
            <a:off x="-191911" y="68862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кодын орындаудың нәтижесін көрсет: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 style=“font-size: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14px; color: yellow; font-family: Arial”&gt;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7CE885-4109-474B-9B3D-F166AC963022}"/>
              </a:ext>
            </a:extLst>
          </p:cNvPr>
          <p:cNvSpPr/>
          <p:nvPr/>
        </p:nvSpPr>
        <p:spPr>
          <a:xfrm>
            <a:off x="1871677" y="2013845"/>
            <a:ext cx="4747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Қаріпі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kk-KZ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A03771-E312-4A00-B3FE-2BBE3795206C}"/>
              </a:ext>
            </a:extLst>
          </p:cNvPr>
          <p:cNvSpPr/>
          <p:nvPr/>
        </p:nvSpPr>
        <p:spPr>
          <a:xfrm>
            <a:off x="1871677" y="2612156"/>
            <a:ext cx="6523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Қаріпі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Arial,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14 пиксел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A716D1-CBE5-49D3-8175-73717FC1D53E}"/>
              </a:ext>
            </a:extLst>
          </p:cNvPr>
          <p:cNvSpPr/>
          <p:nvPr/>
        </p:nvSpPr>
        <p:spPr>
          <a:xfrm>
            <a:off x="1871677" y="3210467"/>
            <a:ext cx="4616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пиксел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C03B57-9167-4784-9D98-F10270002843}"/>
              </a:ext>
            </a:extLst>
          </p:cNvPr>
          <p:cNvSpPr/>
          <p:nvPr/>
        </p:nvSpPr>
        <p:spPr>
          <a:xfrm>
            <a:off x="1871676" y="3808778"/>
            <a:ext cx="4616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абзацы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solidFill>
                  <a:srgbClr val="3D4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пиксел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D9AA5B-E23F-47B0-9A8A-D42EDE55826B}"/>
              </a:ext>
            </a:extLst>
          </p:cNvPr>
          <p:cNvSpPr/>
          <p:nvPr/>
        </p:nvSpPr>
        <p:spPr>
          <a:xfrm>
            <a:off x="160626" y="5146849"/>
            <a:ext cx="11870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style=“font-size: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14px; color: yellow; font-family: Arial”&gt;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кодын орындау нәтижесінде браузер экранында өлшемі 14 пиксель,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Arial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қарпі бар сары мәтін көрінеді.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атрибутының мәні мәтіннің көлемін көрсетеді,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мәтіннің түсін көрсетеді,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мәтіннің қарпін (гарнитурасын) көрсетеді.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8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8A4BA8-90E2-4D0C-88C1-912B66ED974B}"/>
              </a:ext>
            </a:extLst>
          </p:cNvPr>
          <p:cNvSpPr/>
          <p:nvPr/>
        </p:nvSpPr>
        <p:spPr>
          <a:xfrm>
            <a:off x="5035815" y="135467"/>
            <a:ext cx="1376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3724BC-3E0A-45D2-B19D-170B3C9AD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4" t="32757" r="11667" b="45021"/>
          <a:stretch/>
        </p:blipFill>
        <p:spPr>
          <a:xfrm>
            <a:off x="417688" y="1964264"/>
            <a:ext cx="11407298" cy="25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33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8A4BA8-90E2-4D0C-88C1-912B66ED974B}"/>
              </a:ext>
            </a:extLst>
          </p:cNvPr>
          <p:cNvSpPr/>
          <p:nvPr/>
        </p:nvSpPr>
        <p:spPr>
          <a:xfrm>
            <a:off x="4697148" y="632178"/>
            <a:ext cx="2408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жауабы: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CAA81A-152F-4DE0-9D9E-E65594AC0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59" t="32757" r="12315" b="46008"/>
          <a:stretch/>
        </p:blipFill>
        <p:spPr>
          <a:xfrm>
            <a:off x="185168" y="1972731"/>
            <a:ext cx="11800216" cy="25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0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C6634E-5A53-480A-BBED-B30618390082}"/>
              </a:ext>
            </a:extLst>
          </p:cNvPr>
          <p:cNvSpPr/>
          <p:nvPr/>
        </p:nvSpPr>
        <p:spPr>
          <a:xfrm>
            <a:off x="4575088" y="44469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KZ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61D3039B-D085-4FD3-9DEF-A3BF902ABDDD}"/>
              </a:ext>
            </a:extLst>
          </p:cNvPr>
          <p:cNvSpPr/>
          <p:nvPr/>
        </p:nvSpPr>
        <p:spPr>
          <a:xfrm>
            <a:off x="1185333" y="1936750"/>
            <a:ext cx="1021644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Бүгінгі сабақта: </a:t>
            </a:r>
          </a:p>
          <a:p>
            <a:pPr>
              <a:buFontTx/>
              <a:buChar char="-"/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қаріпті, түсті және өлшемді өзгерте отырып, мәтінді қалай форматтауға болатынын;</a:t>
            </a:r>
          </a:p>
          <a:p>
            <a:pPr>
              <a:buFontTx/>
              <a:buChar char="-"/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тізімдерді құру тегтерін;</a:t>
            </a:r>
          </a:p>
          <a:p>
            <a:pPr>
              <a:buFontTx/>
              <a:buChar char="-"/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жүгіртпе жолдарды шығару тегтерін жасауды қарастырдық.</a:t>
            </a:r>
            <a:endParaRPr lang="ru-RU" alt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sz="2400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45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822043-1567-41C2-9689-B0D719404CEA}"/>
              </a:ext>
            </a:extLst>
          </p:cNvPr>
          <p:cNvSpPr/>
          <p:nvPr/>
        </p:nvSpPr>
        <p:spPr>
          <a:xfrm>
            <a:off x="4827948" y="185045"/>
            <a:ext cx="2193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тапсырмасы</a:t>
            </a:r>
            <a:endParaRPr lang="ru-KZ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D71D2-B52B-46C5-BC48-1C3C5AF95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051976" y="2585156"/>
            <a:ext cx="2925535" cy="26980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6FFDA3-3D69-4F79-9A32-9099A8D85060}"/>
              </a:ext>
            </a:extLst>
          </p:cNvPr>
          <p:cNvSpPr/>
          <p:nvPr/>
        </p:nvSpPr>
        <p:spPr>
          <a:xfrm>
            <a:off x="1140179" y="672659"/>
            <a:ext cx="9900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өткен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орындаң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ыздар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 «АПТА» тақырыбы жасыл фонда жүгіртпе жол ретінде орындалуы керек.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АПТА                              .                                    </a:t>
            </a:r>
          </a:p>
          <a:p>
            <a:pPr marL="457200" indent="-457200">
              <a:buAutoNum type="arabicPeriod"/>
            </a:pPr>
            <a:r>
              <a:rPr lang="ru-KZ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kk-KZ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KZ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үйсенбі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K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ейсенбі</a:t>
            </a:r>
            <a:r>
              <a:rPr lang="ru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әрсенбі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kk-KZ" sz="2400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KZ" sz="2400" dirty="0" err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ейсенбі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kk-KZ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KZ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ұма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KZ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KZ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енбі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ексенбі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52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858" y="7014"/>
            <a:ext cx="3839876" cy="75769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73298"/>
              </p:ext>
            </p:extLst>
          </p:nvPr>
        </p:nvGraphicFramePr>
        <p:xfrm>
          <a:off x="2246488" y="764704"/>
          <a:ext cx="7809952" cy="527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945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Қазақ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Ағылшын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Қаріп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Font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Өлшемі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Түс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Color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Фон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Background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Нөмірленген тізім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Numbered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list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Белгіленген тізім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Bulleted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list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4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83934-FDA5-4244-9772-192C32934F77}"/>
              </a:ext>
            </a:extLst>
          </p:cNvPr>
          <p:cNvSpPr txBox="1"/>
          <p:nvPr/>
        </p:nvSpPr>
        <p:spPr>
          <a:xfrm>
            <a:off x="3341511" y="124177"/>
            <a:ext cx="4745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&lt;Font&gt;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 сипаттамасы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1FCFD-3172-4848-963F-BB7495A0EF7C}"/>
              </a:ext>
            </a:extLst>
          </p:cNvPr>
          <p:cNvSpPr txBox="1"/>
          <p:nvPr/>
        </p:nvSpPr>
        <p:spPr>
          <a:xfrm>
            <a:off x="1292397" y="647397"/>
            <a:ext cx="1033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&lt;FONT&gt;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Ашылушы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&lt;Font&gt;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жабылушы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&lt;/Font&gt;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тегтер арасында орналасқан мәтін қарпінің түсін, өлшемі мен түрін өзгертуге мүмкіндік береді.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FD41B-56B4-4C50-830F-8400E53D6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7" t="25514" r="9814" b="22633"/>
          <a:stretch/>
        </p:blipFill>
        <p:spPr>
          <a:xfrm>
            <a:off x="1399459" y="1964265"/>
            <a:ext cx="9562411" cy="36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28C90A-9567-4B73-ADB6-7795D0582251}"/>
              </a:ext>
            </a:extLst>
          </p:cNvPr>
          <p:cNvSpPr txBox="1"/>
          <p:nvPr/>
        </p:nvSpPr>
        <p:spPr>
          <a:xfrm>
            <a:off x="4323644" y="493889"/>
            <a:ext cx="347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өлшемін басқару</a:t>
            </a:r>
            <a:endParaRPr lang="ru-KZ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5787E8-7920-46C5-9E56-1A33182E39F6}"/>
              </a:ext>
            </a:extLst>
          </p:cNvPr>
          <p:cNvSpPr/>
          <p:nvPr/>
        </p:nvSpPr>
        <p:spPr>
          <a:xfrm>
            <a:off x="1907822" y="1839795"/>
            <a:ext cx="83763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өлшемін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қаріп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«3»).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&lt;FONT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ZE=n&gt;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&lt;/FONT&gt;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тегтерінің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қойсақ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жерде-гі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–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="1"&gt;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="2"&gt;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="3"&gt;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="4"&gt;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="5"&gt;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="6"&gt;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="7"&gt;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43164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8606" y="-11289"/>
            <a:ext cx="8280920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&lt;html&gt;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&lt;head&gt;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&lt;title&gt; Font &lt;/title&gt;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&lt;head&gt;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&lt;body&gt;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&lt;center&gt;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size="5"&gt;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құрастырған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:&lt;/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&gt;&lt;font size="6"&gt;H&lt;/font&gt;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yper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size="6"&gt;T&lt;/font&gt;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size="6"&gt;M&lt;/font&gt;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arkup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size="6"&gt;L&lt;/font&gt;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anguage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&lt;/body&gt;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&lt;/html&gt;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7" t="9970" r="35238" b="81399"/>
          <a:stretch/>
        </p:blipFill>
        <p:spPr bwMode="auto">
          <a:xfrm>
            <a:off x="5667566" y="188641"/>
            <a:ext cx="6270156" cy="153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4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873D1A-0CF9-40C6-B0CE-994E864C8DDE}"/>
              </a:ext>
            </a:extLst>
          </p:cNvPr>
          <p:cNvSpPr txBox="1"/>
          <p:nvPr/>
        </p:nvSpPr>
        <p:spPr>
          <a:xfrm>
            <a:off x="3951111" y="110067"/>
            <a:ext cx="374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 кескіндегі қаріптер</a:t>
            </a:r>
            <a:endParaRPr lang="ru-KZ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EBE3C6-1AD2-4F70-B220-CD89BF7D3DEA}"/>
              </a:ext>
            </a:extLst>
          </p:cNvPr>
          <p:cNvSpPr/>
          <p:nvPr/>
        </p:nvSpPr>
        <p:spPr>
          <a:xfrm>
            <a:off x="1049868" y="571732"/>
            <a:ext cx="9798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Шрифт таңдау үшін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Шрифт атауларының бірін таңдап, сол атауды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font face=“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осы жерде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жазу арқылы өзгерте аласыз. Ең бастысы шрифт атауын дұрыс жазу керек.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684457-E96A-42C6-8B32-52D922824FFE}"/>
              </a:ext>
            </a:extLst>
          </p:cNvPr>
          <p:cNvSpPr/>
          <p:nvPr/>
        </p:nvSpPr>
        <p:spPr>
          <a:xfrm>
            <a:off x="293510" y="1887983"/>
            <a:ext cx="6739467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&lt;html&gt;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&lt;head&gt;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&lt;title&gt;font&lt;/title&gt;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&lt;/head&gt;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&lt;body&gt;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face="Arial"&gt;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Интернет&lt;/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face="Times New Roman"&gt;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Интернет&lt;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&lt;/body&gt;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&lt;/html&gt;</a:t>
            </a:r>
            <a:endParaRPr lang="ru-KZ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C60046-0CA7-4316-88AF-82E005082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21398" r="37963" b="54404"/>
          <a:stretch/>
        </p:blipFill>
        <p:spPr>
          <a:xfrm>
            <a:off x="7247466" y="1447799"/>
            <a:ext cx="4787273" cy="2486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A78776-BF89-4F7A-9286-2D29B1151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59" t="21111" r="27222" b="48642"/>
          <a:stretch/>
        </p:blipFill>
        <p:spPr>
          <a:xfrm>
            <a:off x="7140613" y="4261854"/>
            <a:ext cx="5000978" cy="2074335"/>
          </a:xfrm>
          <a:prstGeom prst="rect">
            <a:avLst/>
          </a:prstGeom>
          <a:ln>
            <a:solidFill>
              <a:srgbClr val="6666FF"/>
            </a:solidFill>
          </a:ln>
        </p:spPr>
      </p:pic>
    </p:spTree>
    <p:extLst>
      <p:ext uri="{BB962C8B-B14F-4D97-AF65-F5344CB8AC3E}">
        <p14:creationId xmlns:p14="http://schemas.microsoft.com/office/powerpoint/2010/main" val="122384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1853A-5803-4E78-9EEA-D1C0642A223F}"/>
              </a:ext>
            </a:extLst>
          </p:cNvPr>
          <p:cNvSpPr txBox="1"/>
          <p:nvPr/>
        </p:nvSpPr>
        <p:spPr>
          <a:xfrm>
            <a:off x="3951111" y="110067"/>
            <a:ext cx="297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түсін басқару</a:t>
            </a:r>
            <a:endParaRPr lang="ru-KZ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9CA9A9-08BB-4A81-84B1-F29E67449A1D}"/>
              </a:ext>
            </a:extLst>
          </p:cNvPr>
          <p:cNvSpPr/>
          <p:nvPr/>
        </p:nvSpPr>
        <p:spPr>
          <a:xfrm>
            <a:off x="67731" y="571732"/>
            <a:ext cx="12214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Түсті алты таңбалы оналтылық кодпен анықтайды. Кодтың алдына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белгісін орнату қажет немесе түстің әріптік мәнін көрсету керек. Мысалы: Мәтінді қызыл түсті етіп орнату:</a:t>
            </a:r>
          </a:p>
          <a:p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&lt;FONT COLOR=“#FF0000”&gt; </a:t>
            </a:r>
            <a:r>
              <a:rPr lang="kk-KZ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мәтін 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&lt;/FONT&gt; </a:t>
            </a:r>
            <a:r>
              <a:rPr lang="kk-KZ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немесе 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&lt;FONT COLOR=“RED”&gt; </a:t>
            </a:r>
            <a:r>
              <a:rPr lang="kk-KZ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&lt;/FONT&gt;</a:t>
            </a:r>
            <a:endParaRPr lang="kk-KZ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9532D5-F74D-455E-8F8B-FF0CD2BC9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4" t="32123" r="27500" b="28559"/>
          <a:stretch/>
        </p:blipFill>
        <p:spPr>
          <a:xfrm>
            <a:off x="3330221" y="1907901"/>
            <a:ext cx="4662313" cy="48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7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283" y="0"/>
            <a:ext cx="8280920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&lt;html&gt;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&lt;head&gt;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&lt;title&gt; Font &lt;/title&gt;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&lt;head&gt;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&lt;body&gt;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&lt;center&gt;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size="5"&gt;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құрастырған тіл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:&lt;/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size="6" color="#FF0000"&gt;H&lt;/font&gt;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 color="RED"&gt;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yper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size="6" color="#0000FF"&gt;T&lt;/font&gt;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 color="BLUE"&gt;ext&lt;/font&gt;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size="6" color="#008000"&gt;M&lt;/font&gt;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 color="green"&gt;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arkup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size="6" color="#ffff00"&gt;L&lt;/font&gt;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&lt;font size="-1" color="yellow"&gt;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anguage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&lt;/font&gt;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&lt;/body&gt;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&lt;/html&gt;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13407" r="36636" b="74781"/>
          <a:stretch>
            <a:fillRect/>
          </a:stretch>
        </p:blipFill>
        <p:spPr bwMode="auto">
          <a:xfrm>
            <a:off x="5701432" y="117693"/>
            <a:ext cx="6227168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8204FB4-F17A-46AF-A0E5-8921100A7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7" t="9970" r="35238" b="81399"/>
          <a:stretch/>
        </p:blipFill>
        <p:spPr bwMode="auto">
          <a:xfrm>
            <a:off x="6815384" y="4106205"/>
            <a:ext cx="5249333" cy="128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923</TotalTime>
  <Words>2268</Words>
  <Application>Microsoft Office PowerPoint</Application>
  <PresentationFormat>Широкоэкранный</PresentationFormat>
  <Paragraphs>316</Paragraphs>
  <Slides>26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Times New Roman</vt:lpstr>
      <vt:lpstr>Ретро</vt:lpstr>
      <vt:lpstr>             Сабақтың тақырыбы:  HTML-да мәтінді форматтаудың қосымша мүмкіндіктері</vt:lpstr>
      <vt:lpstr>Презентация PowerPoint</vt:lpstr>
      <vt:lpstr>Түйін сөздер: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HASEE</dc:creator>
  <cp:lastModifiedBy>HASEE</cp:lastModifiedBy>
  <cp:revision>70</cp:revision>
  <dcterms:created xsi:type="dcterms:W3CDTF">2021-02-13T10:28:08Z</dcterms:created>
  <dcterms:modified xsi:type="dcterms:W3CDTF">2021-02-14T14:30:33Z</dcterms:modified>
</cp:coreProperties>
</file>