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456" r:id="rId9"/>
    <p:sldId id="457" r:id="rId10"/>
    <p:sldId id="458" r:id="rId11"/>
    <p:sldId id="263" r:id="rId12"/>
    <p:sldId id="461" r:id="rId13"/>
    <p:sldId id="463" r:id="rId14"/>
    <p:sldId id="459" r:id="rId15"/>
    <p:sldId id="464" r:id="rId16"/>
    <p:sldId id="462" r:id="rId17"/>
    <p:sldId id="465" r:id="rId18"/>
    <p:sldId id="286" r:id="rId19"/>
    <p:sldId id="46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3B5BE-52E8-4903-B6BD-0C5B98CA8D18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91F4C-669C-4B30-BCF5-AC3C79CF266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9070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168ABCAB-6FAB-4E08-BC92-9DFF5059E4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F698B2-2185-476B-BCF1-DE8D5EC81D28}" type="slidenum">
              <a:rPr lang="ru-RU" altLang="ru-KZ" b="0"/>
              <a:pPr eaLnBrk="1" hangingPunct="1"/>
              <a:t>8</a:t>
            </a:fld>
            <a:endParaRPr lang="ru-RU" altLang="ru-KZ" b="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D75282A3-717C-45A1-97D8-B2F1517207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21A0B9E5-71D2-406E-A008-D1CDF96470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KZ" altLang="ru-K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1C851C7F-DF45-4B3A-B513-8DE8C040D7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027B53-BFEA-47EE-AAF8-E932F23AC7A7}" type="slidenum">
              <a:rPr lang="ru-RU" altLang="ru-KZ" b="0"/>
              <a:pPr eaLnBrk="1" hangingPunct="1"/>
              <a:t>10</a:t>
            </a:fld>
            <a:endParaRPr lang="ru-RU" altLang="ru-KZ" b="0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CDB6F91C-EC94-4871-B382-62327EBE6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29BEDB9F-A172-4D4E-8869-057575BE0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KZ" altLang="ru-K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17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8991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63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499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06889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40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095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562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280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8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6485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09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172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41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84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047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13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70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5438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B712B1-49DE-4C26-9BA5-09A6C9653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486939"/>
            <a:ext cx="6815669" cy="491459"/>
          </a:xfrm>
        </p:spPr>
        <p:txBody>
          <a:bodyPr>
            <a:normAutofit fontScale="92500" lnSpcReduction="10000"/>
          </a:bodyPr>
          <a:lstStyle/>
          <a:p>
            <a:r>
              <a:rPr lang="kk-KZ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  <a:t>1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  <a:t>0</a:t>
            </a:r>
            <a:r>
              <a:rPr lang="kk-KZ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  <a:t>-сынып </a:t>
            </a:r>
          </a:p>
          <a:p>
            <a:endParaRPr lang="ru-KZ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C11A6D4-3BE9-42F1-9B16-E7B107B76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8911" y="2371061"/>
            <a:ext cx="7634177" cy="1845617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  <a:t>Сабақтың тақырыбы: </a:t>
            </a:r>
            <a:r>
              <a:rPr lang="kk-KZ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  <a:t/>
            </a:r>
            <a:br>
              <a:rPr lang="kk-KZ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</a:b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  <a:t>Web-</a:t>
            </a:r>
            <a:r>
              <a:rPr lang="kk-KZ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  <a:t>құжатта мәтінді безендіру</a:t>
            </a:r>
            <a:endParaRPr lang="ru-KZ" dirty="0">
              <a:solidFill>
                <a:srgbClr val="002060"/>
              </a:solidFill>
            </a:endParaRPr>
          </a:p>
        </p:txBody>
      </p:sp>
      <p:pic>
        <p:nvPicPr>
          <p:cNvPr id="13" name="Picture 2" descr="C:\Users\Жазира\Desktop\html1.jpg">
            <a:extLst>
              <a:ext uri="{FF2B5EF4-FFF2-40B4-BE49-F238E27FC236}">
                <a16:creationId xmlns:a16="http://schemas.microsoft.com/office/drawing/2014/main" id="{E1D7E405-C5F1-4674-85DA-C8720F5E9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3088" y="1"/>
            <a:ext cx="2278912" cy="1899093"/>
          </a:xfrm>
          <a:prstGeom prst="rect">
            <a:avLst/>
          </a:prstGeom>
          <a:noFill/>
        </p:spPr>
      </p:pic>
      <p:pic>
        <p:nvPicPr>
          <p:cNvPr id="15" name="Picture 2" descr="C:\Users\Жазира\Desktop\html1.jpg">
            <a:extLst>
              <a:ext uri="{FF2B5EF4-FFF2-40B4-BE49-F238E27FC236}">
                <a16:creationId xmlns:a16="http://schemas.microsoft.com/office/drawing/2014/main" id="{4F46DFC8-07AA-4463-ADCE-15A4A1B32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8907"/>
            <a:ext cx="2278912" cy="1899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5160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3">
            <a:extLst>
              <a:ext uri="{FF2B5EF4-FFF2-40B4-BE49-F238E27FC236}">
                <a16:creationId xmlns:a16="http://schemas.microsoft.com/office/drawing/2014/main" id="{39FA75F8-1B0F-4404-AE75-AF0375BE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591706-4703-4092-BC12-3A0C9F3FFB9A}" type="slidenum">
              <a:rPr lang="ru-RU" altLang="ru-KZ"/>
              <a:pPr eaLnBrk="1" hangingPunct="1"/>
              <a:t>10</a:t>
            </a:fld>
            <a:endParaRPr lang="ru-RU" altLang="ru-KZ"/>
          </a:p>
        </p:txBody>
      </p:sp>
      <p:sp>
        <p:nvSpPr>
          <p:cNvPr id="24580" name="Text Box 3">
            <a:extLst>
              <a:ext uri="{FF2B5EF4-FFF2-40B4-BE49-F238E27FC236}">
                <a16:creationId xmlns:a16="http://schemas.microsoft.com/office/drawing/2014/main" id="{49D06F8C-B85D-4A02-BCCB-8DED73468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63" y="-50799"/>
            <a:ext cx="814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форматтау тегтері</a:t>
            </a:r>
            <a:endParaRPr lang="ru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02AB54C-E051-4442-B677-F9B0ADB0F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74919"/>
              </p:ext>
            </p:extLst>
          </p:nvPr>
        </p:nvGraphicFramePr>
        <p:xfrm>
          <a:off x="795646" y="715010"/>
          <a:ext cx="10592790" cy="5094288"/>
        </p:xfrm>
        <a:graphic>
          <a:graphicData uri="http://schemas.openxmlformats.org/drawingml/2006/table">
            <a:tbl>
              <a:tblPr/>
              <a:tblGrid>
                <a:gridCol w="3480744">
                  <a:extLst>
                    <a:ext uri="{9D8B030D-6E8A-4147-A177-3AD203B41FA5}">
                      <a16:colId xmlns:a16="http://schemas.microsoft.com/office/drawing/2014/main" val="1722245732"/>
                    </a:ext>
                  </a:extLst>
                </a:gridCol>
                <a:gridCol w="4546976">
                  <a:extLst>
                    <a:ext uri="{9D8B030D-6E8A-4147-A177-3AD203B41FA5}">
                      <a16:colId xmlns:a16="http://schemas.microsoft.com/office/drawing/2014/main" val="3517667927"/>
                    </a:ext>
                  </a:extLst>
                </a:gridCol>
                <a:gridCol w="2565070">
                  <a:extLst>
                    <a:ext uri="{9D8B030D-6E8A-4147-A177-3AD203B41FA5}">
                      <a16:colId xmlns:a16="http://schemas.microsoft.com/office/drawing/2014/main" val="278406270"/>
                    </a:ext>
                  </a:extLst>
                </a:gridCol>
              </a:tblGrid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қою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қаріп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bold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r>
                        <a:rPr kumimoji="0" lang="kk-K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Информатика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&lt;/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Информатика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77549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курсив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italic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r>
                        <a:rPr kumimoji="0" lang="kk-K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Информатика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&lt;/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Информатика</a:t>
                      </a:r>
                      <a:endParaRPr kumimoji="0" lang="ru-RU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26125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асты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сызылған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underline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r>
                        <a:rPr kumimoji="0" lang="kk-K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Информатика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&lt;/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Информатика</a:t>
                      </a:r>
                      <a:endParaRPr kumimoji="0" lang="ru-RU" sz="28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836823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сызылып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тасталған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strike out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S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r>
                        <a:rPr kumimoji="0" lang="kk-K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Информатика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&lt;/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S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1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Информатика</a:t>
                      </a:r>
                      <a:endParaRPr kumimoji="0" lang="ru-RU" sz="2800" b="1" i="0" u="none" strike="sng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532115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жоғары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индекс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superscript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SUP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&gt;2&lt;/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SUP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143330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төменгі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индекс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subscript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101000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SUB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&gt;2&lt;/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SUB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101000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3518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1481F4-179B-4F42-A39F-DFC0DE0270B3}"/>
              </a:ext>
            </a:extLst>
          </p:cNvPr>
          <p:cNvSpPr/>
          <p:nvPr/>
        </p:nvSpPr>
        <p:spPr>
          <a:xfrm>
            <a:off x="4224030" y="0"/>
            <a:ext cx="3482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туралау тегтері</a:t>
            </a:r>
            <a:endParaRPr lang="ru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E3F13C-0DDF-4CA1-B1B5-E476535880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9" t="42424" r="20909" b="40952"/>
          <a:stretch/>
        </p:blipFill>
        <p:spPr>
          <a:xfrm>
            <a:off x="1710047" y="639797"/>
            <a:ext cx="9035142" cy="178276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5417398-DD5B-4011-9E0B-A1EDCD3BFF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57738"/>
          <a:stretch/>
        </p:blipFill>
        <p:spPr bwMode="auto">
          <a:xfrm>
            <a:off x="6096001" y="4435435"/>
            <a:ext cx="6096000" cy="240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87861F3-42A1-4C02-8D67-F2D555A23AC9}"/>
              </a:ext>
            </a:extLst>
          </p:cNvPr>
          <p:cNvSpPr/>
          <p:nvPr/>
        </p:nvSpPr>
        <p:spPr>
          <a:xfrm>
            <a:off x="6539347" y="3228945"/>
            <a:ext cx="2582309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Блокноттағы түрі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KZ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5349666-C4C7-4E37-84F1-D7E35AFFCB5E}"/>
              </a:ext>
            </a:extLst>
          </p:cNvPr>
          <p:cNvSpPr/>
          <p:nvPr/>
        </p:nvSpPr>
        <p:spPr>
          <a:xfrm>
            <a:off x="3224721" y="6179562"/>
            <a:ext cx="2582309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Браузердегі түрі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KZ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C35D265-4A84-4C5E-A989-996E389D8623}"/>
              </a:ext>
            </a:extLst>
          </p:cNvPr>
          <p:cNvCxnSpPr>
            <a:stCxn id="9" idx="1"/>
          </p:cNvCxnSpPr>
          <p:nvPr/>
        </p:nvCxnSpPr>
        <p:spPr>
          <a:xfrm flipH="1">
            <a:off x="5652655" y="3429000"/>
            <a:ext cx="8866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2C10EBC-2581-4B5E-96C5-978F49EBFC56}"/>
              </a:ext>
            </a:extLst>
          </p:cNvPr>
          <p:cNvCxnSpPr>
            <a:stCxn id="10" idx="3"/>
          </p:cNvCxnSpPr>
          <p:nvPr/>
        </p:nvCxnSpPr>
        <p:spPr>
          <a:xfrm>
            <a:off x="5807030" y="6379617"/>
            <a:ext cx="44334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37A62B-FC8E-4C70-BBD5-8FC0B2B148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36537" r="10195" b="28387"/>
          <a:stretch/>
        </p:blipFill>
        <p:spPr>
          <a:xfrm>
            <a:off x="23757" y="2505698"/>
            <a:ext cx="5793595" cy="28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26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3F74A2-8910-4E66-9FA3-F74277C5E52D}"/>
              </a:ext>
            </a:extLst>
          </p:cNvPr>
          <p:cNvSpPr/>
          <p:nvPr/>
        </p:nvSpPr>
        <p:spPr>
          <a:xfrm>
            <a:off x="5149248" y="0"/>
            <a:ext cx="2112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тапсырма</a:t>
            </a:r>
            <a:endParaRPr lang="ru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091F26-EE5D-4C8E-998A-D4D1C63FA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66" t="26840" r="22467" b="32121"/>
          <a:stretch/>
        </p:blipFill>
        <p:spPr>
          <a:xfrm>
            <a:off x="21063" y="368135"/>
            <a:ext cx="4883446" cy="306086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3A8BD3D-7BB4-4401-A255-05AB8D7821B3}"/>
              </a:ext>
            </a:extLst>
          </p:cNvPr>
          <p:cNvSpPr/>
          <p:nvPr/>
        </p:nvSpPr>
        <p:spPr>
          <a:xfrm>
            <a:off x="5403274" y="1656656"/>
            <a:ext cx="6767664" cy="690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&lt;h1&gt;&lt;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&gt;&lt;/h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2A4607D-508A-4697-BDB1-50ECABA2DB61}"/>
              </a:ext>
            </a:extLst>
          </p:cNvPr>
          <p:cNvSpPr/>
          <p:nvPr/>
        </p:nvSpPr>
        <p:spPr>
          <a:xfrm>
            <a:off x="5403273" y="2606423"/>
            <a:ext cx="6767663" cy="690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&lt;P ALIGN="CENTER"&gt;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p&gt;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5EB1572-200C-4950-9468-160A2012FF42}"/>
              </a:ext>
            </a:extLst>
          </p:cNvPr>
          <p:cNvSpPr/>
          <p:nvPr/>
        </p:nvSpPr>
        <p:spPr>
          <a:xfrm>
            <a:off x="6349020" y="3556145"/>
            <a:ext cx="5821915" cy="663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26D2FA3-5A52-40D8-94D7-2900C9070C32}"/>
              </a:ext>
            </a:extLst>
          </p:cNvPr>
          <p:cNvSpPr/>
          <p:nvPr/>
        </p:nvSpPr>
        <p:spPr>
          <a:xfrm>
            <a:off x="6349020" y="4424169"/>
            <a:ext cx="5821915" cy="690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&lt;h5&gt;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29F438-E181-47D0-BD01-277356A1B11C}"/>
              </a:ext>
            </a:extLst>
          </p:cNvPr>
          <p:cNvSpPr txBox="1"/>
          <p:nvPr/>
        </p:nvSpPr>
        <p:spPr>
          <a:xfrm>
            <a:off x="5149245" y="537277"/>
            <a:ext cx="5821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Тегтерді браузердегі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беттегі </a:t>
            </a:r>
          </a:p>
          <a:p>
            <a:pPr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орналасуы ретімен қойып шығыңыздар</a:t>
            </a:r>
            <a:endParaRPr lang="ru-KZ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732D5F-52A9-4000-BDB7-FB66545F2711}"/>
              </a:ext>
            </a:extLst>
          </p:cNvPr>
          <p:cNvSpPr txBox="1"/>
          <p:nvPr/>
        </p:nvSpPr>
        <p:spPr>
          <a:xfrm>
            <a:off x="629392" y="4298803"/>
            <a:ext cx="63204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pPr marL="285750" indent="-285750">
              <a:buFontTx/>
              <a:buChar char="-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ортаға қою тегін таңдайды;</a:t>
            </a:r>
          </a:p>
          <a:p>
            <a:pPr marL="285750" indent="-285750">
              <a:buFontTx/>
              <a:buChar char="-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көлденең сызық қою тегін таңдайды;</a:t>
            </a:r>
          </a:p>
          <a:p>
            <a:pPr marL="285750" indent="-285750">
              <a:buFontTx/>
              <a:buChar char="-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өлшемі кіші тегті таңдайды;</a:t>
            </a:r>
          </a:p>
          <a:p>
            <a:pPr marL="285750" indent="-285750">
              <a:buFontTx/>
              <a:buChar char="-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қаріп өлшемі үлкен және курсив қою тегін таңдайды.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61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27C8F20-978B-45CF-B8FC-4A8ACAA35EF0}"/>
              </a:ext>
            </a:extLst>
          </p:cNvPr>
          <p:cNvSpPr/>
          <p:nvPr/>
        </p:nvSpPr>
        <p:spPr>
          <a:xfrm>
            <a:off x="5379522" y="2309795"/>
            <a:ext cx="6791415" cy="3253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&lt;P ALIGN="CENTER"&gt;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p&gt;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&lt;h5&gt;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&lt;h1&gt;&lt;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&gt;&lt;/h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E42EBB-4CB8-4E85-B6F4-4046178B187F}"/>
              </a:ext>
            </a:extLst>
          </p:cNvPr>
          <p:cNvSpPr/>
          <p:nvPr/>
        </p:nvSpPr>
        <p:spPr>
          <a:xfrm>
            <a:off x="5149248" y="0"/>
            <a:ext cx="2112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</a:t>
            </a:r>
            <a:endParaRPr lang="ru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F592D9-3D15-4ED5-BDCD-879EAF0C56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66" t="26840" r="22467" b="32121"/>
          <a:stretch/>
        </p:blipFill>
        <p:spPr>
          <a:xfrm>
            <a:off x="21063" y="368135"/>
            <a:ext cx="5191326" cy="325383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236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570072-80F3-4EC3-ADD0-1F90819576E8}"/>
              </a:ext>
            </a:extLst>
          </p:cNvPr>
          <p:cNvSpPr/>
          <p:nvPr/>
        </p:nvSpPr>
        <p:spPr>
          <a:xfrm>
            <a:off x="5149248" y="0"/>
            <a:ext cx="2112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тапсырма</a:t>
            </a:r>
            <a:endParaRPr lang="ru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9DDCCC-F45F-4693-A315-A16FEF3716E2}"/>
              </a:ext>
            </a:extLst>
          </p:cNvPr>
          <p:cNvSpPr txBox="1"/>
          <p:nvPr/>
        </p:nvSpPr>
        <p:spPr>
          <a:xfrm>
            <a:off x="2785155" y="526166"/>
            <a:ext cx="6482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Төмендегі мәтінді шығаратын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бетті құрыңыздар: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F082F425-9966-4F47-AEE1-D9C2BF02BF6A}"/>
                  </a:ext>
                </a:extLst>
              </p:cNvPr>
              <p:cNvSpPr/>
              <p:nvPr/>
            </p:nvSpPr>
            <p:spPr>
              <a:xfrm>
                <a:off x="2854696" y="990776"/>
                <a:ext cx="6482608" cy="136053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k-KZ" sz="24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Шар бетінің ауданы </a:t>
                </a:r>
                <a:r>
                  <a:rPr lang="en-US" sz="24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S=4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kk-KZ" sz="20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Судың формуласы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endParaRPr lang="en-US" sz="20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kk-KZ" b="1" u="sng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Мәтін</a:t>
                </a:r>
              </a:p>
              <a:p>
                <a:r>
                  <a:rPr lang="en-US" sz="2400" b="1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HTML </a:t>
                </a:r>
                <a:r>
                  <a:rPr lang="kk-KZ" sz="2400" b="1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редакторы</a:t>
                </a:r>
                <a:endParaRPr lang="ru-KZ" sz="2400" b="1" i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F082F425-9966-4F47-AEE1-D9C2BF02B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696" y="990776"/>
                <a:ext cx="6482608" cy="1360537"/>
              </a:xfrm>
              <a:prstGeom prst="rect">
                <a:avLst/>
              </a:prstGeom>
              <a:blipFill>
                <a:blip r:embed="rId2"/>
                <a:stretch>
                  <a:fillRect l="-1312" t="-4425" r="-562" b="-11062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5A06A0-C53D-47D3-80A0-8EAD5F28708F}"/>
              </a:ext>
            </a:extLst>
          </p:cNvPr>
          <p:cNvSpPr/>
          <p:nvPr/>
        </p:nvSpPr>
        <p:spPr>
          <a:xfrm>
            <a:off x="3047999" y="3587500"/>
            <a:ext cx="77941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pPr marL="285750" indent="-285750">
              <a:buFontTx/>
              <a:buChar char="-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ортаға қою және қаріп үлкейту, жоғары индекс тегтерін таңдайды;</a:t>
            </a:r>
          </a:p>
          <a:p>
            <a:pPr marL="285750" indent="-285750">
              <a:buFontTx/>
              <a:buChar char="-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өлшемі кіші, ортаға қою және төменгі индекс қою тегтерін таңдайды;</a:t>
            </a:r>
          </a:p>
          <a:p>
            <a:pPr marL="285750" indent="-285750">
              <a:buFontTx/>
              <a:buChar char="-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оң жаққа қою және астын сызу тегтерін таңдайды;</a:t>
            </a:r>
          </a:p>
          <a:p>
            <a:pPr marL="285750" indent="-285750">
              <a:buFontTx/>
              <a:buChar char="-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 жаққа қою және курсив қою тегін таңдайды.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99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570072-80F3-4EC3-ADD0-1F90819576E8}"/>
              </a:ext>
            </a:extLst>
          </p:cNvPr>
          <p:cNvSpPr/>
          <p:nvPr/>
        </p:nvSpPr>
        <p:spPr>
          <a:xfrm>
            <a:off x="5149248" y="0"/>
            <a:ext cx="2112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</a:t>
            </a:r>
            <a:endParaRPr lang="ru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9DDCCC-F45F-4693-A315-A16FEF3716E2}"/>
              </a:ext>
            </a:extLst>
          </p:cNvPr>
          <p:cNvSpPr txBox="1"/>
          <p:nvPr/>
        </p:nvSpPr>
        <p:spPr>
          <a:xfrm>
            <a:off x="2785155" y="526166"/>
            <a:ext cx="6482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Төмендегі мәтінді шығаратын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бетті құрыңыздар: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F082F425-9966-4F47-AEE1-D9C2BF02BF6A}"/>
                  </a:ext>
                </a:extLst>
              </p:cNvPr>
              <p:cNvSpPr/>
              <p:nvPr/>
            </p:nvSpPr>
            <p:spPr>
              <a:xfrm>
                <a:off x="2854696" y="990776"/>
                <a:ext cx="6482608" cy="136053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k-KZ" sz="24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Шар бетінің ауданы </a:t>
                </a:r>
                <a:r>
                  <a:rPr lang="en-US" sz="24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S=4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kk-KZ" sz="20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Судың формуласы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endParaRPr lang="en-US" sz="20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kk-KZ" b="1" u="sng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Мәтін</a:t>
                </a:r>
              </a:p>
              <a:p>
                <a:r>
                  <a:rPr lang="en-US" sz="2400" b="1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HTML </a:t>
                </a:r>
                <a:r>
                  <a:rPr lang="kk-KZ" sz="2400" b="1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редакторы</a:t>
                </a:r>
                <a:endParaRPr lang="ru-KZ" sz="2400" b="1" i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F082F425-9966-4F47-AEE1-D9C2BF02B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696" y="990776"/>
                <a:ext cx="6482608" cy="1360537"/>
              </a:xfrm>
              <a:prstGeom prst="rect">
                <a:avLst/>
              </a:prstGeom>
              <a:blipFill>
                <a:blip r:embed="rId2"/>
                <a:stretch>
                  <a:fillRect l="-1312" t="-4425" r="-562" b="-11062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2472A5-D029-44D0-A086-1116665976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70" t="31862" r="6689" b="29001"/>
          <a:stretch/>
        </p:blipFill>
        <p:spPr>
          <a:xfrm>
            <a:off x="6138104" y="2526147"/>
            <a:ext cx="5278850" cy="323338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CABED9-29BC-4EBE-B938-E4B72A1FEF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32" t="39654" r="13507" b="26472"/>
          <a:stretch/>
        </p:blipFill>
        <p:spPr>
          <a:xfrm>
            <a:off x="95001" y="2526147"/>
            <a:ext cx="5884627" cy="2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49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878809-48C1-40B4-B45D-2104BB5F2DC3}"/>
              </a:ext>
            </a:extLst>
          </p:cNvPr>
          <p:cNvSpPr/>
          <p:nvPr/>
        </p:nvSpPr>
        <p:spPr>
          <a:xfrm>
            <a:off x="5149248" y="0"/>
            <a:ext cx="2112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 тапсырма</a:t>
            </a:r>
            <a:endParaRPr lang="ru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032A29-5F75-4BD7-B72C-0933A0824334}"/>
              </a:ext>
            </a:extLst>
          </p:cNvPr>
          <p:cNvSpPr txBox="1"/>
          <p:nvPr/>
        </p:nvSpPr>
        <p:spPr>
          <a:xfrm>
            <a:off x="855023" y="1678677"/>
            <a:ext cx="7552707" cy="378565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&lt;title&gt;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Тапсырма3 &lt;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&lt;p ALIGN=«RIGHT"&gt;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форматтау тегтері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&lt;h5&gt;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Мәтінді форматтау тегтері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Мәтінді форматтау тегтері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9AA928-788F-4312-958C-A620222FD570}"/>
              </a:ext>
            </a:extLst>
          </p:cNvPr>
          <p:cNvSpPr txBox="1"/>
          <p:nvPr/>
        </p:nvSpPr>
        <p:spPr>
          <a:xfrm>
            <a:off x="1353787" y="767431"/>
            <a:ext cx="5798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Қателерді тауып, санын анықтаңыздар:</a:t>
            </a:r>
            <a:endParaRPr lang="ru-KZ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9083022-7BEC-4021-BB9E-ACD2520BA313}"/>
              </a:ext>
            </a:extLst>
          </p:cNvPr>
          <p:cNvSpPr/>
          <p:nvPr/>
        </p:nvSpPr>
        <p:spPr>
          <a:xfrm>
            <a:off x="8692737" y="2049068"/>
            <a:ext cx="2838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pPr marL="285750" indent="-285750">
              <a:buFontTx/>
              <a:buChar char="-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қателерін табады;</a:t>
            </a:r>
          </a:p>
          <a:p>
            <a:pPr marL="285750" indent="-285750">
              <a:buFontTx/>
              <a:buChar char="-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санын анықтайды;</a:t>
            </a:r>
          </a:p>
        </p:txBody>
      </p:sp>
    </p:spTree>
    <p:extLst>
      <p:ext uri="{BB962C8B-B14F-4D97-AF65-F5344CB8AC3E}">
        <p14:creationId xmlns:p14="http://schemas.microsoft.com/office/powerpoint/2010/main" val="210328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878809-48C1-40B4-B45D-2104BB5F2DC3}"/>
              </a:ext>
            </a:extLst>
          </p:cNvPr>
          <p:cNvSpPr/>
          <p:nvPr/>
        </p:nvSpPr>
        <p:spPr>
          <a:xfrm>
            <a:off x="5149248" y="0"/>
            <a:ext cx="2112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</a:t>
            </a:r>
            <a:endParaRPr lang="ru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032A29-5F75-4BD7-B72C-0933A0824334}"/>
              </a:ext>
            </a:extLst>
          </p:cNvPr>
          <p:cNvSpPr txBox="1"/>
          <p:nvPr/>
        </p:nvSpPr>
        <p:spPr>
          <a:xfrm>
            <a:off x="855023" y="1678677"/>
            <a:ext cx="7552707" cy="415498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&lt;title&gt;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Тапсырма3 &lt;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&lt;P ALIGN=«RIGHT"&gt;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форматтау тегтері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&lt;h5&gt;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Мәтінді форматтау тегтері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Мәтінді форматтау тегтері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9AA928-788F-4312-958C-A620222FD570}"/>
              </a:ext>
            </a:extLst>
          </p:cNvPr>
          <p:cNvSpPr txBox="1"/>
          <p:nvPr/>
        </p:nvSpPr>
        <p:spPr>
          <a:xfrm>
            <a:off x="1353787" y="767431"/>
            <a:ext cx="5798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Қателерді тауып, санын анықтаңыздар:</a:t>
            </a:r>
            <a:endParaRPr lang="ru-KZ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9083022-7BEC-4021-BB9E-ACD2520BA313}"/>
              </a:ext>
            </a:extLst>
          </p:cNvPr>
          <p:cNvSpPr/>
          <p:nvPr/>
        </p:nvSpPr>
        <p:spPr>
          <a:xfrm>
            <a:off x="8704613" y="1678677"/>
            <a:ext cx="2838201" cy="36933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Қателер саны: 4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05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5076" y="0"/>
            <a:ext cx="864096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kk-KZ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Бүгінгі сабақта:</a:t>
            </a:r>
          </a:p>
          <a:p>
            <a:pPr algn="ctr">
              <a:spcBef>
                <a:spcPct val="0"/>
              </a:spcBef>
            </a:pPr>
            <a:endParaRPr lang="kk-KZ" alt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kk-KZ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kk-KZ" altLang="ru-RU" sz="2800" dirty="0">
                <a:latin typeface="Times New Roman" pitchFamily="18" charset="0"/>
                <a:cs typeface="Times New Roman" pitchFamily="18" charset="0"/>
              </a:rPr>
              <a:t>мәтінді форматтау тегтері; 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kk-KZ" altLang="ru-RU" sz="2800" dirty="0">
                <a:latin typeface="Times New Roman" pitchFamily="18" charset="0"/>
                <a:cs typeface="Times New Roman" pitchFamily="18" charset="0"/>
              </a:rPr>
              <a:t>абзац	енгізу тегтері;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kk-KZ" altLang="ru-RU" sz="2800" dirty="0">
                <a:latin typeface="Times New Roman" pitchFamily="18" charset="0"/>
                <a:cs typeface="Times New Roman" pitchFamily="18" charset="0"/>
              </a:rPr>
              <a:t>құжат тақырыптары тегтері;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kk-KZ" altLang="ru-RU" sz="2800" dirty="0">
                <a:latin typeface="Times New Roman" pitchFamily="18" charset="0"/>
                <a:cs typeface="Times New Roman" pitchFamily="18" charset="0"/>
              </a:rPr>
              <a:t>мәтінді көлденең сызықпен бөлу;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kk-KZ" altLang="ru-RU" sz="2800" dirty="0">
                <a:latin typeface="Times New Roman" pitchFamily="18" charset="0"/>
                <a:cs typeface="Times New Roman" pitchFamily="18" charset="0"/>
              </a:rPr>
              <a:t>мәтінді туралау тегтері.</a:t>
            </a:r>
            <a:endParaRPr lang="ru-RU" sz="2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3AC964-1DE4-4F38-A892-36ED8177F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87" y="2130169"/>
            <a:ext cx="3908743" cy="39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04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825E87-0EB3-4A4E-8633-9B372B09A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78" t="28450" r="12561" b="29870"/>
          <a:stretch/>
        </p:blipFill>
        <p:spPr>
          <a:xfrm>
            <a:off x="1520042" y="2481942"/>
            <a:ext cx="9298379" cy="378611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FB063B6-2FCB-4EA7-B7C6-4C961026742C}"/>
              </a:ext>
            </a:extLst>
          </p:cNvPr>
          <p:cNvSpPr/>
          <p:nvPr/>
        </p:nvSpPr>
        <p:spPr>
          <a:xfrm>
            <a:off x="5280937" y="0"/>
            <a:ext cx="2314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тапсырма</a:t>
            </a:r>
            <a:endParaRPr lang="ru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A02AF9-8850-4A17-87D1-9CFCE3144C56}"/>
              </a:ext>
            </a:extLst>
          </p:cNvPr>
          <p:cNvSpPr txBox="1"/>
          <p:nvPr/>
        </p:nvSpPr>
        <p:spPr>
          <a:xfrm>
            <a:off x="1537671" y="829098"/>
            <a:ext cx="8935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Төмендегі үлгі бойынша форматтау элементтерін қолданып,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бетті жасаңыздар</a:t>
            </a:r>
            <a:endParaRPr lang="ru-KZ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3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AFC62-E54B-4CC6-8538-A7261350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84420"/>
            <a:ext cx="9601196" cy="4078966"/>
          </a:xfrm>
        </p:spPr>
        <p:txBody>
          <a:bodyPr/>
          <a:lstStyle/>
          <a:p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b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форматтау тегтерімен танысып,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парақшаларды әзірлеу</a:t>
            </a:r>
            <a:endParaRPr lang="ru-K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21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3E8B9-2A77-4BB6-B928-889CE50E4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056" y="2073350"/>
            <a:ext cx="10411046" cy="1701208"/>
          </a:xfrm>
        </p:spPr>
        <p:txBody>
          <a:bodyPr>
            <a:normAutofit fontScale="90000"/>
          </a:bodyPr>
          <a:lstStyle/>
          <a:p>
            <a:pPr algn="l"/>
            <a:r>
              <a:rPr lang="kk-KZ" sz="4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Бағалау критерийлері:</a:t>
            </a:r>
            <a:r>
              <a:rPr lang="kk-K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Мәтінді</a:t>
            </a: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форматтау</a:t>
            </a: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тегтерінің</a:t>
            </a: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жұмысымен</a:t>
            </a: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танысады</a:t>
            </a: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kk-KZ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kk-KZ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Абзац енгізу және мәтінді туралау тегтерімен жұмыс істей </a:t>
            </a:r>
            <a:br>
              <a:rPr lang="kk-KZ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алады;</a:t>
            </a:r>
            <a:br>
              <a:rPr lang="kk-KZ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ru-RU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кодын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енгізіп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веб-бет </a:t>
            </a:r>
            <a:r>
              <a:rPr lang="ru-RU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жасай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31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9101CA-0865-4523-833A-8C35F43A18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34"/>
          <a:stretch/>
        </p:blipFill>
        <p:spPr>
          <a:xfrm>
            <a:off x="7620000" y="4235094"/>
            <a:ext cx="3962400" cy="19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1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C9CB4-5469-4A5C-A8AE-04221F8BF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54214"/>
            <a:ext cx="9601196" cy="952994"/>
          </a:xfrm>
        </p:spPr>
        <p:txBody>
          <a:bodyPr>
            <a:normAutofit/>
          </a:bodyPr>
          <a:lstStyle/>
          <a:p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Сәйкестендіріңіз</a:t>
            </a:r>
            <a:endParaRPr lang="ru-KZ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1349C8D0-B186-48A1-8238-6FE70D4353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673649"/>
              </p:ext>
            </p:extLst>
          </p:nvPr>
        </p:nvGraphicFramePr>
        <p:xfrm>
          <a:off x="1686294" y="2598585"/>
          <a:ext cx="9601196" cy="3585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399">
                  <a:extLst>
                    <a:ext uri="{9D8B030D-6E8A-4147-A177-3AD203B41FA5}">
                      <a16:colId xmlns:a16="http://schemas.microsoft.com/office/drawing/2014/main" val="1093565403"/>
                    </a:ext>
                  </a:extLst>
                </a:gridCol>
                <a:gridCol w="2283644">
                  <a:extLst>
                    <a:ext uri="{9D8B030D-6E8A-4147-A177-3AD203B41FA5}">
                      <a16:colId xmlns:a16="http://schemas.microsoft.com/office/drawing/2014/main" val="3819241137"/>
                    </a:ext>
                  </a:extLst>
                </a:gridCol>
                <a:gridCol w="4117153">
                  <a:extLst>
                    <a:ext uri="{9D8B030D-6E8A-4147-A177-3AD203B41FA5}">
                      <a16:colId xmlns:a16="http://schemas.microsoft.com/office/drawing/2014/main" val="973617410"/>
                    </a:ext>
                  </a:extLst>
                </a:gridCol>
              </a:tblGrid>
              <a:tr h="89632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&lt;HTML&gt;&lt;/HTML&gt;</a:t>
                      </a:r>
                      <a:endParaRPr lang="ru-KZ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ҚҰЖАТТЫҢ ТАҚЫРЫП БӨЛІМІ</a:t>
                      </a:r>
                      <a:endParaRPr lang="ru-KZ" sz="2400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584373"/>
                  </a:ext>
                </a:extLst>
              </a:tr>
              <a:tr h="89632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&lt;HEAD&gt;&lt;/HEAD&gt;</a:t>
                      </a:r>
                      <a:endParaRPr lang="ru-KZ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ҚҰЖАТТЫҢ ДЕНЕСІ</a:t>
                      </a:r>
                      <a:endParaRPr lang="ru-KZ" sz="2400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94320"/>
                  </a:ext>
                </a:extLst>
              </a:tr>
              <a:tr h="89632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&lt;TITLE&gt;&lt;/TITLE&gt;</a:t>
                      </a:r>
                      <a:endParaRPr lang="ru-KZ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БЕТТІҢ БАСЫ ЖӘНЕ СОҢЫ</a:t>
                      </a:r>
                      <a:endParaRPr lang="ru-KZ" sz="2400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589809"/>
                  </a:ext>
                </a:extLst>
              </a:tr>
              <a:tr h="89632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&lt;BODY&gt;&lt;/BODY&gt;</a:t>
                      </a:r>
                      <a:endParaRPr lang="ru-KZ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БЕТТІҢ АТАУЫ</a:t>
                      </a:r>
                      <a:endParaRPr lang="ru-KZ" sz="2400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4238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33B33C9-836A-4835-9A3F-46CE90555026}"/>
              </a:ext>
            </a:extLst>
          </p:cNvPr>
          <p:cNvCxnSpPr/>
          <p:nvPr/>
        </p:nvCxnSpPr>
        <p:spPr>
          <a:xfrm>
            <a:off x="4868883" y="2826327"/>
            <a:ext cx="2291938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1E2DD1A-6B1E-4D2D-A66D-B31FDDE77D54}"/>
              </a:ext>
            </a:extLst>
          </p:cNvPr>
          <p:cNvCxnSpPr/>
          <p:nvPr/>
        </p:nvCxnSpPr>
        <p:spPr>
          <a:xfrm flipV="1">
            <a:off x="4868883" y="3681351"/>
            <a:ext cx="2291938" cy="1852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108FFFD-E6EC-4656-9152-54FFE5B04930}"/>
              </a:ext>
            </a:extLst>
          </p:cNvPr>
          <p:cNvCxnSpPr/>
          <p:nvPr/>
        </p:nvCxnSpPr>
        <p:spPr>
          <a:xfrm>
            <a:off x="4868883" y="4655127"/>
            <a:ext cx="2291938" cy="855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D34A4F3-D16D-464A-B953-7258808EEC17}"/>
              </a:ext>
            </a:extLst>
          </p:cNvPr>
          <p:cNvCxnSpPr/>
          <p:nvPr/>
        </p:nvCxnSpPr>
        <p:spPr>
          <a:xfrm flipV="1">
            <a:off x="4868883" y="2826327"/>
            <a:ext cx="2291938" cy="973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t2.gstatic.com/images?q=tbn:ANd9GcRan0OagbzFi2KKGi2lyWIoZmdslWh6q8nJujE2o3J6yx-s_3bQtg">
            <a:extLst>
              <a:ext uri="{FF2B5EF4-FFF2-40B4-BE49-F238E27FC236}">
                <a16:creationId xmlns:a16="http://schemas.microsoft.com/office/drawing/2014/main" id="{72103B2F-859A-4FE9-8897-4C4A121DA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9" t="4873" r="4937" b="7999"/>
          <a:stretch/>
        </p:blipFill>
        <p:spPr bwMode="auto">
          <a:xfrm>
            <a:off x="1081847" y="780624"/>
            <a:ext cx="1208893" cy="122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aferinternet.org/image/image_gallery?uuid=b243b830-e3fd-49b9-ad2c-43b2ff073db8&amp;groupId=10137&amp;t=1359909134797">
            <a:extLst>
              <a:ext uri="{FF2B5EF4-FFF2-40B4-BE49-F238E27FC236}">
                <a16:creationId xmlns:a16="http://schemas.microsoft.com/office/drawing/2014/main" id="{361386E2-F5A8-4349-A0A7-5D8DE680E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534" y="780624"/>
            <a:ext cx="1152128" cy="126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6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0F800-5235-4CCC-B286-0FB8EDB99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5" y="797442"/>
            <a:ext cx="9601196" cy="1562985"/>
          </a:xfrm>
        </p:spPr>
        <p:txBody>
          <a:bodyPr>
            <a:noAutofit/>
          </a:bodyPr>
          <a:lstStyle/>
          <a:p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форматтау </a:t>
            </a:r>
            <a:r>
              <a:rPr lang="kk-KZ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бұл мәтіннің түрін безендіруге, соның ішінде шрифті редакциялау немесе түрлі эффектілерді қолдану үшін құралдарды таңдау</a:t>
            </a:r>
            <a:endParaRPr lang="ru-KZ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A384E8-3CE2-4EEE-ADFD-5C53E3AFE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051" y="2450803"/>
            <a:ext cx="3908743" cy="39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8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C617E-9B26-4E4B-BDDF-D6320B32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749" y="2521885"/>
            <a:ext cx="4393019" cy="2241501"/>
          </a:xfrm>
        </p:spPr>
        <p:txBody>
          <a:bodyPr>
            <a:noAutofit/>
          </a:bodyPr>
          <a:lstStyle/>
          <a:p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H1&gt;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10 сынып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&lt;/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H1&gt;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&lt;H2&gt;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10 сынып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&lt;/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H2&gt;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&lt;H3&gt;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10 сынып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&lt;/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H3&gt; 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&lt;H4&gt;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10 сынып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&lt;/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H4&gt; 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&lt;H5&gt;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10 сынып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&lt;/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H5&gt; 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&lt;H6&gt;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10 сынып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&lt;/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H6&gt;</a:t>
            </a:r>
            <a:endParaRPr lang="ru-K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D1E367-B935-4D26-ADE2-385F0DF90E97}"/>
              </a:ext>
            </a:extLst>
          </p:cNvPr>
          <p:cNvSpPr txBox="1"/>
          <p:nvPr/>
        </p:nvSpPr>
        <p:spPr>
          <a:xfrm>
            <a:off x="4381681" y="0"/>
            <a:ext cx="319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 тақырыптары</a:t>
            </a:r>
            <a:endParaRPr lang="ru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B7A21D6-BD24-450F-BE23-0372D7C3D5DC}"/>
              </a:ext>
            </a:extLst>
          </p:cNvPr>
          <p:cNvSpPr/>
          <p:nvPr/>
        </p:nvSpPr>
        <p:spPr>
          <a:xfrm>
            <a:off x="1857152" y="595170"/>
            <a:ext cx="90713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парақтағы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визуалды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Веб-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парақтың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құрылымын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анықтауға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көмектеседі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HTML-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&lt;</a:t>
            </a:r>
            <a:r>
              <a:rPr lang="en-US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-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-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деңгейлік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тег бар.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деңгейдің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браузерлер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кәдімгі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мәтінге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қарағанда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үлкенірек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қою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қалың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штрифт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9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F8C7FA-0950-4C53-A04F-92B96149E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2" t="13023" r="23256" b="16900"/>
          <a:stretch/>
        </p:blipFill>
        <p:spPr>
          <a:xfrm>
            <a:off x="669852" y="744278"/>
            <a:ext cx="5090643" cy="45294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832D44-96E1-44A6-BB4C-3525BDE32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63" r="67558" b="47132"/>
          <a:stretch/>
        </p:blipFill>
        <p:spPr>
          <a:xfrm>
            <a:off x="6262576" y="3428999"/>
            <a:ext cx="5528930" cy="36574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876EC4-171E-4136-9D03-37DFB2614D0F}"/>
              </a:ext>
            </a:extLst>
          </p:cNvPr>
          <p:cNvSpPr/>
          <p:nvPr/>
        </p:nvSpPr>
        <p:spPr>
          <a:xfrm>
            <a:off x="6549655" y="1341665"/>
            <a:ext cx="2582309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Блокноттағы түрі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KZ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7862318-04CE-475F-9C48-F05B6F6FF219}"/>
              </a:ext>
            </a:extLst>
          </p:cNvPr>
          <p:cNvSpPr/>
          <p:nvPr/>
        </p:nvSpPr>
        <p:spPr>
          <a:xfrm>
            <a:off x="3061224" y="5713612"/>
            <a:ext cx="2582309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Браузердегі түрі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KZ" dirty="0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D2292558-5771-4E25-B860-4A767AC7B765}"/>
              </a:ext>
            </a:extLst>
          </p:cNvPr>
          <p:cNvSpPr/>
          <p:nvPr/>
        </p:nvSpPr>
        <p:spPr>
          <a:xfrm rot="10800000">
            <a:off x="5760495" y="1499191"/>
            <a:ext cx="767896" cy="85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7C703AC1-26A5-4361-BFC4-E5D2E3D30DAF}"/>
              </a:ext>
            </a:extLst>
          </p:cNvPr>
          <p:cNvSpPr/>
          <p:nvPr/>
        </p:nvSpPr>
        <p:spPr>
          <a:xfrm flipV="1">
            <a:off x="5643533" y="5874324"/>
            <a:ext cx="619043" cy="85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0E3FC46-93F1-47E1-B5BA-765AAED48D4E}"/>
              </a:ext>
            </a:extLst>
          </p:cNvPr>
          <p:cNvSpPr/>
          <p:nvPr/>
        </p:nvSpPr>
        <p:spPr>
          <a:xfrm>
            <a:off x="4423648" y="40418"/>
            <a:ext cx="3194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 тақырыптары</a:t>
            </a:r>
            <a:endParaRPr lang="ru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3C95E2-7A8B-4087-BB0C-E7FE72AD5350}"/>
              </a:ext>
            </a:extLst>
          </p:cNvPr>
          <p:cNvSpPr txBox="1"/>
          <p:nvPr/>
        </p:nvSpPr>
        <p:spPr>
          <a:xfrm>
            <a:off x="5993218" y="2053532"/>
            <a:ext cx="552893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Ескерту: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егер тақырып деңгейін көрсетпесеңіздер, браузер оны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өлшемімен көрсетеді.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9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>
            <a:extLst>
              <a:ext uri="{FF2B5EF4-FFF2-40B4-BE49-F238E27FC236}">
                <a16:creationId xmlns:a16="http://schemas.microsoft.com/office/drawing/2014/main" id="{17B05A81-7641-47D3-A31C-8C081911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5960BC-A921-428D-BBC1-C9A5D2186C41}" type="slidenum">
              <a:rPr lang="ru-RU" altLang="ru-KZ"/>
              <a:pPr eaLnBrk="1" hangingPunct="1"/>
              <a:t>8</a:t>
            </a:fld>
            <a:endParaRPr lang="ru-RU" altLang="ru-KZ"/>
          </a:p>
        </p:txBody>
      </p:sp>
      <p:sp>
        <p:nvSpPr>
          <p:cNvPr id="23555" name="Line 2">
            <a:extLst>
              <a:ext uri="{FF2B5EF4-FFF2-40B4-BE49-F238E27FC236}">
                <a16:creationId xmlns:a16="http://schemas.microsoft.com/office/drawing/2014/main" id="{6B8DB2C4-8077-4510-8071-B37C88B60B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0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23556" name="Text Box 3">
            <a:extLst>
              <a:ext uri="{FF2B5EF4-FFF2-40B4-BE49-F238E27FC236}">
                <a16:creationId xmlns:a16="http://schemas.microsoft.com/office/drawing/2014/main" id="{AA66825D-E06E-407D-9CC9-58C3BA3FF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214" y="-84137"/>
            <a:ext cx="8140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Абзацтар</a:t>
            </a:r>
            <a:endParaRPr lang="ru-KZ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8756" name="Rectangle 4">
            <a:extLst>
              <a:ext uri="{FF2B5EF4-FFF2-40B4-BE49-F238E27FC236}">
                <a16:creationId xmlns:a16="http://schemas.microsoft.com/office/drawing/2014/main" id="{2370C52F-B7D1-48B8-9356-A3B8900C9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653" y="688585"/>
            <a:ext cx="8464549" cy="331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marL="263525" indent="-2635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- </a:t>
            </a:r>
            <a:r>
              <a:rPr lang="ru-RU" altLang="ru-KZ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altLang="ru-KZ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жолға</a:t>
            </a:r>
            <a:r>
              <a:rPr lang="ru-RU" altLang="ru-KZ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өтуді</a:t>
            </a:r>
            <a:r>
              <a:rPr lang="ru-RU" altLang="ru-KZ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altLang="ru-KZ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асырады</a:t>
            </a:r>
            <a:endParaRPr lang="ru-RU" altLang="ru-KZ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ru-KZ" sz="2600" b="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ru-KZ" sz="2600" b="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ru-KZ" sz="2600" b="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ru-KZ" b="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ru-KZ" b="0" dirty="0"/>
          </a:p>
          <a:p>
            <a:pPr eaLnBrk="1" hangingPunct="1">
              <a:spcBef>
                <a:spcPct val="80000"/>
              </a:spcBef>
              <a:buFontTx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altLang="ru-KZ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абзац</a:t>
            </a:r>
            <a:r>
              <a:rPr lang="en-US" altLang="ru-KZ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8757" name="Rectangle 5">
            <a:extLst>
              <a:ext uri="{FF2B5EF4-FFF2-40B4-BE49-F238E27FC236}">
                <a16:creationId xmlns:a16="http://schemas.microsoft.com/office/drawing/2014/main" id="{7581177F-8BE1-4782-BC65-75D138015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653" y="1115887"/>
            <a:ext cx="6091544" cy="2332143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/>
          <a:lstStyle/>
          <a:p>
            <a:pPr>
              <a:spcBef>
                <a:spcPct val="20000"/>
              </a:spcBef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құрлықтың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Еуропа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</a:p>
          <a:p>
            <a:pPr>
              <a:spcBef>
                <a:spcPct val="20000"/>
              </a:spcBef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тоғысқан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жарты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spcBef>
                <a:spcPct val="2000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Қытай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spcBef>
                <a:spcPct val="20000"/>
              </a:spcBef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АҚШ, Аргентина, Бразилия, Канада, Индия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мемлекеттерінен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ourier New" pitchFamily="49" charset="0"/>
            </a:endParaRPr>
          </a:p>
        </p:txBody>
      </p:sp>
      <p:sp>
        <p:nvSpPr>
          <p:cNvPr id="458760" name="Line 8">
            <a:extLst>
              <a:ext uri="{FF2B5EF4-FFF2-40B4-BE49-F238E27FC236}">
                <a16:creationId xmlns:a16="http://schemas.microsoft.com/office/drawing/2014/main" id="{9AFE84CA-5EF1-46AD-B264-E19FCD6DB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4214" y="2293884"/>
            <a:ext cx="6022129" cy="286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458761" name="Rectangle 9">
            <a:extLst>
              <a:ext uri="{FF2B5EF4-FFF2-40B4-BE49-F238E27FC236}">
                <a16:creationId xmlns:a16="http://schemas.microsoft.com/office/drawing/2014/main" id="{21BFEAC5-1DD1-4CD6-BAF6-1030C8048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653" y="3867888"/>
            <a:ext cx="6224647" cy="2989254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/>
          <a:lstStyle/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>
              <a:spcBef>
                <a:spcPct val="20000"/>
              </a:spcBef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құрлықтың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Еуропа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</a:p>
          <a:p>
            <a:pPr>
              <a:spcBef>
                <a:spcPct val="20000"/>
              </a:spcBef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тоғысқан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жарты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20000"/>
              </a:spcBef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Қытай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spcBef>
                <a:spcPct val="20000"/>
              </a:spcBef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АҚШ, Аргентина, Бразилия, Канада, Индия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мемлекеттерінен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>
                <a:latin typeface="Courier New" pitchFamily="49" charset="0"/>
              </a:rPr>
              <a:t/>
            </a:r>
            <a:br>
              <a:rPr lang="ru-RU" dirty="0">
                <a:latin typeface="Courier New" pitchFamily="49" charset="0"/>
              </a:rPr>
            </a:br>
            <a:endParaRPr lang="ru-RU" dirty="0">
              <a:latin typeface="Courier New" pitchFamily="49" charset="0"/>
            </a:endParaRPr>
          </a:p>
        </p:txBody>
      </p:sp>
      <p:sp>
        <p:nvSpPr>
          <p:cNvPr id="458763" name="Line 11">
            <a:extLst>
              <a:ext uri="{FF2B5EF4-FFF2-40B4-BE49-F238E27FC236}">
                <a16:creationId xmlns:a16="http://schemas.microsoft.com/office/drawing/2014/main" id="{CE3E78EE-EEC5-48A7-8CA6-87635B182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4214" y="5410039"/>
            <a:ext cx="5730875" cy="5692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933E00-0D4E-43A1-9224-7E24FB3C1B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27" t="34805" r="8247" b="39873"/>
          <a:stretch/>
        </p:blipFill>
        <p:spPr>
          <a:xfrm>
            <a:off x="7976343" y="1115887"/>
            <a:ext cx="3843482" cy="228822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669E04-BFB8-4628-96A3-6E742EF93F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397" t="44713" r="7078" b="30455"/>
          <a:stretch/>
        </p:blipFill>
        <p:spPr>
          <a:xfrm>
            <a:off x="7789907" y="4769009"/>
            <a:ext cx="3843482" cy="170304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8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8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6" grpId="0" build="p"/>
      <p:bldP spid="458757" grpId="0" animBg="1"/>
      <p:bldP spid="4587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D1E367-B935-4D26-ADE2-385F0DF90E97}"/>
              </a:ext>
            </a:extLst>
          </p:cNvPr>
          <p:cNvSpPr txBox="1"/>
          <p:nvPr/>
        </p:nvSpPr>
        <p:spPr>
          <a:xfrm>
            <a:off x="3775859" y="68838"/>
            <a:ext cx="4830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көлденең сызықпен бөлу</a:t>
            </a:r>
            <a:endParaRPr lang="ru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B7A21D6-BD24-450F-BE23-0372D7C3D5DC}"/>
              </a:ext>
            </a:extLst>
          </p:cNvPr>
          <p:cNvSpPr/>
          <p:nvPr/>
        </p:nvSpPr>
        <p:spPr>
          <a:xfrm>
            <a:off x="1857152" y="695196"/>
            <a:ext cx="9071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көлденең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сызықпен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абзацтар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BC2DAE-29AD-435F-8A0C-1BB55E25A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72" t="32554" r="6980" b="24849"/>
          <a:stretch/>
        </p:blipFill>
        <p:spPr>
          <a:xfrm>
            <a:off x="7398328" y="3099183"/>
            <a:ext cx="3895106" cy="29213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1E2456-49AD-4BDB-8C3F-C60C22F9A1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17" t="20260" r="30163" b="19654"/>
          <a:stretch/>
        </p:blipFill>
        <p:spPr>
          <a:xfrm>
            <a:off x="1001426" y="1723543"/>
            <a:ext cx="5391398" cy="412073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0C6F210-D103-4BCD-AC47-7DC5E0B265DE}"/>
              </a:ext>
            </a:extLst>
          </p:cNvPr>
          <p:cNvSpPr/>
          <p:nvPr/>
        </p:nvSpPr>
        <p:spPr>
          <a:xfrm>
            <a:off x="7024668" y="1903438"/>
            <a:ext cx="2582309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Блокноттағы түрі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KZ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9456CB-361F-47A6-B891-261D2A9BAF6C}"/>
              </a:ext>
            </a:extLst>
          </p:cNvPr>
          <p:cNvSpPr/>
          <p:nvPr/>
        </p:nvSpPr>
        <p:spPr>
          <a:xfrm>
            <a:off x="4126437" y="5620404"/>
            <a:ext cx="2582309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Браузердегі түрі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KZ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52CD3FB-3717-4101-985C-104A5144F680}"/>
              </a:ext>
            </a:extLst>
          </p:cNvPr>
          <p:cNvCxnSpPr>
            <a:stCxn id="9" idx="1"/>
          </p:cNvCxnSpPr>
          <p:nvPr/>
        </p:nvCxnSpPr>
        <p:spPr>
          <a:xfrm flipH="1">
            <a:off x="6392824" y="2103493"/>
            <a:ext cx="631844" cy="9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94D3608-364F-4203-A5BB-47FC28D5D9D9}"/>
              </a:ext>
            </a:extLst>
          </p:cNvPr>
          <p:cNvCxnSpPr>
            <a:stCxn id="10" idx="3"/>
          </p:cNvCxnSpPr>
          <p:nvPr/>
        </p:nvCxnSpPr>
        <p:spPr>
          <a:xfrm>
            <a:off x="6708746" y="5820459"/>
            <a:ext cx="68958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529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700</TotalTime>
  <Words>695</Words>
  <Application>Microsoft Office PowerPoint</Application>
  <PresentationFormat>Широкоэкранный</PresentationFormat>
  <Paragraphs>159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Century Gothic</vt:lpstr>
      <vt:lpstr>Courier New</vt:lpstr>
      <vt:lpstr>Garamond</vt:lpstr>
      <vt:lpstr>Times New Roman</vt:lpstr>
      <vt:lpstr>Натуральные материалы</vt:lpstr>
      <vt:lpstr> Сабақтың тақырыбы:  Web-құжатта мәтінді безендіру</vt:lpstr>
      <vt:lpstr>Сабақтың мақсаты: Мәтінді форматтау тегтерімен танысып, web-парақшаларды әзірлеу</vt:lpstr>
      <vt:lpstr>Бағалау критерийлері: * Мәтінді форматтау тегтерінің жұмысымен танысады;   * Абзац енгізу және мәтінді туралау тегтерімен жұмыс істей     алады; * HTML кодын енгізіп, веб-бет жасай алады.</vt:lpstr>
      <vt:lpstr>Сәйкестендіріңіз</vt:lpstr>
      <vt:lpstr>Мәтінді форматтау – бұл мәтіннің түрін безендіруге, соның ішінде шрифті редакциялау немесе түрлі эффектілерді қолдану үшін құралдарды таңдау</vt:lpstr>
      <vt:lpstr>Мысалы,  &lt;H1&gt; Информатика 10 сынып &lt;/H1&gt;  &lt;H2&gt; Информатика 10 сынып &lt;/H2&gt;  &lt;H3&gt; Информатика 10 сынып &lt;/H3&gt;  &lt;H4&gt; Информатика 10 сынып &lt;/H4&gt;  &lt;H5&gt; Информатика 10 сынып &lt;/H5&gt;  &lt;H6&gt; Информатика 10 сынып &lt;/H6&gt;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тақырыбы:  HTML-ге кіріспе</dc:title>
  <dc:creator>HASEE</dc:creator>
  <cp:lastModifiedBy>Данагул</cp:lastModifiedBy>
  <cp:revision>65</cp:revision>
  <dcterms:created xsi:type="dcterms:W3CDTF">2021-02-07T16:16:42Z</dcterms:created>
  <dcterms:modified xsi:type="dcterms:W3CDTF">2025-03-02T13:40:40Z</dcterms:modified>
</cp:coreProperties>
</file>