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367" r:id="rId4"/>
    <p:sldId id="258" r:id="rId5"/>
    <p:sldId id="368" r:id="rId6"/>
    <p:sldId id="369" r:id="rId7"/>
    <p:sldId id="370" r:id="rId8"/>
    <p:sldId id="372" r:id="rId9"/>
    <p:sldId id="373" r:id="rId10"/>
    <p:sldId id="374" r:id="rId11"/>
    <p:sldId id="371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745" r:id="rId20"/>
    <p:sldId id="75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48665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53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99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605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0423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306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7665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958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737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3821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843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DF2B00A-724C-4275-BBDA-1139314006ED}" type="datetimeFigureOut">
              <a:rPr lang="ru-KZ" smtClean="0"/>
              <a:t>19.02.2021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ECC08CE-42E2-405E-B64A-6372A13713F8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894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39538-E2D8-4A85-A1A7-0A77FD116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703394"/>
            <a:ext cx="8361229" cy="2098226"/>
          </a:xfrm>
        </p:spPr>
        <p:txBody>
          <a:bodyPr/>
          <a:lstStyle/>
          <a:p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5BD555-FD6F-4F1A-B013-BC213F1AB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5953" y="4784015"/>
            <a:ext cx="3238370" cy="741181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сынып</a:t>
            </a:r>
            <a:endParaRPr lang="ru-KZ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91BBE-BA81-4D2D-9907-5E8A26342F7B}"/>
              </a:ext>
            </a:extLst>
          </p:cNvPr>
          <p:cNvSpPr txBox="1"/>
          <p:nvPr/>
        </p:nvSpPr>
        <p:spPr>
          <a:xfrm>
            <a:off x="3710762" y="1203679"/>
            <a:ext cx="4240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</a:t>
            </a:r>
            <a:endParaRPr lang="ru-KZ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здание html таблиц при помощи тегов table, th, tr, td">
            <a:extLst>
              <a:ext uri="{FF2B5EF4-FFF2-40B4-BE49-F238E27FC236}">
                <a16:creationId xmlns:a16="http://schemas.microsoft.com/office/drawing/2014/main" id="{3AD3BE56-C26D-4DAF-A81B-0974D74BC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8" r="4672" b="16109"/>
          <a:stretch/>
        </p:blipFill>
        <p:spPr bwMode="auto">
          <a:xfrm>
            <a:off x="2199059" y="4234889"/>
            <a:ext cx="4993978" cy="18394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6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F790C3-388E-4459-BD34-696C71A8959C}"/>
              </a:ext>
            </a:extLst>
          </p:cNvPr>
          <p:cNvSpPr/>
          <p:nvPr/>
        </p:nvSpPr>
        <p:spPr>
          <a:xfrm>
            <a:off x="92148" y="751344"/>
            <a:ext cx="10200167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&lt;title&gt;Table1&lt;/title&gt;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text=blue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&lt;center&gt;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&lt;caption&gt;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caption&gt;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 border="3"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bordercolor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="green"&gt;&lt;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height="25%"&gt;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="yellow"&gt;&lt;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 align="right"&gt;4248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td&gt;&lt;td&gt;1700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="yellow"&gt;&lt;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 align="right"&gt;2450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td&gt;&lt;td&gt;1400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="yellow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"&gt;&lt;td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 align="right"&gt;2428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td&gt;&lt;td&gt;1082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="yellow"&gt;&lt;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 align="right"&gt;2219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td&gt;&lt;td&gt;1400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="yellow"&gt;&lt;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 align="right"&gt;1591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td&gt;&lt;td&gt;800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="yellow"&gt;&lt;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 align="right"&gt;1439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td&gt;&lt;td&gt;815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bgcolor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="yellow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"&gt;&lt;td align="center"&gt;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 align="right"&gt;1186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td&gt;&lt;td&gt;800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&lt;/table&gt;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5B9CD-0D04-49BA-9C08-F6DED730AAF1}"/>
              </a:ext>
            </a:extLst>
          </p:cNvPr>
          <p:cNvSpPr txBox="1"/>
          <p:nvPr/>
        </p:nvSpPr>
        <p:spPr>
          <a:xfrm>
            <a:off x="1041991" y="191386"/>
            <a:ext cx="911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мысал. Қазақстандағы ұзын өзендер (Түстермен жұмыс) 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D7D727-287B-4EB4-A8FB-640CDA875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5" t="28372" r="34157" b="27752"/>
          <a:stretch/>
        </p:blipFill>
        <p:spPr>
          <a:xfrm>
            <a:off x="8449340" y="0"/>
            <a:ext cx="3742660" cy="30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6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C2D3F-D57F-4BA1-A4FB-2DAE267580BE}"/>
              </a:ext>
            </a:extLst>
          </p:cNvPr>
          <p:cNvSpPr txBox="1"/>
          <p:nvPr/>
        </p:nvSpPr>
        <p:spPr>
          <a:xfrm>
            <a:off x="1041991" y="6720"/>
            <a:ext cx="911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мысал.  (Ұяшықтарды біріктіру) 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3BCAF2-B066-4A82-9C3B-9E8ADCFA1D0A}"/>
              </a:ext>
            </a:extLst>
          </p:cNvPr>
          <p:cNvSpPr/>
          <p:nvPr/>
        </p:nvSpPr>
        <p:spPr>
          <a:xfrm>
            <a:off x="772633" y="1838282"/>
            <a:ext cx="6872177" cy="39703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KZ" dirty="0"/>
              <a:t>&lt;</a:t>
            </a:r>
            <a:r>
              <a:rPr lang="ru-KZ" dirty="0" err="1"/>
              <a:t>html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head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title</a:t>
            </a:r>
            <a:r>
              <a:rPr lang="ru-KZ" dirty="0"/>
              <a:t>&gt;Table1&lt;/</a:t>
            </a:r>
            <a:r>
              <a:rPr lang="ru-KZ" dirty="0" err="1"/>
              <a:t>title</a:t>
            </a:r>
            <a:r>
              <a:rPr lang="ru-KZ" dirty="0"/>
              <a:t>&gt;</a:t>
            </a:r>
          </a:p>
          <a:p>
            <a:r>
              <a:rPr lang="ru-KZ" dirty="0"/>
              <a:t>&lt;/</a:t>
            </a:r>
            <a:r>
              <a:rPr lang="ru-KZ" dirty="0" err="1"/>
              <a:t>head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body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center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caption</a:t>
            </a:r>
            <a:r>
              <a:rPr lang="ru-KZ" dirty="0"/>
              <a:t>&gt;</a:t>
            </a:r>
            <a:r>
              <a:rPr lang="ru-KZ" dirty="0" err="1"/>
              <a:t>Кесте</a:t>
            </a:r>
            <a:r>
              <a:rPr lang="ru-KZ" dirty="0"/>
              <a:t>&lt;/</a:t>
            </a:r>
            <a:r>
              <a:rPr lang="ru-KZ" dirty="0" err="1"/>
              <a:t>caption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table</a:t>
            </a:r>
            <a:r>
              <a:rPr lang="ru-KZ" dirty="0"/>
              <a:t> </a:t>
            </a:r>
            <a:r>
              <a:rPr lang="ru-KZ" dirty="0" err="1"/>
              <a:t>border</a:t>
            </a:r>
            <a:r>
              <a:rPr lang="ru-KZ" dirty="0"/>
              <a:t>=2&gt;</a:t>
            </a:r>
          </a:p>
          <a:p>
            <a:r>
              <a:rPr lang="ru-KZ" dirty="0"/>
              <a:t>&lt;</a:t>
            </a:r>
            <a:r>
              <a:rPr lang="ru-KZ" dirty="0" err="1"/>
              <a:t>tr</a:t>
            </a:r>
            <a:r>
              <a:rPr lang="ru-KZ" dirty="0"/>
              <a:t>&gt;&lt;</a:t>
            </a:r>
            <a:r>
              <a:rPr lang="ru-KZ" dirty="0" err="1"/>
              <a:t>th</a:t>
            </a:r>
            <a:r>
              <a:rPr lang="ru-KZ" dirty="0"/>
              <a:t>&gt;1-ұяшық&lt;/</a:t>
            </a:r>
            <a:r>
              <a:rPr lang="ru-KZ" dirty="0" err="1"/>
              <a:t>th</a:t>
            </a:r>
            <a:r>
              <a:rPr lang="ru-KZ" dirty="0"/>
              <a:t>&gt;&lt;</a:t>
            </a:r>
            <a:r>
              <a:rPr lang="ru-KZ" dirty="0" err="1"/>
              <a:t>th</a:t>
            </a:r>
            <a:r>
              <a:rPr lang="ru-KZ" dirty="0"/>
              <a:t>&gt;2-ұяшық&lt;/</a:t>
            </a:r>
            <a:r>
              <a:rPr lang="ru-KZ" dirty="0" err="1"/>
              <a:t>th</a:t>
            </a:r>
            <a:r>
              <a:rPr lang="ru-KZ" dirty="0"/>
              <a:t>&gt;&lt;</a:t>
            </a:r>
            <a:r>
              <a:rPr lang="ru-KZ" dirty="0" err="1"/>
              <a:t>th</a:t>
            </a:r>
            <a:r>
              <a:rPr lang="ru-KZ" dirty="0"/>
              <a:t>&gt;3-ұяшық&lt;/</a:t>
            </a:r>
            <a:r>
              <a:rPr lang="ru-KZ" dirty="0" err="1"/>
              <a:t>th</a:t>
            </a:r>
            <a:r>
              <a:rPr lang="ru-KZ" dirty="0"/>
              <a:t>&gt;&lt;/</a:t>
            </a:r>
            <a:r>
              <a:rPr lang="ru-KZ" dirty="0" err="1"/>
              <a:t>tr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tr</a:t>
            </a:r>
            <a:r>
              <a:rPr lang="ru-KZ" dirty="0"/>
              <a:t>&gt;&lt;</a:t>
            </a:r>
            <a:r>
              <a:rPr lang="ru-KZ" dirty="0" err="1"/>
              <a:t>td</a:t>
            </a:r>
            <a:r>
              <a:rPr lang="ru-KZ" dirty="0"/>
              <a:t>&gt;4-ұяшық&lt;/</a:t>
            </a:r>
            <a:r>
              <a:rPr lang="ru-KZ" dirty="0" err="1"/>
              <a:t>td</a:t>
            </a:r>
            <a:r>
              <a:rPr lang="ru-KZ" dirty="0"/>
              <a:t>&gt;&lt;</a:t>
            </a:r>
            <a:r>
              <a:rPr lang="ru-KZ" dirty="0" err="1"/>
              <a:t>td</a:t>
            </a:r>
            <a:r>
              <a:rPr lang="ru-KZ" dirty="0"/>
              <a:t>&gt;5-ұяшық&gt;&lt;</a:t>
            </a:r>
            <a:r>
              <a:rPr lang="ru-KZ" dirty="0" err="1"/>
              <a:t>td</a:t>
            </a:r>
            <a:r>
              <a:rPr lang="ru-KZ" dirty="0"/>
              <a:t>&gt;6-ұяшық&lt;/</a:t>
            </a:r>
            <a:r>
              <a:rPr lang="ru-KZ" dirty="0" err="1"/>
              <a:t>td</a:t>
            </a:r>
            <a:r>
              <a:rPr lang="ru-KZ" dirty="0"/>
              <a:t>&gt;&lt;/</a:t>
            </a:r>
            <a:r>
              <a:rPr lang="ru-KZ" dirty="0" err="1"/>
              <a:t>tr</a:t>
            </a:r>
            <a:r>
              <a:rPr lang="ru-KZ" dirty="0"/>
              <a:t>&gt;</a:t>
            </a:r>
          </a:p>
          <a:p>
            <a:r>
              <a:rPr lang="ru-KZ" dirty="0"/>
              <a:t>&lt;</a:t>
            </a:r>
            <a:r>
              <a:rPr lang="ru-KZ" dirty="0" err="1"/>
              <a:t>tr</a:t>
            </a:r>
            <a:r>
              <a:rPr lang="ru-KZ" dirty="0"/>
              <a:t>&gt;&lt;</a:t>
            </a:r>
            <a:r>
              <a:rPr lang="ru-KZ" dirty="0" err="1"/>
              <a:t>td</a:t>
            </a:r>
            <a:r>
              <a:rPr lang="ru-KZ" dirty="0"/>
              <a:t>&gt;7-ұяшық&lt;/</a:t>
            </a:r>
            <a:r>
              <a:rPr lang="ru-KZ" dirty="0" err="1"/>
              <a:t>td</a:t>
            </a:r>
            <a:r>
              <a:rPr lang="ru-KZ" dirty="0"/>
              <a:t>&gt;&lt;</a:t>
            </a:r>
            <a:r>
              <a:rPr lang="ru-KZ" dirty="0" err="1"/>
              <a:t>td</a:t>
            </a:r>
            <a:r>
              <a:rPr lang="ru-KZ" dirty="0"/>
              <a:t>&gt;8-ұяшық&lt;/</a:t>
            </a:r>
            <a:r>
              <a:rPr lang="ru-KZ" dirty="0" err="1"/>
              <a:t>td</a:t>
            </a:r>
            <a:r>
              <a:rPr lang="ru-KZ" dirty="0"/>
              <a:t>&gt;&lt;</a:t>
            </a:r>
            <a:r>
              <a:rPr lang="ru-KZ" dirty="0" err="1"/>
              <a:t>td</a:t>
            </a:r>
            <a:r>
              <a:rPr lang="ru-KZ" dirty="0"/>
              <a:t>&gt;9-ұяшық&lt;/</a:t>
            </a:r>
            <a:r>
              <a:rPr lang="ru-KZ" dirty="0" err="1"/>
              <a:t>td</a:t>
            </a:r>
            <a:r>
              <a:rPr lang="ru-KZ" dirty="0"/>
              <a:t>&gt;&lt;/</a:t>
            </a:r>
            <a:r>
              <a:rPr lang="ru-KZ" dirty="0" err="1"/>
              <a:t>tr</a:t>
            </a:r>
            <a:r>
              <a:rPr lang="ru-KZ" dirty="0"/>
              <a:t>&gt;</a:t>
            </a:r>
          </a:p>
          <a:p>
            <a:r>
              <a:rPr lang="ru-KZ" dirty="0"/>
              <a:t>&lt;/</a:t>
            </a:r>
            <a:r>
              <a:rPr lang="ru-KZ" dirty="0" err="1"/>
              <a:t>table</a:t>
            </a:r>
            <a:r>
              <a:rPr lang="ru-KZ" dirty="0"/>
              <a:t>&gt;</a:t>
            </a:r>
          </a:p>
          <a:p>
            <a:r>
              <a:rPr lang="ru-KZ" dirty="0"/>
              <a:t>&lt;/</a:t>
            </a:r>
            <a:r>
              <a:rPr lang="ru-KZ" dirty="0" err="1"/>
              <a:t>body</a:t>
            </a:r>
            <a:r>
              <a:rPr lang="ru-KZ" dirty="0"/>
              <a:t>&gt;</a:t>
            </a:r>
          </a:p>
          <a:p>
            <a:r>
              <a:rPr lang="ru-KZ" dirty="0"/>
              <a:t>&lt;/</a:t>
            </a:r>
            <a:r>
              <a:rPr lang="ru-KZ" dirty="0" err="1"/>
              <a:t>html</a:t>
            </a:r>
            <a:r>
              <a:rPr lang="ru-KZ" dirty="0"/>
              <a:t>&gt;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EB659-C5F9-4A6C-9A29-4D5622E73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1" t="28372" r="36730" b="52331"/>
          <a:stretch/>
        </p:blipFill>
        <p:spPr>
          <a:xfrm>
            <a:off x="8410353" y="1584251"/>
            <a:ext cx="3125972" cy="1323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C8727-FE5F-445C-B1BE-156AEF19FCDE}"/>
              </a:ext>
            </a:extLst>
          </p:cNvPr>
          <p:cNvSpPr txBox="1"/>
          <p:nvPr/>
        </p:nvSpPr>
        <p:spPr>
          <a:xfrm>
            <a:off x="1041991" y="376052"/>
            <a:ext cx="11015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 бағанда екі іргелес ұяшықтарды біріктіру үшін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&lt;/td&gt;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rowspan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атрибутын пайдалану керек. Мысалы: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&lt;td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rowspan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=2&gt;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Бір жолда екі іргелес ұяшықты біріктіру үшін сол тегтердің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colspan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атрибуттарын пайдалану керек, мысалы: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&lt;td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colspan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=2&gt;</a:t>
            </a:r>
            <a:endParaRPr lang="ru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CF4029-5FF1-421C-8903-5E1BA7BC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1" t="28372" r="36730" b="52331"/>
          <a:stretch/>
        </p:blipFill>
        <p:spPr>
          <a:xfrm>
            <a:off x="8410353" y="3276961"/>
            <a:ext cx="3125972" cy="13234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0E09BB-0580-4467-8689-A87D0358C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1" t="28372" r="36730" b="52331"/>
          <a:stretch/>
        </p:blipFill>
        <p:spPr>
          <a:xfrm>
            <a:off x="8410353" y="4969671"/>
            <a:ext cx="3125972" cy="1323439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A7BC05C-D903-4F4B-8E42-9CB6061FB007}"/>
              </a:ext>
            </a:extLst>
          </p:cNvPr>
          <p:cNvCxnSpPr>
            <a:cxnSpLocks/>
          </p:cNvCxnSpPr>
          <p:nvPr/>
        </p:nvCxnSpPr>
        <p:spPr>
          <a:xfrm>
            <a:off x="8941981" y="3674584"/>
            <a:ext cx="208398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8C81501-D45B-4183-86AD-11076DBF236B}"/>
              </a:ext>
            </a:extLst>
          </p:cNvPr>
          <p:cNvCxnSpPr>
            <a:cxnSpLocks/>
          </p:cNvCxnSpPr>
          <p:nvPr/>
        </p:nvCxnSpPr>
        <p:spPr>
          <a:xfrm>
            <a:off x="9058939" y="5631390"/>
            <a:ext cx="0" cy="54612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61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C1FA46-D198-4EAC-9AE0-BD24D2C9C444}"/>
              </a:ext>
            </a:extLst>
          </p:cNvPr>
          <p:cNvSpPr/>
          <p:nvPr/>
        </p:nvSpPr>
        <p:spPr>
          <a:xfrm>
            <a:off x="863038" y="86464"/>
            <a:ext cx="361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мысал.  (Ұяшықтарды біріктіру) 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CF9A5C-F90A-43B4-9C6C-F60EF175C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59" t="23256" r="36512" b="51937"/>
          <a:stretch/>
        </p:blipFill>
        <p:spPr>
          <a:xfrm>
            <a:off x="8341240" y="2157005"/>
            <a:ext cx="3668233" cy="20450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29D90A-2F4C-4A41-9C6C-236DD4BF7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47" t="24031" r="37994" b="50000"/>
          <a:stretch/>
        </p:blipFill>
        <p:spPr>
          <a:xfrm>
            <a:off x="8389087" y="4440389"/>
            <a:ext cx="3572540" cy="222453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969887-8E11-46DA-A143-93CDBB6F2920}"/>
              </a:ext>
            </a:extLst>
          </p:cNvPr>
          <p:cNvSpPr/>
          <p:nvPr/>
        </p:nvSpPr>
        <p:spPr>
          <a:xfrm>
            <a:off x="740733" y="1443840"/>
            <a:ext cx="6872177" cy="39703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&lt;html&gt;</a:t>
            </a:r>
          </a:p>
          <a:p>
            <a:r>
              <a:rPr lang="en-US" dirty="0"/>
              <a:t>&lt;head&gt;</a:t>
            </a:r>
          </a:p>
          <a:p>
            <a:r>
              <a:rPr lang="en-US" dirty="0"/>
              <a:t>&lt;title&gt;Table1&lt;/title&gt;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&lt;center&gt;</a:t>
            </a:r>
          </a:p>
          <a:p>
            <a:r>
              <a:rPr lang="en-US" dirty="0"/>
              <a:t>&lt;caption&gt;</a:t>
            </a:r>
            <a:r>
              <a:rPr lang="ru-RU" dirty="0" err="1"/>
              <a:t>Кесте</a:t>
            </a:r>
            <a:r>
              <a:rPr lang="ru-RU" dirty="0"/>
              <a:t>&lt;/</a:t>
            </a:r>
            <a:r>
              <a:rPr lang="en-US" dirty="0"/>
              <a:t>caption&gt;</a:t>
            </a:r>
          </a:p>
          <a:p>
            <a:r>
              <a:rPr lang="en-US" dirty="0"/>
              <a:t>&lt;table border="2"&gt;</a:t>
            </a:r>
          </a:p>
          <a:p>
            <a:r>
              <a:rPr lang="en-US" dirty="0"/>
              <a:t>&lt;tr&gt;&lt;</a:t>
            </a:r>
            <a:r>
              <a:rPr lang="en-US" b="1" dirty="0" err="1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colspan</a:t>
            </a:r>
            <a:r>
              <a:rPr lang="en-US" b="1" dirty="0">
                <a:solidFill>
                  <a:srgbClr val="FF0000"/>
                </a:solidFill>
              </a:rPr>
              <a:t>="3"&gt;</a:t>
            </a:r>
            <a:r>
              <a:rPr lang="en-US" dirty="0"/>
              <a:t>1-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 err="1"/>
              <a:t>th</a:t>
            </a:r>
            <a:r>
              <a:rPr lang="en-US" dirty="0"/>
              <a:t>&gt;&lt;/tr&gt;</a:t>
            </a:r>
          </a:p>
          <a:p>
            <a:r>
              <a:rPr lang="en-US" dirty="0"/>
              <a:t>&lt;tr&gt;&lt;td&gt;4-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td&gt;&lt;td&gt;5-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td&gt;&lt;td&gt;6-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td&gt;&lt;/tr&gt;</a:t>
            </a:r>
          </a:p>
          <a:p>
            <a:r>
              <a:rPr lang="en-US" dirty="0"/>
              <a:t>&lt;tr&gt;&lt;td&gt;7-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td&gt;&lt;td&gt;8-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td&gt;&lt;td&gt;9-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td&gt;&lt;/tr&gt;</a:t>
            </a:r>
          </a:p>
          <a:p>
            <a:r>
              <a:rPr lang="en-US" dirty="0"/>
              <a:t>&lt;/table&gt;</a:t>
            </a:r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E354F4-C85A-4391-A139-D228C683C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31" t="28372" r="36730" b="52331"/>
          <a:stretch/>
        </p:blipFill>
        <p:spPr>
          <a:xfrm>
            <a:off x="8341239" y="201242"/>
            <a:ext cx="3668233" cy="15530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5F2600-900A-4891-AC83-027254FC642B}"/>
              </a:ext>
            </a:extLst>
          </p:cNvPr>
          <p:cNvSpPr/>
          <p:nvPr/>
        </p:nvSpPr>
        <p:spPr>
          <a:xfrm>
            <a:off x="740734" y="1305341"/>
            <a:ext cx="6872177" cy="42473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&lt;html&gt;</a:t>
            </a:r>
          </a:p>
          <a:p>
            <a:r>
              <a:rPr lang="en-US" dirty="0"/>
              <a:t>&lt;head&gt;</a:t>
            </a:r>
          </a:p>
          <a:p>
            <a:r>
              <a:rPr lang="en-US" dirty="0"/>
              <a:t>&lt;title&gt;Table1&lt;/title&gt;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&lt;center&gt;</a:t>
            </a:r>
          </a:p>
          <a:p>
            <a:r>
              <a:rPr lang="en-US" dirty="0"/>
              <a:t>&lt;caption&gt;</a:t>
            </a:r>
            <a:r>
              <a:rPr lang="ru-RU" dirty="0" err="1"/>
              <a:t>Кесте</a:t>
            </a:r>
            <a:r>
              <a:rPr lang="ru-RU" dirty="0"/>
              <a:t>&lt;/</a:t>
            </a:r>
            <a:r>
              <a:rPr lang="en-US" dirty="0"/>
              <a:t>caption&gt;</a:t>
            </a:r>
          </a:p>
          <a:p>
            <a:r>
              <a:rPr lang="en-US" dirty="0"/>
              <a:t>&lt;table border="2"&gt;</a:t>
            </a:r>
          </a:p>
          <a:p>
            <a:r>
              <a:rPr lang="en-US" dirty="0"/>
              <a:t>&lt;tr&gt;&lt;</a:t>
            </a:r>
            <a:r>
              <a:rPr lang="en-US" b="1" dirty="0" err="1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colspan</a:t>
            </a:r>
            <a:r>
              <a:rPr lang="en-US" b="1" dirty="0">
                <a:solidFill>
                  <a:srgbClr val="FF0000"/>
                </a:solidFill>
              </a:rPr>
              <a:t>="3"&gt;</a:t>
            </a:r>
            <a:r>
              <a:rPr lang="en-US" dirty="0"/>
              <a:t>1-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 err="1"/>
              <a:t>th</a:t>
            </a:r>
            <a:r>
              <a:rPr lang="en-US" dirty="0"/>
              <a:t>&gt;&lt;/tr&gt;</a:t>
            </a:r>
          </a:p>
          <a:p>
            <a:r>
              <a:rPr lang="en-US" dirty="0"/>
              <a:t>&lt;tr</a:t>
            </a:r>
            <a:r>
              <a:rPr lang="en-US" b="1" dirty="0">
                <a:solidFill>
                  <a:srgbClr val="FF0000"/>
                </a:solidFill>
              </a:rPr>
              <a:t>&gt;&lt;td </a:t>
            </a:r>
            <a:r>
              <a:rPr lang="en-US" b="1" dirty="0" err="1">
                <a:solidFill>
                  <a:srgbClr val="FF0000"/>
                </a:solidFill>
              </a:rPr>
              <a:t>rowspan</a:t>
            </a:r>
            <a:r>
              <a:rPr lang="en-US" b="1" dirty="0">
                <a:solidFill>
                  <a:srgbClr val="FF0000"/>
                </a:solidFill>
              </a:rPr>
              <a:t>=“2”&gt;</a:t>
            </a:r>
            <a:r>
              <a:rPr lang="en-US" dirty="0"/>
              <a:t>4-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td&gt;&lt;td&gt;5-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td&gt;&lt;td&gt;6-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td&gt;&lt;/tr&gt;</a:t>
            </a:r>
          </a:p>
          <a:p>
            <a:r>
              <a:rPr lang="en-US" dirty="0"/>
              <a:t>&lt;tr&gt;&lt;td&gt;8-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td&gt;&lt;td&gt;9-</a:t>
            </a:r>
            <a:r>
              <a:rPr lang="ru-RU" dirty="0" err="1"/>
              <a:t>ұяшық</a:t>
            </a:r>
            <a:r>
              <a:rPr lang="ru-RU" dirty="0"/>
              <a:t>&lt;/</a:t>
            </a:r>
            <a:r>
              <a:rPr lang="en-US" dirty="0"/>
              <a:t>td&gt;&lt;/tr&gt;</a:t>
            </a:r>
          </a:p>
          <a:p>
            <a:r>
              <a:rPr lang="en-US" dirty="0"/>
              <a:t>&lt;/table&gt;</a:t>
            </a:r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566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62B3C3-924B-47F6-8AD7-9865717EADA9}"/>
              </a:ext>
            </a:extLst>
          </p:cNvPr>
          <p:cNvSpPr/>
          <p:nvPr/>
        </p:nvSpPr>
        <p:spPr>
          <a:xfrm>
            <a:off x="863038" y="86464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Тест жұмысы. </a:t>
            </a:r>
            <a:endParaRPr lang="ru-K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CB3E3-DAF3-4E50-BE2E-AAF21C0FC889}"/>
              </a:ext>
            </a:extLst>
          </p:cNvPr>
          <p:cNvSpPr txBox="1"/>
          <p:nvPr/>
        </p:nvSpPr>
        <p:spPr>
          <a:xfrm>
            <a:off x="1170432" y="841248"/>
            <a:ext cx="871728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 анықтайтын жұптық тег: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&lt;table&gt;		b)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		c) &lt;tr&gt;		d) &lt;td&gt;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Кестенің жолын анықтайтын тег: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	b) &lt;tr&gt;		c) &lt;td&gt;		d)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Кестенің ұяшығын анықтайтын тег: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	b)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	c) &lt;td&gt;		d)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Кестенің шетін қою үшін қандай атрибут қолданылады?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type		b) align	c) border	d) height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Кестенің бағаналарының біріктірілуін қандай тег анықтайды?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border	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colspan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cellspacing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rowspan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997130-7FDE-4F28-A02D-5338F248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73" y="2396"/>
            <a:ext cx="3142827" cy="16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62B3C3-924B-47F6-8AD7-9865717EADA9}"/>
              </a:ext>
            </a:extLst>
          </p:cNvPr>
          <p:cNvSpPr/>
          <p:nvPr/>
        </p:nvSpPr>
        <p:spPr>
          <a:xfrm>
            <a:off x="863038" y="86464"/>
            <a:ext cx="400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Тест жұмысы жауабы: </a:t>
            </a:r>
            <a:endParaRPr lang="ru-K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CB3E3-DAF3-4E50-BE2E-AAF21C0FC889}"/>
              </a:ext>
            </a:extLst>
          </p:cNvPr>
          <p:cNvSpPr txBox="1"/>
          <p:nvPr/>
        </p:nvSpPr>
        <p:spPr>
          <a:xfrm>
            <a:off x="1170432" y="841248"/>
            <a:ext cx="871728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 анықтайтын жұптық тег: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&lt;table&gt;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		c) &lt;tr&gt;		d) &lt;td&gt;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Кестенің жолын анықтайтын тег: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	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&lt;tr&gt;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c) &lt;td&gt;		d)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Кестенің ұяшығын анықтайтын тег: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	b)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	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&lt;td&gt;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Кестенің шетін қою үшін қандай атрибут қолданылады?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type		b) align	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border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d) height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Кестенің бағаналарының біріктірілуін қандай тег анықтайды?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border	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colspan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cellspacing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rowspan</a:t>
            </a:r>
            <a:endParaRPr lang="ru-KZ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CE794-70B6-4B32-824B-40DFE77D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73" y="2396"/>
            <a:ext cx="3142827" cy="16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D2C71B-160B-4663-91E2-3172C8244560}"/>
              </a:ext>
            </a:extLst>
          </p:cNvPr>
          <p:cNvSpPr/>
          <p:nvPr/>
        </p:nvSpPr>
        <p:spPr>
          <a:xfrm>
            <a:off x="863038" y="86464"/>
            <a:ext cx="164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 </a:t>
            </a:r>
            <a:endParaRPr lang="ru-K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0EF3F-201D-40C0-AA38-86371B863D1E}"/>
              </a:ext>
            </a:extLst>
          </p:cNvPr>
          <p:cNvSpPr txBox="1"/>
          <p:nvPr/>
        </p:nvSpPr>
        <p:spPr>
          <a:xfrm>
            <a:off x="1670304" y="621792"/>
            <a:ext cx="1018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кодтауда кеткен қатесін көрсетіңіз және қате санын табыңыз.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36EDA-85E7-460D-AD11-68BE64EC5F51}"/>
              </a:ext>
            </a:extLst>
          </p:cNvPr>
          <p:cNvSpPr txBox="1"/>
          <p:nvPr/>
        </p:nvSpPr>
        <p:spPr>
          <a:xfrm>
            <a:off x="5324669" y="1295906"/>
            <a:ext cx="2877711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&gt;10A&lt;/td&gt;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50313-CA4F-466C-9804-83C35EFAB423}"/>
              </a:ext>
            </a:extLst>
          </p:cNvPr>
          <p:cNvSpPr txBox="1"/>
          <p:nvPr/>
        </p:nvSpPr>
        <p:spPr>
          <a:xfrm>
            <a:off x="1670304" y="5312878"/>
            <a:ext cx="3493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Кодтауда кеткен қатені түзейді;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Қателер санын табады.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3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D2C71B-160B-4663-91E2-3172C8244560}"/>
              </a:ext>
            </a:extLst>
          </p:cNvPr>
          <p:cNvSpPr/>
          <p:nvPr/>
        </p:nvSpPr>
        <p:spPr>
          <a:xfrm>
            <a:off x="863038" y="86464"/>
            <a:ext cx="2402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жауабы: </a:t>
            </a:r>
            <a:endParaRPr lang="ru-K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0EF3F-201D-40C0-AA38-86371B863D1E}"/>
              </a:ext>
            </a:extLst>
          </p:cNvPr>
          <p:cNvSpPr txBox="1"/>
          <p:nvPr/>
        </p:nvSpPr>
        <p:spPr>
          <a:xfrm>
            <a:off x="1670304" y="621792"/>
            <a:ext cx="1018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кодтауда кеткен қатесін көрсетіңіз және қате санын табыңыз.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36EDA-85E7-460D-AD11-68BE64EC5F51}"/>
              </a:ext>
            </a:extLst>
          </p:cNvPr>
          <p:cNvSpPr txBox="1"/>
          <p:nvPr/>
        </p:nvSpPr>
        <p:spPr>
          <a:xfrm>
            <a:off x="3885814" y="1192991"/>
            <a:ext cx="2877711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&gt;10A&lt;/td&gt;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25808-B420-4B70-BDBE-087634B33253}"/>
              </a:ext>
            </a:extLst>
          </p:cNvPr>
          <p:cNvSpPr txBox="1"/>
          <p:nvPr/>
        </p:nvSpPr>
        <p:spPr>
          <a:xfrm>
            <a:off x="7536583" y="1199184"/>
            <a:ext cx="2985113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&lt;td&gt;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10A&lt;/td&gt;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&lt;/table&gt;</a:t>
            </a:r>
            <a:endParaRPr lang="ru-K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6187A-B151-41C6-BF12-5200B06F88FE}"/>
              </a:ext>
            </a:extLst>
          </p:cNvPr>
          <p:cNvSpPr txBox="1"/>
          <p:nvPr/>
        </p:nvSpPr>
        <p:spPr>
          <a:xfrm>
            <a:off x="9997242" y="5913042"/>
            <a:ext cx="182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саны: 5</a:t>
            </a:r>
            <a:endParaRPr lang="ru-K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07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CDDFBF-B69E-4A56-8EF4-3735E9B74332}"/>
              </a:ext>
            </a:extLst>
          </p:cNvPr>
          <p:cNvSpPr/>
          <p:nvPr/>
        </p:nvSpPr>
        <p:spPr>
          <a:xfrm>
            <a:off x="863038" y="86464"/>
            <a:ext cx="1590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 </a:t>
            </a:r>
            <a:endParaRPr lang="ru-K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9F9F8-CD2D-4D04-9AC5-2536467E54CE}"/>
              </a:ext>
            </a:extLst>
          </p:cNvPr>
          <p:cNvSpPr txBox="1"/>
          <p:nvPr/>
        </p:nvSpPr>
        <p:spPr>
          <a:xfrm>
            <a:off x="1670304" y="621792"/>
            <a:ext cx="952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 қанша жол және қанша бағаннан тұратынын анықтаңыздар.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BF018-E2E8-4D86-AC73-883E4237F3CE}"/>
              </a:ext>
            </a:extLst>
          </p:cNvPr>
          <p:cNvSpPr txBox="1"/>
          <p:nvPr/>
        </p:nvSpPr>
        <p:spPr>
          <a:xfrm>
            <a:off x="60960" y="1000864"/>
            <a:ext cx="7537641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Table1 &lt;/title&gt;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 border=“2”&gt;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 1-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&lt;/td&gt;&lt;td&gt;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&lt;/td&gt;&lt;td&gt;3-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 4-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&lt;/td&gt;&lt;td&gt;5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&lt;/td&gt;&lt;td&gt;6-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&lt;/table&gt;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199BD-B9C4-467C-B7BA-FCEEA48CC5DF}"/>
              </a:ext>
            </a:extLst>
          </p:cNvPr>
          <p:cNvSpPr txBox="1"/>
          <p:nvPr/>
        </p:nvSpPr>
        <p:spPr>
          <a:xfrm>
            <a:off x="7598601" y="5432846"/>
            <a:ext cx="475065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Кестеде қанша жол бар екенін анықтайды;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Кестеде қанша баған бар екенін анықтайды.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3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CDDFBF-B69E-4A56-8EF4-3735E9B74332}"/>
              </a:ext>
            </a:extLst>
          </p:cNvPr>
          <p:cNvSpPr/>
          <p:nvPr/>
        </p:nvSpPr>
        <p:spPr>
          <a:xfrm>
            <a:off x="863038" y="86464"/>
            <a:ext cx="2517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жауабы:  </a:t>
            </a:r>
            <a:endParaRPr lang="ru-K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9F9F8-CD2D-4D04-9AC5-2536467E54CE}"/>
              </a:ext>
            </a:extLst>
          </p:cNvPr>
          <p:cNvSpPr txBox="1"/>
          <p:nvPr/>
        </p:nvSpPr>
        <p:spPr>
          <a:xfrm>
            <a:off x="1670304" y="621792"/>
            <a:ext cx="952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 қанша жол және қанша бағаннан тұратынын анықтаңыздар.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BF018-E2E8-4D86-AC73-883E4237F3CE}"/>
              </a:ext>
            </a:extLst>
          </p:cNvPr>
          <p:cNvSpPr txBox="1"/>
          <p:nvPr/>
        </p:nvSpPr>
        <p:spPr>
          <a:xfrm>
            <a:off x="60960" y="1000864"/>
            <a:ext cx="7537641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Table1 &lt;/title&gt;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 border=“2”&gt;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 1-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&lt;/td&gt;&lt;td&gt;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&lt;/td&gt;&lt;td&gt;3-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&lt;td&gt; 4-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&lt;/td&gt;&lt;td&gt;5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&lt;/td&gt;&lt;td&gt;6-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ұяшық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&lt;/tr&gt;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&lt;/table&gt;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199BD-B9C4-467C-B7BA-FCEEA48CC5DF}"/>
              </a:ext>
            </a:extLst>
          </p:cNvPr>
          <p:cNvSpPr txBox="1"/>
          <p:nvPr/>
        </p:nvSpPr>
        <p:spPr>
          <a:xfrm>
            <a:off x="9037257" y="1889890"/>
            <a:ext cx="24132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</a:t>
            </a:r>
          </a:p>
          <a:p>
            <a:endParaRPr lang="kk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Кестеде 2 жол бар;</a:t>
            </a:r>
          </a:p>
          <a:p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Кестеде 3 баған бар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F3C0AB-79C4-4391-9E78-617DED47E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1" t="23747" r="48800" b="56800"/>
          <a:stretch/>
        </p:blipFill>
        <p:spPr>
          <a:xfrm>
            <a:off x="7763226" y="3631060"/>
            <a:ext cx="4214605" cy="19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4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C6634E-5A53-480A-BBED-B30618390082}"/>
              </a:ext>
            </a:extLst>
          </p:cNvPr>
          <p:cNvSpPr/>
          <p:nvPr/>
        </p:nvSpPr>
        <p:spPr>
          <a:xfrm>
            <a:off x="821795" y="93816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K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61D3039B-D085-4FD3-9DEF-A3BF902ABDDD}"/>
              </a:ext>
            </a:extLst>
          </p:cNvPr>
          <p:cNvSpPr/>
          <p:nvPr/>
        </p:nvSpPr>
        <p:spPr>
          <a:xfrm>
            <a:off x="1195965" y="1787894"/>
            <a:ext cx="1021644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Бүгінгі сабақта: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ML-де	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кестелермен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Кестелерді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ғару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тегтерін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атрибуттарын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Кестеге жиектер, түстер жасауды;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Іргелес жатқан жол, баған ұяшықтарын біріктіруді қарастырдық.</a:t>
            </a:r>
            <a:endParaRPr sz="2400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5" name="Picture 2" descr="Создание html таблиц при помощи тегов table, th, tr, td">
            <a:extLst>
              <a:ext uri="{FF2B5EF4-FFF2-40B4-BE49-F238E27FC236}">
                <a16:creationId xmlns:a16="http://schemas.microsoft.com/office/drawing/2014/main" id="{E9D71F1D-99C9-4782-AA02-C8AF15664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8" r="4672" b="16109"/>
          <a:stretch/>
        </p:blipFill>
        <p:spPr bwMode="auto">
          <a:xfrm>
            <a:off x="3976357" y="4646428"/>
            <a:ext cx="4993978" cy="18394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4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90C180-3CEB-4E59-8A8A-B1EAE69F788C}"/>
              </a:ext>
            </a:extLst>
          </p:cNvPr>
          <p:cNvSpPr txBox="1"/>
          <p:nvPr/>
        </p:nvSpPr>
        <p:spPr>
          <a:xfrm flipH="1">
            <a:off x="1281477" y="560298"/>
            <a:ext cx="7974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 кестелермен жұмыс жасау;</a:t>
            </a:r>
          </a:p>
          <a:p>
            <a:pPr marL="285750" indent="-285750">
              <a:buFontTx/>
              <a:buChar char="-"/>
            </a:pP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Кестелерді шығару тегтерін білу.</a:t>
            </a:r>
          </a:p>
        </p:txBody>
      </p:sp>
      <p:pic>
        <p:nvPicPr>
          <p:cNvPr id="2050" name="Picture 2" descr="Понятие языка гипертекстовой разметки HTML">
            <a:extLst>
              <a:ext uri="{FF2B5EF4-FFF2-40B4-BE49-F238E27FC236}">
                <a16:creationId xmlns:a16="http://schemas.microsoft.com/office/drawing/2014/main" id="{4F194A4A-163A-4623-AECD-B68D5CE8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86" y="4571171"/>
            <a:ext cx="4063376" cy="22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06C24A-A8AB-4578-9C21-43E6D61A1B0D}"/>
              </a:ext>
            </a:extLst>
          </p:cNvPr>
          <p:cNvSpPr/>
          <p:nvPr/>
        </p:nvSpPr>
        <p:spPr>
          <a:xfrm>
            <a:off x="1401219" y="2633675"/>
            <a:ext cx="97976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критерийі</a:t>
            </a: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kk-KZ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Нұсқаулық бойынша атрибуттарды қолданып кесте құру жолын біледі;</a:t>
            </a:r>
          </a:p>
          <a:p>
            <a:pPr marL="342900" indent="-342900">
              <a:buAutoNum type="arabicPeriod"/>
            </a:pP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Кестені өзгертетін атрибуттарды анықтайды;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HTML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тегтерін қолданудың қажеттілігін тұжырымдайды.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03833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822043-1567-41C2-9689-B0D719404CEA}"/>
              </a:ext>
            </a:extLst>
          </p:cNvPr>
          <p:cNvSpPr/>
          <p:nvPr/>
        </p:nvSpPr>
        <p:spPr>
          <a:xfrm>
            <a:off x="957697" y="110617"/>
            <a:ext cx="2193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тапсырмасы</a:t>
            </a:r>
            <a:endParaRPr lang="ru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D71D2-B52B-46C5-BC48-1C3C5AF95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10792047" y="0"/>
            <a:ext cx="1399953" cy="129109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6FFDA3-3D69-4F79-9A32-9099A8D85060}"/>
              </a:ext>
            </a:extLst>
          </p:cNvPr>
          <p:cNvSpPr/>
          <p:nvPr/>
        </p:nvSpPr>
        <p:spPr>
          <a:xfrm>
            <a:off x="1339702" y="645546"/>
            <a:ext cx="9244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өткен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тегтер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орындаң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ыздар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E3EAB-F869-4DBB-A981-00DF301DB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" t="21818" r="58896" b="62944"/>
          <a:stretch/>
        </p:blipFill>
        <p:spPr>
          <a:xfrm>
            <a:off x="2054568" y="2150116"/>
            <a:ext cx="8331518" cy="18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2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575" y="1134645"/>
            <a:ext cx="3839876" cy="757690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56181"/>
              </p:ext>
            </p:extLst>
          </p:nvPr>
        </p:nvGraphicFramePr>
        <p:xfrm>
          <a:off x="2594344" y="2497811"/>
          <a:ext cx="7802338" cy="220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4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945">
                <a:tc>
                  <a:txBody>
                    <a:bodyPr/>
                    <a:lstStyle/>
                    <a:p>
                      <a:pPr algn="ctr"/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Қазақ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Ағылшын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Ұяшық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Cell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Кесте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4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08B72A-C8ED-4642-B1DB-17C7603E565A}"/>
              </a:ext>
            </a:extLst>
          </p:cNvPr>
          <p:cNvSpPr/>
          <p:nvPr/>
        </p:nvSpPr>
        <p:spPr>
          <a:xfrm>
            <a:off x="1121230" y="844620"/>
            <a:ext cx="11070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бағандардың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қиылысында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ұяшықтарында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7A2B5F-F17D-415B-A7FA-5049CDE9CAC6}"/>
              </a:ext>
            </a:extLst>
          </p:cNvPr>
          <p:cNvSpPr/>
          <p:nvPr/>
        </p:nvSpPr>
        <p:spPr>
          <a:xfrm>
            <a:off x="1458686" y="2034552"/>
            <a:ext cx="10461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web-сайттың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негiзгi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бөлiктерiнiң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бiрi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бөлiктерден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бағандар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тақырыптары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K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ұяшықтар</a:t>
            </a:r>
            <a:r>
              <a:rPr lang="ru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тiзбегi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бiртiндеп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толтырылады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солдан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оңға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соңына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дейiн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жолға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көшу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Әрбiр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ұяшыққа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мәлiметтер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енгiзiледi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C075C5-05D3-4A77-93FC-B2B1F2769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4848326"/>
            <a:ext cx="3654879" cy="19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5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0A30F9-5B9F-450D-A48C-82CEB12FE328}"/>
              </a:ext>
            </a:extLst>
          </p:cNvPr>
          <p:cNvSpPr/>
          <p:nvPr/>
        </p:nvSpPr>
        <p:spPr>
          <a:xfrm>
            <a:off x="1480457" y="188464"/>
            <a:ext cx="10003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K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тұрғызу</a:t>
            </a:r>
            <a:r>
              <a:rPr lang="ru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&lt;TABLE&gt; </a:t>
            </a:r>
            <a:r>
              <a:rPr lang="ru-K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 TABLE&gt; </a:t>
            </a:r>
            <a:r>
              <a:rPr lang="ru-K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</a:t>
            </a:r>
            <a:r>
              <a:rPr lang="ru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орындалады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7AF930-0CFF-4BEB-8B08-6E7159F4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1" y="1132114"/>
            <a:ext cx="8501743" cy="57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089362-EDE2-420B-BCF8-97BBF164CFAB}"/>
              </a:ext>
            </a:extLst>
          </p:cNvPr>
          <p:cNvSpPr/>
          <p:nvPr/>
        </p:nvSpPr>
        <p:spPr>
          <a:xfrm>
            <a:off x="3934128" y="675678"/>
            <a:ext cx="560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тегтері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7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F790C3-388E-4459-BD34-696C71A8959C}"/>
              </a:ext>
            </a:extLst>
          </p:cNvPr>
          <p:cNvSpPr/>
          <p:nvPr/>
        </p:nvSpPr>
        <p:spPr>
          <a:xfrm>
            <a:off x="761996" y="688309"/>
            <a:ext cx="7435702" cy="594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&lt;title&gt;Table1&lt;/title&gt;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&lt;center&gt;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&lt;caption&gt;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caption&gt;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Ертіс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4248км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Жайық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2428км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1082км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2219км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1591км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1439км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815км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1186км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&lt;/table&gt;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5B9CD-0D04-49BA-9C08-F6DED730AAF1}"/>
              </a:ext>
            </a:extLst>
          </p:cNvPr>
          <p:cNvSpPr txBox="1"/>
          <p:nvPr/>
        </p:nvSpPr>
        <p:spPr>
          <a:xfrm>
            <a:off x="1041991" y="191386"/>
            <a:ext cx="611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мысал. Қазақстандағы ұзын өзендер.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(Жиексіз кесте құру)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579E7B-458E-4AC8-BDBB-ECA14B171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9" t="22791" r="31977" b="32713"/>
          <a:stretch/>
        </p:blipFill>
        <p:spPr>
          <a:xfrm>
            <a:off x="7963781" y="1903228"/>
            <a:ext cx="4253023" cy="305154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46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530451-12A5-4AFC-8C68-A2963B05F615}"/>
              </a:ext>
            </a:extLst>
          </p:cNvPr>
          <p:cNvSpPr txBox="1"/>
          <p:nvPr/>
        </p:nvSpPr>
        <p:spPr>
          <a:xfrm>
            <a:off x="4657061" y="85060"/>
            <a:ext cx="3269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 тегінің атрибуттары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228D61C-FE7A-43F4-89E9-9308D20D0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02949"/>
              </p:ext>
            </p:extLst>
          </p:nvPr>
        </p:nvGraphicFramePr>
        <p:xfrm>
          <a:off x="2031999" y="555020"/>
          <a:ext cx="8951433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355">
                  <a:extLst>
                    <a:ext uri="{9D8B030D-6E8A-4147-A177-3AD203B41FA5}">
                      <a16:colId xmlns:a16="http://schemas.microsoft.com/office/drawing/2014/main" val="4247256207"/>
                    </a:ext>
                  </a:extLst>
                </a:gridCol>
                <a:gridCol w="6236078">
                  <a:extLst>
                    <a:ext uri="{9D8B030D-6E8A-4147-A177-3AD203B41FA5}">
                      <a16:colId xmlns:a16="http://schemas.microsoft.com/office/drawing/2014/main" val="17926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 мәнінің сипаттамасы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74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Align=“…”</a:t>
                      </a:r>
                      <a:endParaRPr lang="ru-KZ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 ұяшықтарындағы мәліметтерді туралау режимін анықтайды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 – 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 жақ шеті бойынша туралау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 – 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ортасы бойынша туралау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– 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 жақ шеті бойынша туралау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Justify – 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 шеті бойынша туралау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38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Background=“URL”</a:t>
                      </a:r>
                      <a:endParaRPr lang="ru-KZ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 ұяшықтарының фонын толтыратын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URL 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33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Bgcolor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=“</a:t>
                      </a:r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KZ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 ұяшықтарының фон түсі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3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Bordercolor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=“</a:t>
                      </a:r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KZ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Ұяшық жиегінің түсін өзгерту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6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Width=“…”</a:t>
                      </a:r>
                      <a:endParaRPr lang="ru-KZ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 кестенің немесе ұяшықтың енін пиксельдерде немесе браузер терезесінің еніне қатысты пайыздық үлесте анықтайды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71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Height=“…”</a:t>
                      </a:r>
                      <a:endParaRPr lang="ru-KZ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 кестенің немесе ұяшықтың биіктігін пиксельдерде немесе браузер терезесінің биіктігіне қатысты пайыздық үлесте анықтайды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72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Border=“…”</a:t>
                      </a:r>
                      <a:endParaRPr lang="ru-KZ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 жиегінің енін пиксельдерде орнатады, мысалы,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border=2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28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3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F790C3-388E-4459-BD34-696C71A8959C}"/>
              </a:ext>
            </a:extLst>
          </p:cNvPr>
          <p:cNvSpPr/>
          <p:nvPr/>
        </p:nvSpPr>
        <p:spPr>
          <a:xfrm>
            <a:off x="761996" y="688309"/>
            <a:ext cx="7435702" cy="594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&lt;title&gt;Table1&lt;/title&gt;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&lt;center&gt;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&lt;caption&gt;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caption&gt;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 border=1&gt;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Ертіс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4248км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Жайық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2428км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1082км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2219км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1591км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1439км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815км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1186км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800км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&lt;/table&gt;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5B9CD-0D04-49BA-9C08-F6DED730AAF1}"/>
              </a:ext>
            </a:extLst>
          </p:cNvPr>
          <p:cNvSpPr txBox="1"/>
          <p:nvPr/>
        </p:nvSpPr>
        <p:spPr>
          <a:xfrm>
            <a:off x="1041991" y="191386"/>
            <a:ext cx="602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2-мысал. Қазақстандағы ұзын өзендер. (Жиекті кесте құру)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C31981-869E-497A-9795-929FBAD31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0" t="22765" r="33721" b="28372"/>
          <a:stretch/>
        </p:blipFill>
        <p:spPr>
          <a:xfrm>
            <a:off x="7905736" y="116958"/>
            <a:ext cx="4190571" cy="367886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8439D8-91AF-4531-B74F-C289AAC5D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8" t="28062" r="33547" b="28062"/>
          <a:stretch/>
        </p:blipFill>
        <p:spPr>
          <a:xfrm>
            <a:off x="8091378" y="3816005"/>
            <a:ext cx="4004930" cy="31483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947CEB-AD97-47D9-A739-041CB2E15ED1}"/>
              </a:ext>
            </a:extLst>
          </p:cNvPr>
          <p:cNvSpPr/>
          <p:nvPr/>
        </p:nvSpPr>
        <p:spPr>
          <a:xfrm>
            <a:off x="761996" y="2848420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&lt;table border=3&gt;</a:t>
            </a:r>
          </a:p>
        </p:txBody>
      </p:sp>
    </p:spTree>
    <p:extLst>
      <p:ext uri="{BB962C8B-B14F-4D97-AF65-F5344CB8AC3E}">
        <p14:creationId xmlns:p14="http://schemas.microsoft.com/office/powerpoint/2010/main" val="39927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F790C3-388E-4459-BD34-696C71A8959C}"/>
              </a:ext>
            </a:extLst>
          </p:cNvPr>
          <p:cNvSpPr/>
          <p:nvPr/>
        </p:nvSpPr>
        <p:spPr>
          <a:xfrm>
            <a:off x="92149" y="751344"/>
            <a:ext cx="9112102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&lt;title&gt;Table1&lt;/title&gt;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&lt;center&gt;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&lt;caption&gt;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caption&gt;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&lt;table border=1&gt;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&lt;tr&gt;&lt;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align="right"&gt;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4248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td&gt;&lt;td&gt;1700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align="right"&gt;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td&gt;&lt;td&gt;1400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align="right"&gt;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2428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td&gt;&lt;td&gt;1082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align="right"&gt;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td&gt;&lt;td&gt;1400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 align="right"&gt;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td&gt;&lt;td&gt;800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align="center"&gt;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 align="right"&gt;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td&gt;&lt;td&gt;815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align="center"&gt;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&gt;&lt;td align="right"&gt;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td&gt;&lt;td&gt;800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td&gt;&lt;/tr&gt;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&lt;/table&gt;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5B9CD-0D04-49BA-9C08-F6DED730AAF1}"/>
              </a:ext>
            </a:extLst>
          </p:cNvPr>
          <p:cNvSpPr txBox="1"/>
          <p:nvPr/>
        </p:nvSpPr>
        <p:spPr>
          <a:xfrm>
            <a:off x="1041991" y="191386"/>
            <a:ext cx="911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мысал. Қазақстандағы ұзын өзендер 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Align=“…”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мәтіндерді туралау режимін қолдану) </a:t>
            </a:r>
            <a:endParaRPr lang="ru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30990A-F1E6-4367-9D19-7C4AC3F8D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7" t="23101" r="33634" b="26667"/>
          <a:stretch/>
        </p:blipFill>
        <p:spPr>
          <a:xfrm>
            <a:off x="8601740" y="560718"/>
            <a:ext cx="3498111" cy="30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53616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705</TotalTime>
  <Words>2231</Words>
  <Application>Microsoft Office PowerPoint</Application>
  <PresentationFormat>Широкоэкранный</PresentationFormat>
  <Paragraphs>293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Franklin Gothic Book</vt:lpstr>
      <vt:lpstr>Times New Roman</vt:lpstr>
      <vt:lpstr>Уголки</vt:lpstr>
      <vt:lpstr>HTML тілінде кесте құру </vt:lpstr>
      <vt:lpstr>Презентация PowerPoint</vt:lpstr>
      <vt:lpstr>Түйін сөздер: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тілінде кесте құру </dc:title>
  <dc:creator>HASEE</dc:creator>
  <cp:lastModifiedBy>HASEE</cp:lastModifiedBy>
  <cp:revision>59</cp:revision>
  <dcterms:created xsi:type="dcterms:W3CDTF">2021-02-17T09:05:04Z</dcterms:created>
  <dcterms:modified xsi:type="dcterms:W3CDTF">2021-02-19T11:11:59Z</dcterms:modified>
</cp:coreProperties>
</file>