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6" r:id="rId2"/>
    <p:sldId id="257" r:id="rId3"/>
    <p:sldId id="256" r:id="rId4"/>
    <p:sldId id="262" r:id="rId5"/>
    <p:sldId id="267" r:id="rId6"/>
    <p:sldId id="258" r:id="rId7"/>
    <p:sldId id="263" r:id="rId8"/>
    <p:sldId id="264" r:id="rId9"/>
    <p:sldId id="268" r:id="rId10"/>
    <p:sldId id="265" r:id="rId11"/>
    <p:sldId id="25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2" autoAdjust="0"/>
    <p:restoredTop sz="94660"/>
  </p:normalViewPr>
  <p:slideViewPr>
    <p:cSldViewPr>
      <p:cViewPr>
        <p:scale>
          <a:sx n="60" d="100"/>
          <a:sy n="60" d="100"/>
        </p:scale>
        <p:origin x="-1692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2E1A0-C234-4042-86F5-3F072DBDAA01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4C3324-9F0E-4B3A-9704-D73D2492BAD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C3324-9F0E-4B3A-9704-D73D2492BADD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05.11.2020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0TXvGOPzOh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33_svWPeXc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0" dirty="0" err="1" smtClean="0">
                <a:latin typeface="Times New Roman" pitchFamily="18" charset="0"/>
                <a:cs typeface="Times New Roman" pitchFamily="18" charset="0"/>
              </a:rPr>
              <a:t>Индустрияландыру</a:t>
            </a:r>
            <a:r>
              <a:rPr lang="ru-RU" sz="3200" b="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200" b="0" dirty="0" err="1" smtClean="0">
                <a:latin typeface="Times New Roman" pitchFamily="18" charset="0"/>
                <a:cs typeface="Times New Roman" pitchFamily="18" charset="0"/>
              </a:rPr>
              <a:t>ұлттық өндіріс </a:t>
            </a:r>
            <a:r>
              <a:rPr lang="ru-RU" sz="3200" b="0" dirty="0" err="1" smtClean="0">
                <a:latin typeface="Times New Roman" pitchFamily="18" charset="0"/>
                <a:cs typeface="Times New Roman" pitchFamily="18" charset="0"/>
              </a:rPr>
              <a:t>тарихы</a:t>
            </a:r>
            <a:endParaRPr lang="ru-RU" sz="3200" b="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200" b="0" dirty="0" smtClean="0">
                <a:latin typeface="Times New Roman" pitchFamily="18" charset="0"/>
                <a:cs typeface="Times New Roman" pitchFamily="18" charset="0"/>
              </a:rPr>
              <a:t>Қазақ тілі. 10-сынып. 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kk-KZ" sz="3200" b="0" dirty="0" smtClean="0">
                <a:latin typeface="Times New Roman" pitchFamily="18" charset="0"/>
                <a:cs typeface="Times New Roman" pitchFamily="18" charset="0"/>
              </a:rPr>
              <a:t>тоқсан. 1-сабақ</a:t>
            </a:r>
          </a:p>
          <a:p>
            <a:pPr algn="ctr"/>
            <a:r>
              <a:rPr lang="kk-KZ" sz="3200" b="0" dirty="0" smtClean="0">
                <a:latin typeface="Times New Roman" pitchFamily="18" charset="0"/>
                <a:cs typeface="Times New Roman" pitchFamily="18" charset="0"/>
              </a:rPr>
              <a:t>(жаратылыстану-математикалық бағыт)</a:t>
            </a:r>
          </a:p>
          <a:p>
            <a:pPr algn="ctr"/>
            <a:r>
              <a:rPr lang="kk-KZ" sz="3200" b="0" dirty="0" smtClean="0">
                <a:latin typeface="Times New Roman" pitchFamily="18" charset="0"/>
                <a:cs typeface="Times New Roman" pitchFamily="18" charset="0"/>
              </a:rPr>
              <a:t>Тельгозина Р.С.</a:t>
            </a:r>
            <a:endParaRPr lang="ru-RU" sz="3200" b="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sz="2400" u="sng" dirty="0" smtClean="0">
                <a:latin typeface="Times New Roman" pitchFamily="18" charset="0"/>
                <a:cs typeface="Times New Roman" pitchFamily="18" charset="0"/>
              </a:rPr>
              <a:t>Бекіту тапсырмасы:</a:t>
            </a:r>
          </a:p>
          <a:p>
            <a:r>
              <a:rPr lang="kk-KZ" sz="2400" b="0" dirty="0" smtClean="0">
                <a:latin typeface="Times New Roman" pitchFamily="18" charset="0"/>
                <a:cs typeface="Times New Roman" pitchFamily="18" charset="0"/>
              </a:rPr>
              <a:t>«3-2-1» әдісі</a:t>
            </a:r>
            <a:endParaRPr lang="ru-RU" sz="2400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0" dirty="0" smtClean="0">
                <a:latin typeface="Times New Roman" pitchFamily="18" charset="0"/>
                <a:cs typeface="Times New Roman" pitchFamily="18" charset="0"/>
              </a:rPr>
              <a:t>1.Сабақтан алған 3 маңызды ақпаратты жазамыз;  </a:t>
            </a:r>
          </a:p>
          <a:p>
            <a:r>
              <a:rPr lang="kk-KZ" sz="2400" b="0" dirty="0" smtClean="0">
                <a:latin typeface="Times New Roman" pitchFamily="18" charset="0"/>
                <a:cs typeface="Times New Roman" pitchFamily="18" charset="0"/>
              </a:rPr>
              <a:t>2. Қиындық келтірген 2 мәселені жазамыз;</a:t>
            </a:r>
            <a:endParaRPr lang="ru-RU" sz="2400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0" dirty="0" smtClean="0">
                <a:latin typeface="Times New Roman" pitchFamily="18" charset="0"/>
                <a:cs typeface="Times New Roman" pitchFamily="18" charset="0"/>
              </a:rPr>
              <a:t>3.Сабақта ұнаған </a:t>
            </a:r>
            <a:r>
              <a:rPr lang="kk-KZ" sz="2400" b="0" smtClean="0">
                <a:latin typeface="Times New Roman" pitchFamily="18" charset="0"/>
                <a:cs typeface="Times New Roman" pitchFamily="18" charset="0"/>
              </a:rPr>
              <a:t>1 аспектіні (тапсырма</a:t>
            </a:r>
            <a:r>
              <a:rPr lang="kk-KZ" sz="2400" b="0" dirty="0" smtClean="0">
                <a:latin typeface="Times New Roman" pitchFamily="18" charset="0"/>
                <a:cs typeface="Times New Roman" pitchFamily="18" charset="0"/>
              </a:rPr>
              <a:t>, іс-әрекет) жазу.</a:t>
            </a:r>
            <a:endParaRPr lang="ru-RU" sz="2400" b="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7520940" cy="792088"/>
          </a:xfrm>
        </p:spPr>
        <p:txBody>
          <a:bodyPr/>
          <a:lstStyle/>
          <a:p>
            <a:r>
              <a:rPr lang="kk-KZ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 тапсырма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908720"/>
            <a:ext cx="7520940" cy="3579849"/>
          </a:xfrm>
        </p:spPr>
        <p:txBody>
          <a:bodyPr>
            <a:noAutofit/>
          </a:bodyPr>
          <a:lstStyle/>
          <a:p>
            <a:r>
              <a:rPr lang="ru-RU" sz="32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200" b="0" dirty="0" err="1" smtClean="0">
                <a:latin typeface="Times New Roman" pitchFamily="18" charset="0"/>
                <a:cs typeface="Times New Roman" pitchFamily="18" charset="0"/>
              </a:rPr>
              <a:t>Сабақта алған мәліметтерді қолдана отырып</a:t>
            </a:r>
            <a:r>
              <a:rPr lang="ru-RU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latin typeface="Times New Roman" pitchFamily="18" charset="0"/>
                <a:cs typeface="Times New Roman" pitchFamily="18" charset="0"/>
              </a:rPr>
              <a:t>«Ұлттық өндіріс-ұлттық </a:t>
            </a:r>
            <a:r>
              <a:rPr lang="ru-RU" sz="3200" b="0" dirty="0" smtClean="0">
                <a:latin typeface="Times New Roman" pitchFamily="18" charset="0"/>
                <a:cs typeface="Times New Roman" pitchFamily="18" charset="0"/>
              </a:rPr>
              <a:t>бренд бола ала </a:t>
            </a:r>
            <a:r>
              <a:rPr lang="ru-RU" sz="3200" b="0" dirty="0" err="1" smtClean="0"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ru-RU" sz="3200" b="0" dirty="0" smtClean="0">
                <a:latin typeface="Times New Roman" pitchFamily="18" charset="0"/>
                <a:cs typeface="Times New Roman" pitchFamily="18" charset="0"/>
              </a:rPr>
              <a:t>?» </a:t>
            </a:r>
            <a:r>
              <a:rPr lang="ru-RU" sz="3200" b="0" dirty="0" err="1" smtClean="0">
                <a:latin typeface="Times New Roman" pitchFamily="18" charset="0"/>
                <a:cs typeface="Times New Roman" pitchFamily="18" charset="0"/>
              </a:rPr>
              <a:t>тақырыбында жазба</a:t>
            </a:r>
            <a:r>
              <a:rPr lang="ru-RU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latin typeface="Times New Roman" pitchFamily="18" charset="0"/>
                <a:cs typeface="Times New Roman" pitchFamily="18" charset="0"/>
              </a:rPr>
              <a:t>жұмысын жазыңыздар</a:t>
            </a:r>
            <a:r>
              <a:rPr lang="ru-RU" sz="32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3200" b="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200" b="0" dirty="0" err="1" smtClean="0">
                <a:latin typeface="Times New Roman" pitchFamily="18" charset="0"/>
                <a:cs typeface="Times New Roman" pitchFamily="18" charset="0"/>
              </a:rPr>
              <a:t>Жазылым</a:t>
            </a:r>
            <a:r>
              <a:rPr lang="ru-RU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latin typeface="Times New Roman" pitchFamily="18" charset="0"/>
                <a:cs typeface="Times New Roman" pitchFamily="18" charset="0"/>
              </a:rPr>
              <a:t>барысында</a:t>
            </a:r>
            <a:r>
              <a:rPr lang="ru-RU" sz="3200" b="0" dirty="0" smtClean="0">
                <a:latin typeface="Times New Roman" pitchFamily="18" charset="0"/>
                <a:cs typeface="Times New Roman" pitchFamily="18" charset="0"/>
              </a:rPr>
              <a:t> абзац, </a:t>
            </a:r>
            <a:r>
              <a:rPr lang="ru-RU" sz="3200" b="0" dirty="0" err="1" smtClean="0">
                <a:latin typeface="Times New Roman" pitchFamily="18" charset="0"/>
                <a:cs typeface="Times New Roman" pitchFamily="18" charset="0"/>
              </a:rPr>
              <a:t>ойды</a:t>
            </a:r>
            <a:r>
              <a:rPr lang="ru-RU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latin typeface="Times New Roman" pitchFamily="18" charset="0"/>
                <a:cs typeface="Times New Roman" pitchFamily="18" charset="0"/>
              </a:rPr>
              <a:t>жүйелі жеткізуді</a:t>
            </a:r>
            <a:r>
              <a:rPr lang="ru-RU" sz="3200" b="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0" dirty="0" err="1" smtClean="0">
                <a:latin typeface="Times New Roman" pitchFamily="18" charset="0"/>
                <a:cs typeface="Times New Roman" pitchFamily="18" charset="0"/>
              </a:rPr>
              <a:t>тақырыпқа қатысты сөздерді іріктеп</a:t>
            </a:r>
            <a:r>
              <a:rPr lang="ru-RU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latin typeface="Times New Roman" pitchFamily="18" charset="0"/>
                <a:cs typeface="Times New Roman" pitchFamily="18" charset="0"/>
              </a:rPr>
              <a:t>қолдануды есте</a:t>
            </a:r>
            <a:r>
              <a:rPr lang="ru-RU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0" dirty="0" err="1" smtClean="0">
                <a:latin typeface="Times New Roman" pitchFamily="18" charset="0"/>
                <a:cs typeface="Times New Roman" pitchFamily="18" charset="0"/>
              </a:rPr>
              <a:t>сақтаңыздар.</a:t>
            </a:r>
            <a:endParaRPr lang="ru-RU" sz="3200" b="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63173372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МИҒА ШАБУЫЛ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67232" y="3140968"/>
            <a:ext cx="646246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Оқушылар, сіздер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нені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көріп отырсыздар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Тігін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фабрикасы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металлургия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машина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зауыты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кондитерлік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фабрикалардың адамзат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тарихында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Елімізде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бұдан басқа тағы қандай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индустрия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салалары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дамып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14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b="1" u="sng" dirty="0" smtClean="0">
                <a:latin typeface="Times New Roman" pitchFamily="18" charset="0"/>
                <a:cs typeface="Times New Roman" pitchFamily="18" charset="0"/>
              </a:rPr>
              <a:t>Дескрипторы:</a:t>
            </a:r>
          </a:p>
          <a:p>
            <a:pPr lvl="0"/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-Өткен сабақты пысықтайды;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-Сұрақтарға жауап береді;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Roza\Desktop\159599929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908720"/>
            <a:ext cx="2232247" cy="1473025"/>
          </a:xfrm>
          <a:prstGeom prst="rect">
            <a:avLst/>
          </a:prstGeom>
          <a:noFill/>
        </p:spPr>
      </p:pic>
      <p:pic>
        <p:nvPicPr>
          <p:cNvPr id="2" name="Picture 3" descr="C:\Users\Roza\Desktop\evraz_1_opt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1196752"/>
            <a:ext cx="1944216" cy="1846699"/>
          </a:xfrm>
          <a:prstGeom prst="rect">
            <a:avLst/>
          </a:prstGeom>
          <a:noFill/>
        </p:spPr>
      </p:pic>
      <p:pic>
        <p:nvPicPr>
          <p:cNvPr id="3" name="Picture 4" descr="C:\Users\Roza\Desktop\oSYkFVUF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1484784"/>
            <a:ext cx="2232248" cy="1707654"/>
          </a:xfrm>
          <a:prstGeom prst="rect">
            <a:avLst/>
          </a:prstGeom>
          <a:noFill/>
        </p:spPr>
      </p:pic>
      <p:pic>
        <p:nvPicPr>
          <p:cNvPr id="4" name="Picture 5" descr="C:\Users\Roza\Desktop\6449-6-eksport_produktov_pitan_ru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1916832"/>
            <a:ext cx="1728192" cy="20162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518786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404664"/>
            <a:ext cx="7520940" cy="5040560"/>
          </a:xfrm>
        </p:spPr>
        <p:txBody>
          <a:bodyPr>
            <a:normAutofit fontScale="62500" lnSpcReduction="20000"/>
          </a:bodyPr>
          <a:lstStyle/>
          <a:p>
            <a:endParaRPr lang="kk-KZ" sz="4500" dirty="0" smtClean="0">
              <a:latin typeface="Times New Roman"/>
              <a:ea typeface="Malgun Gothic"/>
            </a:endParaRPr>
          </a:p>
          <a:p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2-бөлім: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Индустрияландыру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ұлттық өндіріс</a:t>
            </a:r>
            <a:endParaRPr lang="ru-RU" sz="45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500" dirty="0" err="1" smtClean="0">
                <a:latin typeface="Times New Roman" pitchFamily="18" charset="0"/>
                <a:cs typeface="Times New Roman" pitchFamily="18" charset="0"/>
              </a:rPr>
              <a:t>Сабақтың тақырыбы:</a:t>
            </a:r>
            <a:r>
              <a:rPr lang="ru-RU" sz="45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500" b="0" dirty="0" err="1" smtClean="0">
                <a:latin typeface="Times New Roman" pitchFamily="18" charset="0"/>
                <a:cs typeface="Times New Roman" pitchFamily="18" charset="0"/>
              </a:rPr>
              <a:t>Индустрияландыру</a:t>
            </a:r>
            <a:r>
              <a:rPr lang="ru-RU" sz="4500" b="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500" b="0" dirty="0" err="1" smtClean="0">
                <a:latin typeface="Times New Roman" pitchFamily="18" charset="0"/>
                <a:cs typeface="Times New Roman" pitchFamily="18" charset="0"/>
              </a:rPr>
              <a:t>ұлттық өндіріс тарихы</a:t>
            </a:r>
            <a:endParaRPr lang="ru-RU" sz="4500" b="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4500" dirty="0" smtClean="0">
                <a:latin typeface="Times New Roman" pitchFamily="18" charset="0"/>
                <a:cs typeface="Times New Roman" pitchFamily="18" charset="0"/>
              </a:rPr>
              <a:t>Сабақтың мақсаты: </a:t>
            </a:r>
          </a:p>
          <a:p>
            <a:r>
              <a:rPr lang="kk-KZ" sz="4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500" b="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4500" b="0" dirty="0" smtClean="0">
                <a:latin typeface="Times New Roman" pitchFamily="18" charset="0"/>
                <a:cs typeface="Times New Roman" pitchFamily="18" charset="0"/>
              </a:rPr>
              <a:t>10.1.2.1</a:t>
            </a:r>
            <a:r>
              <a:rPr lang="kk-KZ" sz="4500" b="0" dirty="0" smtClean="0">
                <a:latin typeface="Times New Roman" pitchFamily="18" charset="0"/>
                <a:ea typeface="Malgun Gothic"/>
                <a:cs typeface="Times New Roman" pitchFamily="18" charset="0"/>
              </a:rPr>
              <a:t>.</a:t>
            </a:r>
            <a:r>
              <a:rPr lang="ru-RU" sz="4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0" dirty="0" err="1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500" b="0" dirty="0" err="1" smtClean="0">
                <a:latin typeface="Times New Roman" pitchFamily="18" charset="0"/>
                <a:cs typeface="Times New Roman" pitchFamily="18" charset="0"/>
              </a:rPr>
              <a:t>Мамандандырылған</a:t>
            </a:r>
            <a:r>
              <a:rPr lang="ru-RU" sz="4500" b="0" dirty="0" err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0" dirty="0" smtClean="0">
                <a:latin typeface="Times New Roman" pitchFamily="18" charset="0"/>
                <a:cs typeface="Times New Roman" pitchFamily="18" charset="0"/>
              </a:rPr>
              <a:t>тар </a:t>
            </a:r>
            <a:r>
              <a:rPr lang="ru-RU" sz="4500" b="0" dirty="0" err="1" smtClean="0">
                <a:latin typeface="Times New Roman" pitchFamily="18" charset="0"/>
                <a:cs typeface="Times New Roman" pitchFamily="18" charset="0"/>
              </a:rPr>
              <a:t>аядағы арнайы</a:t>
            </a:r>
            <a:r>
              <a:rPr lang="ru-RU" sz="4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0" dirty="0" err="1" smtClean="0">
                <a:latin typeface="Times New Roman" pitchFamily="18" charset="0"/>
                <a:cs typeface="Times New Roman" pitchFamily="18" charset="0"/>
              </a:rPr>
              <a:t>мәтіндердегі </a:t>
            </a:r>
            <a:r>
              <a:rPr lang="ru-RU" sz="4500" b="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500" b="0" dirty="0" err="1" smtClean="0">
                <a:latin typeface="Times New Roman" pitchFamily="18" charset="0"/>
                <a:cs typeface="Times New Roman" pitchFamily="18" charset="0"/>
              </a:rPr>
              <a:t>дәріс</a:t>
            </a:r>
            <a:r>
              <a:rPr lang="ru-RU" sz="4500" b="0" dirty="0" smtClean="0">
                <a:latin typeface="Times New Roman" pitchFamily="18" charset="0"/>
                <a:cs typeface="Times New Roman" pitchFamily="18" charset="0"/>
              </a:rPr>
              <a:t>, интервью, </a:t>
            </a:r>
            <a:r>
              <a:rPr lang="ru-RU" sz="4500" b="0" dirty="0" err="1" smtClean="0">
                <a:latin typeface="Times New Roman" pitchFamily="18" charset="0"/>
                <a:cs typeface="Times New Roman" pitchFamily="18" charset="0"/>
              </a:rPr>
              <a:t>пікірталас</a:t>
            </a:r>
            <a:r>
              <a:rPr lang="ru-RU" sz="4500" b="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500" b="0" dirty="0" err="1" smtClean="0">
                <a:latin typeface="Times New Roman" pitchFamily="18" charset="0"/>
                <a:cs typeface="Times New Roman" pitchFamily="18" charset="0"/>
              </a:rPr>
              <a:t>мақала</a:t>
            </a:r>
            <a:r>
              <a:rPr lang="ru-RU" sz="4500" b="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4500" b="0" dirty="0" err="1" smtClean="0">
                <a:latin typeface="Times New Roman" pitchFamily="18" charset="0"/>
                <a:cs typeface="Times New Roman" pitchFamily="18" charset="0"/>
              </a:rPr>
              <a:t>мақсатты аудиторияға арналған терминдер</a:t>
            </a:r>
            <a:r>
              <a:rPr lang="ru-RU" sz="4500" b="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4500" b="0" dirty="0" err="1" smtClean="0">
                <a:latin typeface="Times New Roman" pitchFamily="18" charset="0"/>
                <a:cs typeface="Times New Roman" pitchFamily="18" charset="0"/>
              </a:rPr>
              <a:t>ұғымдарды</a:t>
            </a:r>
            <a:r>
              <a:rPr lang="ru-RU" sz="4500" b="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500" b="0" dirty="0" err="1" smtClean="0">
                <a:latin typeface="Times New Roman" pitchFamily="18" charset="0"/>
                <a:cs typeface="Times New Roman" pitchFamily="18" charset="0"/>
              </a:rPr>
              <a:t>тілдік</a:t>
            </a:r>
            <a:r>
              <a:rPr lang="ru-RU" sz="4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0" dirty="0" err="1" smtClean="0">
                <a:latin typeface="Times New Roman" pitchFamily="18" charset="0"/>
                <a:cs typeface="Times New Roman" pitchFamily="18" charset="0"/>
              </a:rPr>
              <a:t>оралымдарды</a:t>
            </a:r>
            <a:r>
              <a:rPr lang="ru-RU" sz="45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b="0" dirty="0" err="1" smtClean="0">
                <a:latin typeface="Times New Roman" pitchFamily="18" charset="0"/>
                <a:cs typeface="Times New Roman" pitchFamily="18" charset="0"/>
              </a:rPr>
              <a:t>талдау</a:t>
            </a:r>
            <a:r>
              <a:rPr lang="ru-RU" sz="4500" b="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kk-KZ" sz="2000" dirty="0">
              <a:latin typeface="Times New Roman"/>
              <a:ea typeface="Malgun Gothic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72322622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496944" cy="4896544"/>
          </a:xfrm>
        </p:spPr>
        <p:txBody>
          <a:bodyPr>
            <a:normAutofit/>
          </a:bodyPr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75656" y="5085184"/>
            <a:ext cx="62646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u="sng" dirty="0" smtClean="0">
                <a:latin typeface="Times New Roman" pitchFamily="18" charset="0"/>
                <a:cs typeface="Times New Roman" pitchFamily="18" charset="0"/>
              </a:rPr>
              <a:t>Дескрипторы: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Мәтіннен тақырыпты ашуға қызмет етіп тұрған  терминдер мен ұғымдарды, тілдік оралымдарды теріп жазып, талдайды;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 - Мәтіннің бағытталған аудиториясы мен мақсатын анықтайды.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548680"/>
            <a:ext cx="84249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u="sng" dirty="0" smtClean="0">
                <a:latin typeface="Times New Roman" pitchFamily="18" charset="0"/>
                <a:cs typeface="Times New Roman" pitchFamily="18" charset="0"/>
              </a:rPr>
              <a:t>Тыңдайық! </a:t>
            </a:r>
          </a:p>
          <a:p>
            <a:r>
              <a:rPr lang="kk-KZ" sz="2400" b="1" u="sng" dirty="0" smtClean="0">
                <a:latin typeface="Times New Roman" pitchFamily="18" charset="0"/>
                <a:cs typeface="Times New Roman" pitchFamily="18" charset="0"/>
              </a:rPr>
              <a:t>1-тапсырма</a:t>
            </a:r>
            <a:r>
              <a:rPr lang="kk-KZ" sz="2400" b="1" u="sng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“Бие сүтін өңдейтін ғылыми – зерттеу институты ашылмақ” атты сілтемені мұқият тыңдаймыз.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Сілтеме:</a:t>
            </a:r>
          </a:p>
          <a:p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https://www.youtube.com/watch?v=0TXvGOPzOh0</a:t>
            </a: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 Мәтінді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мұқият тыңдаңыздар және тақырыпты ашуға қызмет етіп тұрған  терминдер мен ұғымдарды, тілдік оралымдарды теріп жазып, талдаңыздар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. Келесі кестені толтырамыз.</a:t>
            </a: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  - Мәтіннің бағытталған аудиториясы мен мақсатын анықтаңыздар.</a:t>
            </a:r>
          </a:p>
        </p:txBody>
      </p:sp>
    </p:spTree>
    <p:extLst>
      <p:ext uri="{BB962C8B-B14F-4D97-AF65-F5344CB8AC3E}">
        <p14:creationId xmlns="" xmlns:p14="http://schemas.microsoft.com/office/powerpoint/2010/main" val="983669659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496944" cy="4896544"/>
          </a:xfrm>
        </p:spPr>
        <p:txBody>
          <a:bodyPr>
            <a:normAutofit/>
          </a:bodyPr>
          <a:lstStyle/>
          <a:p>
            <a:pPr algn="ctr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6" y="1052736"/>
          <a:ext cx="8352928" cy="49043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  <a:gridCol w="4176464"/>
              </a:tblGrid>
              <a:tr h="591494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Сөздер,термин </a:t>
                      </a:r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сөздер мен </a:t>
                      </a:r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ұғымдар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Сол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сөздер, термин сөздер мен ұғымдарды 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талдау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48666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1494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1494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1494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4.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48666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5.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983669659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496944" cy="4896544"/>
          </a:xfrm>
        </p:spPr>
        <p:txBody>
          <a:bodyPr>
            <a:normAutofit/>
          </a:bodyPr>
          <a:lstStyle/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Өзіңді тексер!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95536" y="1052736"/>
          <a:ext cx="8352928" cy="554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  <a:gridCol w="4176464"/>
              </a:tblGrid>
              <a:tr h="591494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Сөздер,термин </a:t>
                      </a:r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сөздер мен </a:t>
                      </a:r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ұғымдар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Сол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сөздер, термин сөздер мен ұғымдарды 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талдау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48666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1.Бие </a:t>
                      </a:r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сүті,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ғылыми-зерттеу 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институты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Адамдарға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қажет институт, себебі адам денсаулығын жақсарту үшін түрлі зерттеулер жүргізіледі.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1494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Қазақстан, Германия,бірлескен </a:t>
                      </a:r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жобасы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Екі ел үшін беретін пайдасы мол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деп ойлаймын.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1494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Кәсіпкер, Ганс Цольман пікірі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Алматыда бірлескен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жобалар ашылып жатқандығын сөз етеді.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91494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4. Айтуған Мұқашев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пікірі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Еуропа технологиясын пайдаланып жатқанымызды айтады.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48666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5. Қымыз,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Қарағанды, Нұр-Сұлтан қаласы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Болашақта Нұр-Сұлтан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қаласына жақын </a:t>
                      </a:r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Қарағанды қаласында үлкен ферма ашылатындығы сөз етілді.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860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983669659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496944" cy="4896544"/>
          </a:xfrm>
        </p:spPr>
        <p:txBody>
          <a:bodyPr>
            <a:normAutofit/>
          </a:bodyPr>
          <a:lstStyle/>
          <a:p>
            <a:pPr algn="ctr"/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5" y="5085184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u="sng" dirty="0" smtClean="0">
                <a:latin typeface="Times New Roman" pitchFamily="18" charset="0"/>
                <a:cs typeface="Times New Roman" pitchFamily="18" charset="0"/>
              </a:rPr>
              <a:t>Дескрипторы:</a:t>
            </a:r>
          </a:p>
          <a:p>
            <a:pPr>
              <a:buFontTx/>
              <a:buChar char="-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Мәтіндегі мәселеге байланысты сұрақтар құрастырады;</a:t>
            </a:r>
          </a:p>
          <a:p>
            <a:pPr>
              <a:buFontTx/>
              <a:buChar char="-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Сұрақтардың бірін автор ретінде, бірін оқырман ретінде құрастырады.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620689"/>
            <a:ext cx="83529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u="sng" dirty="0" smtClean="0">
                <a:latin typeface="Times New Roman" pitchFamily="18" charset="0"/>
                <a:cs typeface="Times New Roman" pitchFamily="18" charset="0"/>
              </a:rPr>
              <a:t>Тыңдайық!</a:t>
            </a:r>
          </a:p>
          <a:p>
            <a:endParaRPr lang="ru-RU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u="sng" dirty="0" smtClean="0">
                <a:latin typeface="Times New Roman" pitchFamily="18" charset="0"/>
                <a:cs typeface="Times New Roman" pitchFamily="18" charset="0"/>
              </a:rPr>
              <a:t>2-тапсырма: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Қазақстандық ғалымдар бие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сүтін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жасартатын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эликсир»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жасауда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пайдаланды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атты сілтемені мұқият тыңдаймыз.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Сілтеме: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https://www.youtube.com/watch?v=L33_svWPeXc</a:t>
            </a: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- Мәтіндегі мәселеге байланысты сұрақтар құрастырыңыздар. Сұрақтардың бірін автор ретінде, бірін оқырман ретінде құрастырыңыздар.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Келесі кестені толтырамыз.     </a:t>
            </a:r>
            <a:endParaRPr lang="kk-KZ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83669659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496944" cy="4896544"/>
          </a:xfrm>
        </p:spPr>
        <p:txBody>
          <a:bodyPr>
            <a:normAutofit/>
          </a:bodyPr>
          <a:lstStyle/>
          <a:p>
            <a:pPr algn="ctr"/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332658"/>
          <a:ext cx="8496944" cy="4494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4248472"/>
              </a:tblGrid>
              <a:tr h="463000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Автор ретінде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Оқырман ретінде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15326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1.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00893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15326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98366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496944" cy="4896544"/>
          </a:xfrm>
        </p:spPr>
        <p:txBody>
          <a:bodyPr>
            <a:normAutofit/>
          </a:bodyPr>
          <a:lstStyle/>
          <a:p>
            <a:pPr algn="ctr"/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Өзіңді тексер!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5" y="5085184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u="sng" dirty="0" smtClean="0">
                <a:latin typeface="Times New Roman" pitchFamily="18" charset="0"/>
                <a:cs typeface="Times New Roman" pitchFamily="18" charset="0"/>
              </a:rPr>
              <a:t>Дескрипторы: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-көпшілікке арналған дәрістің құрылымы мен ерекшелігі туралы біледі;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- көпшілікке арналған дәрістің құрылымы мен ерекшелігін ажырата алады</a:t>
            </a:r>
            <a:r>
              <a:rPr lang="kk-KZ" dirty="0" smtClean="0"/>
              <a:t>.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980729"/>
          <a:ext cx="8496944" cy="4045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4248472"/>
              </a:tblGrid>
              <a:tr h="366192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Автор ретінде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Оқырман ретінде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11249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1.1960,2014,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2050 ж қазақстандықтардың өмір сүру ұзақтығы қанша жыл?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1. 1960,2014,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2050 ж қазақстандықтардың өмір сүру ұзақтығының айырмашылығы неде деп ойлайсыздар?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27735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2. Төрегелді Шарманов тағам жайлы қандай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пікір білдірді?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2. Төрегелді Шарманов тағам жайлы айтқан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пікірімен келісесіздер ме?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11249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3. Қазақстандықтар бие сүтінен қандай өнім жасап шығарды?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3. Қазақстандықтар бие сүтінен жасап шығарған өнімнің пайдасы бар деп ойлайсыз ба?</a:t>
                      </a:r>
                      <a:endParaRPr lang="ru-RU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98366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538</TotalTime>
  <Words>523</Words>
  <Application>Microsoft Office PowerPoint</Application>
  <PresentationFormat>Экран (4:3)</PresentationFormat>
  <Paragraphs>95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Углы</vt:lpstr>
      <vt:lpstr>Слайд 1</vt:lpstr>
      <vt:lpstr>МИҒА ШАБУЫЛ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Қосымша тапсырма            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Roza</cp:lastModifiedBy>
  <cp:revision>23</cp:revision>
  <dcterms:created xsi:type="dcterms:W3CDTF">2020-08-25T03:59:58Z</dcterms:created>
  <dcterms:modified xsi:type="dcterms:W3CDTF">2020-11-05T05:25:48Z</dcterms:modified>
</cp:coreProperties>
</file>