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7" r:id="rId2"/>
    <p:sldId id="312" r:id="rId3"/>
    <p:sldId id="315" r:id="rId4"/>
    <p:sldId id="314" r:id="rId5"/>
    <p:sldId id="343" r:id="rId6"/>
    <p:sldId id="334" r:id="rId7"/>
    <p:sldId id="340" r:id="rId8"/>
    <p:sldId id="341" r:id="rId9"/>
    <p:sldId id="342" r:id="rId10"/>
    <p:sldId id="339" r:id="rId11"/>
    <p:sldId id="337" r:id="rId12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6188F35-1EFB-4B32-8011-286B9ECB1483}">
          <p14:sldIdLst>
            <p14:sldId id="297"/>
            <p14:sldId id="312"/>
            <p14:sldId id="315"/>
            <p14:sldId id="314"/>
            <p14:sldId id="343"/>
            <p14:sldId id="334"/>
            <p14:sldId id="340"/>
          </p14:sldIdLst>
        </p14:section>
        <p14:section name="Раздел без заголовка" id="{73CA03E4-7CD2-4232-BC81-07D177462AE6}">
          <p14:sldIdLst>
            <p14:sldId id="341"/>
            <p14:sldId id="342"/>
            <p14:sldId id="339"/>
            <p14:sldId id="3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7E2"/>
    <a:srgbClr val="3DECF5"/>
    <a:srgbClr val="FFFFFF"/>
    <a:srgbClr val="00B0F0"/>
    <a:srgbClr val="33CCCC"/>
    <a:srgbClr val="3FD1F3"/>
    <a:srgbClr val="FF00FF"/>
    <a:srgbClr val="D21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2BED208-E671-4EC9-A35E-977623CB4239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52DB5BE-A41C-4C04-A062-17F0A86591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39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FE8116-61FC-4FCE-BFF6-B1A4F82D343E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54B56E-145E-4CFA-8A79-425F221D83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6551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0E5E1-27FD-4A39-9E81-1FC5C1539A60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8BC1E-70CA-42B0-9ED7-C2B4D6EED4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18DE8-681B-4DBA-8B12-821D278666B9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4AD00-1EC5-44EE-97FE-D8C2E8BB2A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FABA8-4BBA-4B5D-919A-EE18BB655E2E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9401F-2D8F-45AE-BDE1-82EFB1EF2B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D047B-A424-4802-AC7E-9B5ECE4CC8A3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4A816-A39D-4B53-A4A2-42FF8EBB39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3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519"/>
            <a:ext cx="105156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98022-544D-475D-9FD3-7465CD8BB9A3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F986C-DCF4-4182-94CD-205EFC666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7281A-5275-4A69-B842-D2DB0A8F6D3D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5B84F-46EC-415E-BB93-041E7EAB1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9" y="365131"/>
            <a:ext cx="10515601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97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97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8D4D7-F7F0-4A7C-B698-29607EB17B6E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CF1E1-7EF0-4774-99B1-8ED092CD5F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E81CD-27D7-4355-B65A-819C73D4D142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9A475-ED65-4CE9-841E-7954FC12E5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CFC67-E645-4354-BAFD-42C3A2A646E5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82AA4-1676-43DB-8D9D-0A8FEF00A1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406A3-DCA9-46F3-9542-8563EF5393C0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21A05-D557-4A89-97D8-DA3E39569E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0A9E0-1077-461E-9DE2-978E4464132D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955F1-A6A1-4816-B360-FF4C1923B5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47F3E0-293C-4A17-A641-E324972241F8}" type="datetimeFigureOut">
              <a:rPr lang="ru-RU"/>
              <a:pPr>
                <a:defRPr/>
              </a:pPr>
              <a:t>05.11.2020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6B3458-32C1-477C-BEA6-F86C68304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4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object 2"/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207 h 1221740"/>
              <a:gd name="T2" fmla="*/ 2531 w 15238094"/>
              <a:gd name="T3" fmla="*/ 207 h 1221740"/>
              <a:gd name="T4" fmla="*/ 2531 w 15238094"/>
              <a:gd name="T5" fmla="*/ 0 h 1221740"/>
              <a:gd name="T6" fmla="*/ 0 w 15238094"/>
              <a:gd name="T7" fmla="*/ 0 h 1221740"/>
              <a:gd name="T8" fmla="*/ 0 w 15238094"/>
              <a:gd name="T9" fmla="*/ 20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052" name="Прямоугольник 73"/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5613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defTabSz="455613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defTabSz="455613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2053" name="Прямоугольник 74"/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5613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defTabSz="455613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57150">
            <a:headEnd type="none" w="sm" len="sm"/>
            <a:tailEnd type="none" w="sm" len="sm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105" name="TextBox 2"/>
          <p:cNvSpPr txBox="1">
            <a:spLocks noChangeArrowheads="1"/>
          </p:cNvSpPr>
          <p:nvPr/>
        </p:nvSpPr>
        <p:spPr bwMode="auto">
          <a:xfrm>
            <a:off x="757238" y="1209675"/>
            <a:ext cx="1033147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endParaRPr lang="kk-KZ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kk-KZ" sz="32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 тақырыбы:</a:t>
            </a:r>
          </a:p>
          <a:p>
            <a:pPr eaLnBrk="1" hangingPunct="1">
              <a:defRPr/>
            </a:pPr>
            <a:r>
              <a:rPr lang="kk-KZ" sz="3200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ӘДЕБИ НОРМА. ЭКОНОМИКАЛЫҚ ИНТЕГРАЦИЯ – БҮГІНГІ КҮННІҢ ДАМУ ҮРДІСІ.</a:t>
            </a:r>
            <a:endParaRPr lang="ru-RU" sz="3200" dirty="0">
              <a:ln>
                <a:solidFill>
                  <a:schemeClr val="tx1"/>
                </a:solidFill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/>
            </a:extLst>
          </p:cNvPr>
          <p:cNvSpPr txBox="1"/>
          <p:nvPr/>
        </p:nvSpPr>
        <p:spPr>
          <a:xfrm>
            <a:off x="752475" y="3776276"/>
            <a:ext cx="975970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3200" b="1" dirty="0" err="1">
                <a:ln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n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kk-KZ" sz="3200" b="1" dirty="0">
                <a:ln>
                  <a:solidFill>
                    <a:schemeClr val="tx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kk-KZ" sz="3200" b="1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defRPr/>
            </a:pPr>
            <a:r>
              <a:rPr lang="kk-KZ" sz="32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kk-KZ" sz="3200" dirty="0">
                <a:ln>
                  <a:solidFill>
                    <a:prstClr val="black"/>
                  </a:solidFill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ТМД елдерінің тарихы. Көркем әдебиет тілі.</a:t>
            </a:r>
            <a:endParaRPr lang="ru-RU" sz="3200" dirty="0">
              <a:ln>
                <a:solidFill>
                  <a:prstClr val="black"/>
                </a:solidFill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9506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4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object 2"/>
          <p:cNvSpPr>
            <a:spLocks/>
          </p:cNvSpPr>
          <p:nvPr/>
        </p:nvSpPr>
        <p:spPr bwMode="auto">
          <a:xfrm>
            <a:off x="0" y="0"/>
            <a:ext cx="12190413" cy="772732"/>
          </a:xfrm>
          <a:custGeom>
            <a:avLst/>
            <a:gdLst>
              <a:gd name="T0" fmla="*/ 0 w 15238094"/>
              <a:gd name="T1" fmla="*/ 207 h 1221740"/>
              <a:gd name="T2" fmla="*/ 2531 w 15238094"/>
              <a:gd name="T3" fmla="*/ 207 h 1221740"/>
              <a:gd name="T4" fmla="*/ 2531 w 15238094"/>
              <a:gd name="T5" fmla="*/ 0 h 1221740"/>
              <a:gd name="T6" fmla="*/ 0 w 15238094"/>
              <a:gd name="T7" fmla="*/ 0 h 1221740"/>
              <a:gd name="T8" fmla="*/ 0 w 15238094"/>
              <a:gd name="T9" fmla="*/ 20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kk-KZ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Есте сақта</a:t>
            </a:r>
            <a:endParaRPr lang="kk-KZ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Google Shape;77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Скругленный прямоугольник 3"/>
          <p:cNvSpPr/>
          <p:nvPr/>
        </p:nvSpPr>
        <p:spPr>
          <a:xfrm>
            <a:off x="652463" y="1262130"/>
            <a:ext cx="11144585" cy="3902298"/>
          </a:xfrm>
          <a:prstGeom prst="roundRect">
            <a:avLst/>
          </a:prstGeom>
          <a:ln w="762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k-KZ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	</a:t>
            </a:r>
            <a:r>
              <a:rPr lang="kk-KZ" sz="24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Көркем әдебиет тілі – әдеби тілдің ең басты, тарихи жағынан оның басқа стильдік тармақтарынан бұрын пайда болған көпсалалы бөлімі.</a:t>
            </a:r>
          </a:p>
          <a:p>
            <a:pPr algn="just"/>
            <a:r>
              <a:rPr lang="kk-KZ" sz="24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	Көркем әдебиет тілі әдеби тілдің елеулі, ең басты стильдік тармағына жатады. Оның әдеби тілдің басқа түрлерінен айырмашылығы эмоциялы-экспресивті әсерлілік қызметіне лайық халық тілінің байлықтарын сөз шеберлерінің талғам елегінен өткізеді.</a:t>
            </a:r>
          </a:p>
          <a:p>
            <a:pPr algn="just"/>
            <a:r>
              <a:rPr lang="kk-KZ" sz="24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</a:rPr>
              <a:t>	Әдебиет тілінің бәрі әдеби тілге жатпайды. Мәселен, Ахмет Байтұрсынұлына дейінгі ескі жазба әдебиет тілін әдеби тіл деп тани алмаймыз.</a:t>
            </a:r>
            <a:endParaRPr lang="ru-RU" sz="2400" dirty="0">
              <a:ln>
                <a:solidFill>
                  <a:schemeClr val="accent1">
                    <a:lumMod val="5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507987831"/>
      </p:ext>
    </p:extLst>
  </p:cSld>
  <p:clrMapOvr>
    <a:masterClrMapping/>
  </p:clrMapOvr>
  <p:transition spd="slow" advTm="46656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4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object 2"/>
          <p:cNvSpPr>
            <a:spLocks/>
          </p:cNvSpPr>
          <p:nvPr/>
        </p:nvSpPr>
        <p:spPr bwMode="auto">
          <a:xfrm>
            <a:off x="0" y="0"/>
            <a:ext cx="12190413" cy="977900"/>
          </a:xfrm>
          <a:custGeom>
            <a:avLst/>
            <a:gdLst>
              <a:gd name="T0" fmla="*/ 0 w 15238094"/>
              <a:gd name="T1" fmla="*/ 207 h 1221740"/>
              <a:gd name="T2" fmla="*/ 2531 w 15238094"/>
              <a:gd name="T3" fmla="*/ 207 h 1221740"/>
              <a:gd name="T4" fmla="*/ 2531 w 15238094"/>
              <a:gd name="T5" fmla="*/ 0 h 1221740"/>
              <a:gd name="T6" fmla="*/ 0 w 15238094"/>
              <a:gd name="T7" fmla="*/ 0 h 1221740"/>
              <a:gd name="T8" fmla="*/ 0 w 15238094"/>
              <a:gd name="T9" fmla="*/ 20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kk-KZ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eaLnBrk="1" hangingPunct="1"/>
            <a:r>
              <a:rPr lang="kk-KZ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Үйге тапсырма.</a:t>
            </a:r>
            <a:endParaRPr lang="ru-RU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Google Shape;77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4034" name="Rectangle 2"/>
          <p:cNvSpPr>
            <a:spLocks noChangeArrowheads="1"/>
          </p:cNvSpPr>
          <p:nvPr/>
        </p:nvSpPr>
        <p:spPr bwMode="auto">
          <a:xfrm rot="10800000" flipV="1">
            <a:off x="1017430" y="1328710"/>
            <a:ext cx="1075220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lvl="0" eaLnBrk="1" hangingPunct="1"/>
            <a:r>
              <a:rPr lang="kk-KZ" sz="3200" dirty="0">
                <a:ln w="22225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Мәтінді мазмұнын теледидар дикторы сияқты баяндаңдар. Сөздерді іріктеп, түрлендіріп, талғаммен қолданыңдар.</a:t>
            </a:r>
            <a:endParaRPr lang="ru-RU" sz="2000" dirty="0">
              <a:ln w="22225">
                <a:solidFill>
                  <a:srgbClr val="002060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7" name="Rectangle 3"/>
          <p:cNvSpPr>
            <a:spLocks noChangeArrowheads="1"/>
          </p:cNvSpPr>
          <p:nvPr/>
        </p:nvSpPr>
        <p:spPr bwMode="auto">
          <a:xfrm>
            <a:off x="0" y="14573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/>
              <a:t> </a:t>
            </a:r>
            <a:endParaRPr lang="ru-RU"/>
          </a:p>
        </p:txBody>
      </p:sp>
    </p:spTree>
  </p:cSld>
  <p:clrMapOvr>
    <a:masterClrMapping/>
  </p:clrMapOvr>
  <p:transition spd="slow" advTm="1988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4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ject 2"/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207 h 1221740"/>
              <a:gd name="T2" fmla="*/ 2531 w 15238094"/>
              <a:gd name="T3" fmla="*/ 207 h 1221740"/>
              <a:gd name="T4" fmla="*/ 2531 w 15238094"/>
              <a:gd name="T5" fmla="*/ 0 h 1221740"/>
              <a:gd name="T6" fmla="*/ 0 w 15238094"/>
              <a:gd name="T7" fmla="*/ 0 h 1221740"/>
              <a:gd name="T8" fmla="*/ 0 w 15238094"/>
              <a:gd name="T9" fmla="*/ 20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76" name="Прямоугольник 74"/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5613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defTabSz="455613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079" name="TextBox 8"/>
          <p:cNvSpPr txBox="1">
            <a:spLocks noChangeArrowheads="1"/>
          </p:cNvSpPr>
          <p:nvPr/>
        </p:nvSpPr>
        <p:spPr bwMode="auto">
          <a:xfrm>
            <a:off x="900113" y="258763"/>
            <a:ext cx="44799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36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Оқу мақсаты: </a:t>
            </a:r>
          </a:p>
          <a:p>
            <a:pPr eaLnBrk="1" hangingPunct="1"/>
            <a:endParaRPr lang="ru-RU" sz="2400" b="1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9" name="TextBox 1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12725" y="1365250"/>
            <a:ext cx="11591925" cy="107721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kk-KZ" alt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kk-KZ" alt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kk-KZ" altLang="kk-KZ" sz="3200" dirty="0" smtClean="0">
                <a:ln>
                  <a:solidFill>
                    <a:sysClr val="windowText" lastClr="000000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әртүрлі графиктік мәтіндердегі (кесте, диаграмма, сызба, шартты белгі) мәліметтерді талдау, негізгі үрдістерді анықтау.</a:t>
            </a:r>
            <a:endParaRPr lang="kk-KZ" altLang="kk-KZ" sz="3200" dirty="0">
              <a:ln>
                <a:solidFill>
                  <a:sysClr val="windowText" lastClr="000000"/>
                </a:solidFill>
              </a:ln>
              <a:solidFill>
                <a:srgbClr val="2E77E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0" name="TextBox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547960" y="3547791"/>
            <a:ext cx="11152187" cy="135421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kk-KZ" alt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kk-KZ" sz="3200" b="1" dirty="0">
                <a:ln>
                  <a:solidFill>
                    <a:schemeClr val="tx1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Сабақ </a:t>
            </a:r>
            <a:r>
              <a:rPr lang="kk-KZ" altLang="kk-KZ" sz="3200" b="1" dirty="0" smtClean="0">
                <a:ln>
                  <a:solidFill>
                    <a:schemeClr val="tx1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endParaRPr lang="kk-KZ" altLang="kk-KZ" sz="3200" b="1" dirty="0">
              <a:ln>
                <a:solidFill>
                  <a:schemeClr val="tx1"/>
                </a:solidFill>
              </a:ln>
              <a:solidFill>
                <a:srgbClr val="2E77E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kk-KZ" altLang="kk-KZ" sz="3200" dirty="0">
                <a:ln>
                  <a:solidFill>
                    <a:schemeClr val="tx1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altLang="kk-KZ" sz="3200" dirty="0" smtClean="0">
                <a:ln>
                  <a:solidFill>
                    <a:schemeClr val="tx1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- әртүрлі графиктік мәтіндердегі мәліметтерді талдайды.</a:t>
            </a:r>
            <a:endParaRPr lang="kk-KZ" altLang="kk-KZ" sz="3200" dirty="0">
              <a:ln>
                <a:solidFill>
                  <a:schemeClr val="tx1"/>
                </a:solidFill>
              </a:ln>
              <a:solidFill>
                <a:srgbClr val="2E77E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kk-KZ" altLang="kk-KZ" sz="1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 advTm="1601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4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object 2"/>
          <p:cNvSpPr>
            <a:spLocks/>
          </p:cNvSpPr>
          <p:nvPr/>
        </p:nvSpPr>
        <p:spPr bwMode="auto">
          <a:xfrm>
            <a:off x="1588" y="-12700"/>
            <a:ext cx="12190412" cy="977900"/>
          </a:xfrm>
          <a:custGeom>
            <a:avLst/>
            <a:gdLst>
              <a:gd name="T0" fmla="*/ 0 w 15238094"/>
              <a:gd name="T1" fmla="*/ 207 h 1221740"/>
              <a:gd name="T2" fmla="*/ 2531 w 15238094"/>
              <a:gd name="T3" fmla="*/ 207 h 1221740"/>
              <a:gd name="T4" fmla="*/ 2531 w 15238094"/>
              <a:gd name="T5" fmla="*/ 0 h 1221740"/>
              <a:gd name="T6" fmla="*/ 0 w 15238094"/>
              <a:gd name="T7" fmla="*/ 0 h 1221740"/>
              <a:gd name="T8" fmla="*/ 0 w 15238094"/>
              <a:gd name="T9" fmla="*/ 20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00" name="Прямоугольник 73"/>
          <p:cNvSpPr>
            <a:spLocks noChangeArrowheads="1"/>
          </p:cNvSpPr>
          <p:nvPr/>
        </p:nvSpPr>
        <p:spPr bwMode="auto">
          <a:xfrm>
            <a:off x="4349750" y="1343025"/>
            <a:ext cx="15732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5613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37 </a:t>
            </a:r>
          </a:p>
          <a:p>
            <a:pPr algn="ctr" defTabSz="455613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Частных детских</a:t>
            </a:r>
          </a:p>
          <a:p>
            <a:pPr algn="ctr" defTabSz="455613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сада</a:t>
            </a:r>
          </a:p>
        </p:txBody>
      </p:sp>
      <p:sp>
        <p:nvSpPr>
          <p:cNvPr id="4101" name="Прямоугольник 74"/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5613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defTabSz="455613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152" name="TextBox 8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282700" y="1992313"/>
            <a:ext cx="8193088" cy="167840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kk-KZ" sz="3200" dirty="0" smtClean="0">
                <a:ln>
                  <a:solidFill>
                    <a:schemeClr val="tx1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3200" dirty="0">
                <a:ln>
                  <a:solidFill>
                    <a:schemeClr val="tx1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sz="3200" dirty="0" smtClean="0">
                <a:ln>
                  <a:solidFill>
                    <a:schemeClr val="tx1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әтінді оқиды;</a:t>
            </a:r>
            <a:endParaRPr lang="ru-RU" sz="3200" dirty="0" smtClean="0">
              <a:ln>
                <a:solidFill>
                  <a:schemeClr val="tx1"/>
                </a:solidFill>
              </a:ln>
              <a:solidFill>
                <a:srgbClr val="2E77E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kk-KZ" sz="3200" dirty="0" smtClean="0">
                <a:ln>
                  <a:solidFill>
                    <a:schemeClr val="tx1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3200" dirty="0">
                <a:ln>
                  <a:solidFill>
                    <a:schemeClr val="tx1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dirty="0" smtClean="0">
                <a:ln>
                  <a:solidFill>
                    <a:schemeClr val="tx1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ндағы сандарды сөйлетеді;</a:t>
            </a:r>
            <a:endParaRPr lang="ru-RU" sz="3200" dirty="0" smtClean="0">
              <a:ln>
                <a:solidFill>
                  <a:schemeClr val="tx1"/>
                </a:solidFill>
              </a:ln>
              <a:solidFill>
                <a:srgbClr val="2E77E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kk-KZ" sz="3200" dirty="0" smtClean="0">
                <a:ln>
                  <a:solidFill>
                    <a:schemeClr val="tx1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3200" dirty="0">
                <a:ln>
                  <a:solidFill>
                    <a:schemeClr val="tx1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3200" dirty="0" smtClean="0">
                <a:ln>
                  <a:solidFill>
                    <a:schemeClr val="tx1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рафиктік мәтін құрады.</a:t>
            </a:r>
            <a:endParaRPr lang="x-none" altLang="x-none" sz="3200" dirty="0">
              <a:ln>
                <a:solidFill>
                  <a:schemeClr val="tx1"/>
                </a:solidFill>
              </a:ln>
              <a:solidFill>
                <a:srgbClr val="2E77E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5" name="TextBox 9"/>
          <p:cNvSpPr txBox="1">
            <a:spLocks noChangeArrowheads="1"/>
          </p:cNvSpPr>
          <p:nvPr/>
        </p:nvSpPr>
        <p:spPr bwMode="auto">
          <a:xfrm>
            <a:off x="1133475" y="258763"/>
            <a:ext cx="56689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36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Бағалау </a:t>
            </a:r>
            <a:r>
              <a:rPr lang="kk-KZ" sz="36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критерийлері: </a:t>
            </a:r>
            <a:endParaRPr lang="ru-RU" sz="3600" b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9924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4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object 2"/>
          <p:cNvSpPr>
            <a:spLocks/>
          </p:cNvSpPr>
          <p:nvPr/>
        </p:nvSpPr>
        <p:spPr bwMode="auto">
          <a:xfrm>
            <a:off x="1588" y="0"/>
            <a:ext cx="12190412" cy="977900"/>
          </a:xfrm>
          <a:custGeom>
            <a:avLst/>
            <a:gdLst>
              <a:gd name="T0" fmla="*/ 0 w 15238094"/>
              <a:gd name="T1" fmla="*/ 207 h 1221740"/>
              <a:gd name="T2" fmla="*/ 2531 w 15238094"/>
              <a:gd name="T3" fmla="*/ 207 h 1221740"/>
              <a:gd name="T4" fmla="*/ 2531 w 15238094"/>
              <a:gd name="T5" fmla="*/ 0 h 1221740"/>
              <a:gd name="T6" fmla="*/ 0 w 15238094"/>
              <a:gd name="T7" fmla="*/ 0 h 1221740"/>
              <a:gd name="T8" fmla="*/ 0 w 15238094"/>
              <a:gd name="T9" fmla="*/ 20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kk-KZ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eaLnBrk="1" hangingPunct="1"/>
            <a:r>
              <a:rPr lang="kk-KZ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kk-KZ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Мағынаны тану кезеңі</a:t>
            </a:r>
            <a:endParaRPr lang="ru-RU" sz="2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Прямоугольник 74"/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5613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defTabSz="455613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12725" y="1094135"/>
            <a:ext cx="566616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k-KZ" sz="3200" dirty="0" smtClean="0">
                <a:ln>
                  <a:solidFill>
                    <a:prstClr val="black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ТМД елдері туралы не білеміз?</a:t>
            </a:r>
          </a:p>
          <a:p>
            <a:pPr lvl="0">
              <a:defRPr/>
            </a:pPr>
            <a:endParaRPr lang="ru-RU" sz="3200" dirty="0">
              <a:ln>
                <a:solidFill>
                  <a:prstClr val="black"/>
                </a:solidFill>
              </a:ln>
              <a:solidFill>
                <a:srgbClr val="2E77E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9093" y="2183854"/>
            <a:ext cx="1167208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§"/>
              <a:defRPr/>
            </a:pPr>
            <a:r>
              <a:rPr lang="kk-KZ" sz="3200" dirty="0" smtClean="0">
                <a:ln>
                  <a:solidFill>
                    <a:prstClr val="black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Украинаның астанасы?</a:t>
            </a:r>
          </a:p>
          <a:p>
            <a:pPr marL="457200" lvl="0" indent="-457200">
              <a:buFont typeface="Wingdings" panose="05000000000000000000" pitchFamily="2" charset="2"/>
              <a:buChar char="§"/>
              <a:defRPr/>
            </a:pPr>
            <a:r>
              <a:rPr lang="kk-KZ" sz="3200" dirty="0" smtClean="0">
                <a:ln>
                  <a:solidFill>
                    <a:prstClr val="black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Тәжікстанның астанасы?</a:t>
            </a:r>
          </a:p>
          <a:p>
            <a:pPr marL="457200" lvl="0" indent="-457200">
              <a:buFont typeface="Wingdings" panose="05000000000000000000" pitchFamily="2" charset="2"/>
              <a:buChar char="§"/>
              <a:defRPr/>
            </a:pPr>
            <a:r>
              <a:rPr lang="kk-KZ" sz="3200" dirty="0" smtClean="0">
                <a:ln>
                  <a:solidFill>
                    <a:prstClr val="black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ТМД елдерінің құрамында болып, кейін шығып кеткен мемлекет?</a:t>
            </a:r>
          </a:p>
          <a:p>
            <a:pPr marL="457200" lvl="0" indent="-457200">
              <a:buFont typeface="Wingdings" panose="05000000000000000000" pitchFamily="2" charset="2"/>
              <a:buChar char="§"/>
              <a:defRPr/>
            </a:pPr>
            <a:r>
              <a:rPr lang="kk-KZ" sz="3200" dirty="0" smtClean="0">
                <a:ln>
                  <a:solidFill>
                    <a:prstClr val="black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Армения астанасы?</a:t>
            </a:r>
          </a:p>
          <a:p>
            <a:pPr lvl="0">
              <a:defRPr/>
            </a:pPr>
            <a:endParaRPr lang="kk-KZ" sz="3200" dirty="0">
              <a:ln>
                <a:solidFill>
                  <a:prstClr val="black"/>
                </a:solidFill>
              </a:ln>
              <a:solidFill>
                <a:srgbClr val="2E77E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36889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4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object 2"/>
          <p:cNvSpPr>
            <a:spLocks/>
          </p:cNvSpPr>
          <p:nvPr/>
        </p:nvSpPr>
        <p:spPr bwMode="auto">
          <a:xfrm>
            <a:off x="1588" y="0"/>
            <a:ext cx="12190412" cy="977900"/>
          </a:xfrm>
          <a:custGeom>
            <a:avLst/>
            <a:gdLst>
              <a:gd name="T0" fmla="*/ 0 w 15238094"/>
              <a:gd name="T1" fmla="*/ 207 h 1221740"/>
              <a:gd name="T2" fmla="*/ 2531 w 15238094"/>
              <a:gd name="T3" fmla="*/ 207 h 1221740"/>
              <a:gd name="T4" fmla="*/ 2531 w 15238094"/>
              <a:gd name="T5" fmla="*/ 0 h 1221740"/>
              <a:gd name="T6" fmla="*/ 0 w 15238094"/>
              <a:gd name="T7" fmla="*/ 0 h 1221740"/>
              <a:gd name="T8" fmla="*/ 0 w 15238094"/>
              <a:gd name="T9" fmla="*/ 20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kk-KZ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eaLnBrk="1" hangingPunct="1"/>
            <a:r>
              <a:rPr lang="kk-KZ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kk-K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Өзіңді тексер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Прямоугольник 74"/>
          <p:cNvSpPr>
            <a:spLocks noChangeArrowheads="1"/>
          </p:cNvSpPr>
          <p:nvPr/>
        </p:nvSpPr>
        <p:spPr bwMode="auto">
          <a:xfrm>
            <a:off x="5942013" y="1309688"/>
            <a:ext cx="1571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5613" eaLnBrk="1" hangingPunct="1"/>
            <a:r>
              <a:rPr lang="ru-RU" altLang="ru-RU" sz="2400">
                <a:solidFill>
                  <a:srgbClr val="FFFFFF"/>
                </a:solidFill>
                <a:latin typeface="Neo Sans Cyr"/>
              </a:rPr>
              <a:t>43</a:t>
            </a:r>
          </a:p>
          <a:p>
            <a:pPr algn="ctr" defTabSz="455613" eaLnBrk="1" hangingPunct="1"/>
            <a:r>
              <a:rPr lang="ru-RU" altLang="ru-RU" sz="1200">
                <a:solidFill>
                  <a:srgbClr val="FFFFFF"/>
                </a:solidFill>
                <a:latin typeface="Neo Sans Cyr"/>
              </a:rPr>
              <a:t>Мини-центра</a:t>
            </a:r>
          </a:p>
        </p:txBody>
      </p:sp>
      <p:cxnSp>
        <p:nvCxnSpPr>
          <p:cNvPr id="16" name="Google Shape;77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12725" y="1094135"/>
            <a:ext cx="566616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kk-KZ" sz="3200" dirty="0" smtClean="0">
                <a:ln>
                  <a:solidFill>
                    <a:prstClr val="black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ТМД елдері туралы не білеміз?</a:t>
            </a:r>
          </a:p>
          <a:p>
            <a:pPr lvl="0">
              <a:defRPr/>
            </a:pPr>
            <a:endParaRPr lang="ru-RU" sz="3200" dirty="0">
              <a:ln>
                <a:solidFill>
                  <a:prstClr val="black"/>
                </a:solidFill>
              </a:ln>
              <a:solidFill>
                <a:srgbClr val="2E77E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9093" y="2183854"/>
            <a:ext cx="1167208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§"/>
              <a:defRPr/>
            </a:pPr>
            <a:r>
              <a:rPr lang="kk-KZ" sz="3200" dirty="0" smtClean="0">
                <a:ln>
                  <a:solidFill>
                    <a:prstClr val="black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Украинаның астанасы?  (Киев)</a:t>
            </a:r>
          </a:p>
          <a:p>
            <a:pPr marL="457200" lvl="0" indent="-457200">
              <a:buFont typeface="Wingdings" panose="05000000000000000000" pitchFamily="2" charset="2"/>
              <a:buChar char="§"/>
              <a:defRPr/>
            </a:pPr>
            <a:r>
              <a:rPr lang="kk-KZ" sz="3200" dirty="0" smtClean="0">
                <a:ln>
                  <a:solidFill>
                    <a:prstClr val="black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Тәжікстанның астанасы?  (Душанбе)</a:t>
            </a:r>
          </a:p>
          <a:p>
            <a:pPr marL="457200" lvl="0" indent="-457200">
              <a:buFont typeface="Wingdings" panose="05000000000000000000" pitchFamily="2" charset="2"/>
              <a:buChar char="§"/>
              <a:defRPr/>
            </a:pPr>
            <a:r>
              <a:rPr lang="kk-KZ" sz="3200" dirty="0" smtClean="0">
                <a:ln>
                  <a:solidFill>
                    <a:prstClr val="black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ТМД елдерінің құрамында болып, кейін шығып кеткен мемлекет?  (Грузия)</a:t>
            </a:r>
          </a:p>
          <a:p>
            <a:pPr marL="457200" lvl="0" indent="-457200">
              <a:buFont typeface="Wingdings" panose="05000000000000000000" pitchFamily="2" charset="2"/>
              <a:buChar char="§"/>
              <a:defRPr/>
            </a:pPr>
            <a:r>
              <a:rPr lang="kk-KZ" sz="3200" dirty="0" smtClean="0">
                <a:ln>
                  <a:solidFill>
                    <a:prstClr val="black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Армения астанасы?  </a:t>
            </a:r>
            <a:r>
              <a:rPr lang="kk-KZ" sz="3200" smtClean="0">
                <a:ln>
                  <a:solidFill>
                    <a:prstClr val="black"/>
                  </a:solidFill>
                </a:ln>
                <a:solidFill>
                  <a:srgbClr val="2E77E2"/>
                </a:solidFill>
                <a:latin typeface="Times New Roman" pitchFamily="18" charset="0"/>
                <a:cs typeface="Times New Roman" pitchFamily="18" charset="0"/>
              </a:rPr>
              <a:t>(Ереван)</a:t>
            </a:r>
            <a:endParaRPr lang="kk-KZ" sz="3200" dirty="0" smtClean="0">
              <a:ln>
                <a:solidFill>
                  <a:prstClr val="black"/>
                </a:solidFill>
              </a:ln>
              <a:solidFill>
                <a:srgbClr val="2E77E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endParaRPr lang="kk-KZ" sz="3200" dirty="0">
              <a:ln>
                <a:solidFill>
                  <a:prstClr val="black"/>
                </a:solidFill>
              </a:ln>
              <a:solidFill>
                <a:srgbClr val="2E77E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139727"/>
      </p:ext>
    </p:extLst>
  </p:cSld>
  <p:clrMapOvr>
    <a:masterClrMapping/>
  </p:clrMapOvr>
  <p:transition spd="slow" advTm="2284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4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object 2"/>
          <p:cNvSpPr>
            <a:spLocks/>
          </p:cNvSpPr>
          <p:nvPr/>
        </p:nvSpPr>
        <p:spPr bwMode="auto">
          <a:xfrm>
            <a:off x="0" y="0"/>
            <a:ext cx="12190413" cy="1268412"/>
          </a:xfrm>
          <a:custGeom>
            <a:avLst/>
            <a:gdLst>
              <a:gd name="T0" fmla="*/ 0 w 15238094"/>
              <a:gd name="T1" fmla="*/ 207 h 1221740"/>
              <a:gd name="T2" fmla="*/ 2531 w 15238094"/>
              <a:gd name="T3" fmla="*/ 207 h 1221740"/>
              <a:gd name="T4" fmla="*/ 2531 w 15238094"/>
              <a:gd name="T5" fmla="*/ 0 h 1221740"/>
              <a:gd name="T6" fmla="*/ 0 w 15238094"/>
              <a:gd name="T7" fmla="*/ 0 h 1221740"/>
              <a:gd name="T8" fmla="*/ 0 w 15238094"/>
              <a:gd name="T9" fmla="*/ 20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kk-KZ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eaLnBrk="1" hangingPunct="1"/>
            <a:r>
              <a:rPr lang="kk-KZ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kk-KZ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1-тапсырма</a:t>
            </a:r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Мәтінді оқып, ондағы сандарды сөйлетіңдер. Графиктік мәтін құрыңдар.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Google Shape;77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332972" y="1431081"/>
            <a:ext cx="1148795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1991 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желтоқсаннның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13-інде Орта Азия мен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басшылары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Ашхабадта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кездесіп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Беловеж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келісімін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қолдайтындықтарын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мәлімдеді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1991 ж.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желтоқсаннның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20-ында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Әзербайжан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Армения, Беларусь,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Қырғызстан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Молдова,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Ресей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Тәжікстан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Түрікменстан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Өзбекстан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басшылары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Алматыда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желтоқсанда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ТМД-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құру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хаттамасына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қойды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Кездесуге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қатысушылар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саясаттың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салаларында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ынтымақтастыққа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бейілділігін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растайтын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бұрынғы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КСР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Одағының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халықаралық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міндеттемелерін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орындауға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кепілдік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жариялайтын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Алматы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Декларациясын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қабылдады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1993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желтоқсанда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Достастыққа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Грузия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қосылды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 2009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тамызда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аталған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бірлестіктен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шықты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Түркіменстан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ТМД-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қауымдастырылған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мүшесі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Тәуелсіз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Мемлекеттер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Достастығы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табылмайды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ұлтүстілік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өкілеттікке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мүшелерінің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егеменді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теңдігіне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1993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қаңтардағы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Жарлығы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Достастықтың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мемлекеттері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халықаралық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құқықтың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дербес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теңқұқықты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субъектілері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Scada"/>
              </a:rPr>
              <a:t/>
            </a:r>
            <a:br>
              <a:rPr lang="ru-RU" dirty="0">
                <a:solidFill>
                  <a:srgbClr val="000000"/>
                </a:solidFill>
                <a:latin typeface="Scada"/>
              </a:rPr>
            </a:br>
            <a:endParaRPr lang="en-US" b="0" i="0" dirty="0">
              <a:solidFill>
                <a:srgbClr val="000000"/>
              </a:solidFill>
              <a:effectLst/>
              <a:latin typeface="Scada"/>
            </a:endParaRPr>
          </a:p>
        </p:txBody>
      </p:sp>
    </p:spTree>
  </p:cSld>
  <p:clrMapOvr>
    <a:masterClrMapping/>
  </p:clrMapOvr>
  <p:transition spd="slow" advTm="128988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4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object 2"/>
          <p:cNvSpPr>
            <a:spLocks/>
          </p:cNvSpPr>
          <p:nvPr/>
        </p:nvSpPr>
        <p:spPr bwMode="auto">
          <a:xfrm>
            <a:off x="0" y="0"/>
            <a:ext cx="12190413" cy="1268412"/>
          </a:xfrm>
          <a:custGeom>
            <a:avLst/>
            <a:gdLst>
              <a:gd name="T0" fmla="*/ 0 w 15238094"/>
              <a:gd name="T1" fmla="*/ 207 h 1221740"/>
              <a:gd name="T2" fmla="*/ 2531 w 15238094"/>
              <a:gd name="T3" fmla="*/ 207 h 1221740"/>
              <a:gd name="T4" fmla="*/ 2531 w 15238094"/>
              <a:gd name="T5" fmla="*/ 0 h 1221740"/>
              <a:gd name="T6" fmla="*/ 0 w 15238094"/>
              <a:gd name="T7" fmla="*/ 0 h 1221740"/>
              <a:gd name="T8" fmla="*/ 0 w 15238094"/>
              <a:gd name="T9" fmla="*/ 20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kk-KZ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eaLnBrk="1" hangingPunct="1"/>
            <a:r>
              <a:rPr lang="kk-KZ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kk-KZ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1-тапсырма</a:t>
            </a:r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Болжалды графиктік мәтін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Google Shape;77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620842"/>
              </p:ext>
            </p:extLst>
          </p:nvPr>
        </p:nvGraphicFramePr>
        <p:xfrm>
          <a:off x="852488" y="1519706"/>
          <a:ext cx="10978122" cy="429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39403"/>
                <a:gridCol w="7338719"/>
              </a:tblGrid>
              <a:tr h="386209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Жылдар 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Тірек сөздер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1991 жыл 8 желтоқсан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Ресей, Беларусь,</a:t>
                      </a:r>
                      <a:r>
                        <a:rPr lang="kk-K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Украина басшылары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1922 жыл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КСРО</a:t>
                      </a:r>
                      <a:r>
                        <a:rPr lang="kk-K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құрылуы, келісім, ТМД құрылуы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1991 жыл 13 желтоқсан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Ораталық Азия, Қазақстан басшылары, Ашхабад,</a:t>
                      </a:r>
                      <a:r>
                        <a:rPr lang="kk-K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Беловеж келісімі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1991 жыл 20 желтоқсан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Басшылар,</a:t>
                      </a:r>
                      <a:r>
                        <a:rPr lang="kk-K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Алматы, Келісім хаттамасы, ынтымақтастық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1993 жыл желтоқсан және 2009 жыл 18 тамыз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Грузия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1993 жыл</a:t>
                      </a:r>
                      <a:r>
                        <a:rPr lang="kk-K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 қаңтар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Жарлық, іс-әрекет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662259"/>
      </p:ext>
    </p:extLst>
  </p:cSld>
  <p:clrMapOvr>
    <a:masterClrMapping/>
  </p:clrMapOvr>
  <p:transition spd="slow" advTm="23036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Овал 20"/>
          <p:cNvSpPr/>
          <p:nvPr/>
        </p:nvSpPr>
        <p:spPr>
          <a:xfrm>
            <a:off x="652463" y="1787117"/>
            <a:ext cx="4494727" cy="4466839"/>
          </a:xfrm>
          <a:prstGeom prst="ellipse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146" name="Рисунок 4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object 2"/>
          <p:cNvSpPr>
            <a:spLocks/>
          </p:cNvSpPr>
          <p:nvPr/>
        </p:nvSpPr>
        <p:spPr bwMode="auto">
          <a:xfrm>
            <a:off x="0" y="0"/>
            <a:ext cx="12190413" cy="1268412"/>
          </a:xfrm>
          <a:custGeom>
            <a:avLst/>
            <a:gdLst>
              <a:gd name="T0" fmla="*/ 0 w 15238094"/>
              <a:gd name="T1" fmla="*/ 207 h 1221740"/>
              <a:gd name="T2" fmla="*/ 2531 w 15238094"/>
              <a:gd name="T3" fmla="*/ 207 h 1221740"/>
              <a:gd name="T4" fmla="*/ 2531 w 15238094"/>
              <a:gd name="T5" fmla="*/ 0 h 1221740"/>
              <a:gd name="T6" fmla="*/ 0 w 15238094"/>
              <a:gd name="T7" fmla="*/ 0 h 1221740"/>
              <a:gd name="T8" fmla="*/ 0 w 15238094"/>
              <a:gd name="T9" fmla="*/ 20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kk-KZ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eaLnBrk="1" hangingPunct="1"/>
            <a:r>
              <a:rPr lang="kk-KZ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kk-KZ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-тапсырма. Көркем әдебиет стилі мен әдеби тіл арасындағы айырмашылықтар мен ұқсастықтарды Веен диаграммасы арқылы көрсетіңдер.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Google Shape;77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572" y="1787117"/>
            <a:ext cx="4762039" cy="446683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8668" y="2675031"/>
            <a:ext cx="3737172" cy="3505504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5366727" y="2156326"/>
            <a:ext cx="1200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k-KZ" dirty="0" smtClean="0">
                <a:solidFill>
                  <a:prstClr val="black"/>
                </a:solidFill>
                <a:latin typeface="Calibri"/>
                <a:cs typeface="+mn-cs"/>
              </a:rPr>
              <a:t>Ұқсастығы</a:t>
            </a:r>
            <a:endParaRPr lang="ru-RU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005129" y="1417723"/>
            <a:ext cx="1136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 smtClean="0"/>
              <a:t>Әдеби тіл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366535" y="1417723"/>
            <a:ext cx="2324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/>
              <a:t>Көркем әдебиет стилі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7066264"/>
      </p:ext>
    </p:extLst>
  </p:cSld>
  <p:clrMapOvr>
    <a:masterClrMapping/>
  </p:clrMapOvr>
  <p:transition spd="slow" advTm="20522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Овал 20"/>
          <p:cNvSpPr/>
          <p:nvPr/>
        </p:nvSpPr>
        <p:spPr>
          <a:xfrm>
            <a:off x="347731" y="1787117"/>
            <a:ext cx="4799460" cy="4466839"/>
          </a:xfrm>
          <a:prstGeom prst="ellipse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50" dirty="0" err="1">
                <a:solidFill>
                  <a:schemeClr val="tx1"/>
                </a:solidFill>
              </a:rPr>
              <a:t>Көркем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әдебиет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стилі</a:t>
            </a:r>
            <a:r>
              <a:rPr lang="ru-RU" sz="1750" dirty="0">
                <a:solidFill>
                  <a:schemeClr val="tx1"/>
                </a:solidFill>
              </a:rPr>
              <a:t>' - </a:t>
            </a:r>
            <a:r>
              <a:rPr lang="ru-RU" sz="1750" dirty="0" smtClean="0">
                <a:solidFill>
                  <a:schemeClr val="tx1"/>
                </a:solidFill>
              </a:rPr>
              <a:t>проза, поэзия, драматургия </a:t>
            </a:r>
            <a:r>
              <a:rPr lang="ru-RU" sz="1750" dirty="0" err="1" smtClean="0">
                <a:solidFill>
                  <a:schemeClr val="tx1"/>
                </a:solidFill>
              </a:rPr>
              <a:t>салаларында</a:t>
            </a:r>
            <a:r>
              <a:rPr lang="ru-RU" sz="1750" dirty="0" smtClean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жазылған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көркем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шығармалардың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стилі</a:t>
            </a:r>
            <a:r>
              <a:rPr lang="ru-RU" sz="1750" dirty="0">
                <a:solidFill>
                  <a:schemeClr val="tx1"/>
                </a:solidFill>
              </a:rPr>
              <a:t> (</a:t>
            </a:r>
            <a:r>
              <a:rPr lang="ru-RU" sz="1750" dirty="0" err="1">
                <a:solidFill>
                  <a:schemeClr val="tx1"/>
                </a:solidFill>
              </a:rPr>
              <a:t>тілі</a:t>
            </a:r>
            <a:r>
              <a:rPr lang="ru-RU" sz="1750" dirty="0">
                <a:solidFill>
                  <a:schemeClr val="tx1"/>
                </a:solidFill>
              </a:rPr>
              <a:t>). </a:t>
            </a:r>
            <a:r>
              <a:rPr lang="ru-RU" sz="1750" dirty="0" err="1">
                <a:solidFill>
                  <a:schemeClr val="tx1"/>
                </a:solidFill>
              </a:rPr>
              <a:t>Көркем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әдебиет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стиліне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тән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бірнеше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ерекшеліктер</a:t>
            </a:r>
            <a:r>
              <a:rPr lang="ru-RU" sz="1750" dirty="0">
                <a:solidFill>
                  <a:schemeClr val="tx1"/>
                </a:solidFill>
              </a:rPr>
              <a:t> бар. </a:t>
            </a:r>
            <a:r>
              <a:rPr lang="ru-RU" sz="1750" dirty="0" err="1">
                <a:solidFill>
                  <a:schemeClr val="tx1"/>
                </a:solidFill>
              </a:rPr>
              <a:t>Солардың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бірі</a:t>
            </a:r>
            <a:r>
              <a:rPr lang="ru-RU" sz="1750" dirty="0">
                <a:solidFill>
                  <a:schemeClr val="tx1"/>
                </a:solidFill>
              </a:rPr>
              <a:t> - </a:t>
            </a:r>
            <a:r>
              <a:rPr lang="ru-RU" sz="1750" dirty="0" err="1">
                <a:solidFill>
                  <a:schemeClr val="tx1"/>
                </a:solidFill>
              </a:rPr>
              <a:t>тіл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байлығы</a:t>
            </a:r>
            <a:r>
              <a:rPr lang="ru-RU" sz="1750" dirty="0">
                <a:solidFill>
                  <a:schemeClr val="tx1"/>
                </a:solidFill>
              </a:rPr>
              <a:t>. </a:t>
            </a:r>
            <a:r>
              <a:rPr lang="ru-RU" sz="1750" dirty="0" err="1">
                <a:solidFill>
                  <a:schemeClr val="tx1"/>
                </a:solidFill>
              </a:rPr>
              <a:t>Көркем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шығармаларда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қолданылмайтын</a:t>
            </a:r>
            <a:r>
              <a:rPr lang="ru-RU" sz="1750" dirty="0">
                <a:solidFill>
                  <a:schemeClr val="tx1"/>
                </a:solidFill>
              </a:rPr>
              <a:t> </a:t>
            </a:r>
            <a:r>
              <a:rPr lang="ru-RU" sz="1750" dirty="0" err="1" smtClean="0">
                <a:solidFill>
                  <a:schemeClr val="tx1"/>
                </a:solidFill>
              </a:rPr>
              <a:t>сөздер</a:t>
            </a:r>
            <a:r>
              <a:rPr lang="ru-RU" sz="1750" dirty="0" smtClean="0">
                <a:solidFill>
                  <a:schemeClr val="tx1"/>
                </a:solidFill>
              </a:rPr>
              <a:t> мен</a:t>
            </a:r>
            <a:r>
              <a:rPr lang="ru-RU" sz="1750" dirty="0">
                <a:solidFill>
                  <a:schemeClr val="tx1"/>
                </a:solidFill>
              </a:rPr>
              <a:t> </a:t>
            </a:r>
            <a:r>
              <a:rPr lang="ru-RU" sz="1750" dirty="0" err="1" smtClean="0">
                <a:solidFill>
                  <a:schemeClr val="tx1"/>
                </a:solidFill>
              </a:rPr>
              <a:t>сөз</a:t>
            </a:r>
            <a:r>
              <a:rPr lang="ru-RU" sz="1750" dirty="0" smtClean="0">
                <a:solidFill>
                  <a:schemeClr val="tx1"/>
                </a:solidFill>
              </a:rPr>
              <a:t> </a:t>
            </a:r>
            <a:r>
              <a:rPr lang="ru-RU" sz="1750" dirty="0" err="1" smtClean="0">
                <a:solidFill>
                  <a:schemeClr val="tx1"/>
                </a:solidFill>
              </a:rPr>
              <a:t>тіркестері</a:t>
            </a:r>
            <a:r>
              <a:rPr lang="ru-RU" sz="1750" dirty="0" smtClean="0">
                <a:solidFill>
                  <a:schemeClr val="tx1"/>
                </a:solidFill>
              </a:rPr>
              <a:t>, </a:t>
            </a:r>
            <a:r>
              <a:rPr lang="ru-RU" sz="1750" dirty="0" err="1" smtClean="0">
                <a:solidFill>
                  <a:schemeClr val="tx1"/>
                </a:solidFill>
              </a:rPr>
              <a:t>фразеологизмдер</a:t>
            </a:r>
            <a:r>
              <a:rPr lang="ru-RU" sz="1750" dirty="0" smtClean="0">
                <a:solidFill>
                  <a:schemeClr val="tx1"/>
                </a:solidFill>
              </a:rPr>
              <a:t> </a:t>
            </a:r>
            <a:r>
              <a:rPr lang="ru-RU" sz="1750" dirty="0">
                <a:solidFill>
                  <a:schemeClr val="tx1"/>
                </a:solidFill>
              </a:rPr>
              <a:t>аз. </a:t>
            </a:r>
            <a:r>
              <a:rPr lang="ru-RU" sz="1750" dirty="0" err="1">
                <a:solidFill>
                  <a:schemeClr val="tx1"/>
                </a:solidFill>
              </a:rPr>
              <a:t>Кез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келген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шығарма</a:t>
            </a:r>
            <a:r>
              <a:rPr lang="ru-RU" sz="1750" dirty="0">
                <a:solidFill>
                  <a:schemeClr val="tx1"/>
                </a:solidFill>
              </a:rPr>
              <a:t> тек </a:t>
            </a:r>
            <a:r>
              <a:rPr lang="ru-RU" sz="1750" dirty="0" err="1">
                <a:solidFill>
                  <a:schemeClr val="tx1"/>
                </a:solidFill>
              </a:rPr>
              <a:t>қана</a:t>
            </a:r>
            <a:r>
              <a:rPr lang="ru-RU" sz="1750" dirty="0">
                <a:solidFill>
                  <a:schemeClr val="tx1"/>
                </a:solidFill>
              </a:rPr>
              <a:t> </a:t>
            </a:r>
            <a:r>
              <a:rPr lang="ru-RU" sz="1750" dirty="0" err="1" smtClean="0">
                <a:solidFill>
                  <a:schemeClr val="tx1"/>
                </a:solidFill>
              </a:rPr>
              <a:t>авторлық</a:t>
            </a:r>
            <a:r>
              <a:rPr lang="ru-RU" sz="1750" dirty="0">
                <a:solidFill>
                  <a:schemeClr val="tx1"/>
                </a:solidFill>
              </a:rPr>
              <a:t> </a:t>
            </a:r>
            <a:r>
              <a:rPr lang="ru-RU" sz="1750" dirty="0" err="1">
                <a:solidFill>
                  <a:schemeClr val="tx1"/>
                </a:solidFill>
              </a:rPr>
              <a:t>баяндаудан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ғана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емес</a:t>
            </a:r>
            <a:r>
              <a:rPr lang="ru-RU" sz="1750" dirty="0">
                <a:solidFill>
                  <a:schemeClr val="tx1"/>
                </a:solidFill>
              </a:rPr>
              <a:t>, </a:t>
            </a:r>
            <a:r>
              <a:rPr lang="ru-RU" sz="1750" dirty="0" err="1">
                <a:solidFill>
                  <a:schemeClr val="tx1"/>
                </a:solidFill>
              </a:rPr>
              <a:t>кейіпкер</a:t>
            </a:r>
            <a:r>
              <a:rPr lang="ru-RU" sz="1750" dirty="0">
                <a:solidFill>
                  <a:schemeClr val="tx1"/>
                </a:solidFill>
              </a:rPr>
              <a:t> </a:t>
            </a:r>
            <a:r>
              <a:rPr lang="ru-RU" sz="1750" dirty="0" err="1">
                <a:solidFill>
                  <a:schemeClr val="tx1"/>
                </a:solidFill>
              </a:rPr>
              <a:t>тілінен</a:t>
            </a:r>
            <a:r>
              <a:rPr lang="ru-RU" sz="1750" dirty="0">
                <a:solidFill>
                  <a:schemeClr val="tx1"/>
                </a:solidFill>
              </a:rPr>
              <a:t> де </a:t>
            </a:r>
            <a:r>
              <a:rPr lang="ru-RU" sz="1750" dirty="0" err="1" smtClean="0">
                <a:solidFill>
                  <a:schemeClr val="tx1"/>
                </a:solidFill>
              </a:rPr>
              <a:t>тұрады</a:t>
            </a:r>
            <a:r>
              <a:rPr lang="ru-RU" sz="1750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6146" name="Рисунок 4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463" y="7978775"/>
            <a:ext cx="20002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object 2"/>
          <p:cNvSpPr>
            <a:spLocks/>
          </p:cNvSpPr>
          <p:nvPr/>
        </p:nvSpPr>
        <p:spPr bwMode="auto">
          <a:xfrm>
            <a:off x="0" y="0"/>
            <a:ext cx="12190413" cy="1268412"/>
          </a:xfrm>
          <a:custGeom>
            <a:avLst/>
            <a:gdLst>
              <a:gd name="T0" fmla="*/ 0 w 15238094"/>
              <a:gd name="T1" fmla="*/ 207 h 1221740"/>
              <a:gd name="T2" fmla="*/ 2531 w 15238094"/>
              <a:gd name="T3" fmla="*/ 207 h 1221740"/>
              <a:gd name="T4" fmla="*/ 2531 w 15238094"/>
              <a:gd name="T5" fmla="*/ 0 h 1221740"/>
              <a:gd name="T6" fmla="*/ 0 w 15238094"/>
              <a:gd name="T7" fmla="*/ 0 h 1221740"/>
              <a:gd name="T8" fmla="*/ 0 w 15238094"/>
              <a:gd name="T9" fmla="*/ 207 h 12217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238094"/>
              <a:gd name="T16" fmla="*/ 0 h 1221740"/>
              <a:gd name="T17" fmla="*/ 15238094 w 15238094"/>
              <a:gd name="T18" fmla="*/ 1221740 h 12217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kk-KZ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eaLnBrk="1" hangingPunct="1"/>
            <a:r>
              <a:rPr lang="kk-KZ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kk-KZ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-тапсырма. Көркем әдебиет стилі мен әдеби тіл арасындағы айырмашылықтар мен ұқсастықтарды Веен диаграммасы арқылы көрсетіңдер.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Google Shape;77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212725" y="6621463"/>
            <a:ext cx="11728450" cy="25400"/>
          </a:xfrm>
          <a:prstGeom prst="straightConnector1">
            <a:avLst/>
          </a:prstGeom>
          <a:ln w="57150">
            <a:solidFill>
              <a:srgbClr val="33CCCC"/>
            </a:solidFill>
            <a:headEnd type="none" w="sm" len="sm"/>
            <a:tailEnd type="none" w="sm" len="sm"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Google Shape;78;p1">
            <a:extLst>
              <a:ext uri="{FF2B5EF4-FFF2-40B4-BE49-F238E27FC236}"/>
            </a:extLst>
          </p:cNvPr>
          <p:cNvCxnSpPr>
            <a:cxnSpLocks noChangeShapeType="1"/>
          </p:cNvCxnSpPr>
          <p:nvPr/>
        </p:nvCxnSpPr>
        <p:spPr bwMode="auto">
          <a:xfrm>
            <a:off x="757238" y="6364288"/>
            <a:ext cx="10693400" cy="36512"/>
          </a:xfrm>
          <a:prstGeom prst="straightConnector1">
            <a:avLst/>
          </a:prstGeom>
          <a:ln w="38100">
            <a:headEnd type="none" w="sm" len="sm"/>
            <a:tailEnd type="none" w="sm" len="sm"/>
          </a:ln>
          <a:extLst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572" y="1787117"/>
            <a:ext cx="4762039" cy="446683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8668" y="2675031"/>
            <a:ext cx="3737172" cy="3505504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5366727" y="2156326"/>
            <a:ext cx="1200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kk-KZ" dirty="0" smtClean="0">
                <a:solidFill>
                  <a:prstClr val="black"/>
                </a:solidFill>
                <a:latin typeface="Calibri"/>
                <a:cs typeface="+mn-cs"/>
              </a:rPr>
              <a:t>Ұқсастығы</a:t>
            </a:r>
            <a:endParaRPr lang="ru-RU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005129" y="1417723"/>
            <a:ext cx="1136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 smtClean="0"/>
              <a:t>Әдеби тіл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366535" y="1417723"/>
            <a:ext cx="2324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dirty="0"/>
              <a:t>Көркем әдебиет стилі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051443" y="2147237"/>
            <a:ext cx="304370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5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</a:t>
            </a:r>
            <a:r>
              <a:rPr lang="ru-RU" sz="175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халықтық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тілдің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жүйеге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түскен</a:t>
            </a:r>
            <a:r>
              <a:rPr lang="ru-RU" sz="175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50" dirty="0" err="1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дәстүрі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ауызша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әдебиеттің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қалыптасқан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орныққан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қалыптары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стильдік-жанрлық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тармақтары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бар,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сөйлейтін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адамдардың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бәріне</a:t>
            </a:r>
            <a:r>
              <a:rPr lang="ru-RU" sz="175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50" dirty="0" err="1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ортақ</a:t>
            </a:r>
            <a:r>
              <a:rPr lang="ru-RU" sz="175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50" dirty="0" err="1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түсінікті</a:t>
            </a:r>
            <a:r>
              <a:rPr lang="ru-RU" sz="175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67459" y="3105835"/>
            <a:ext cx="22666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err="1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өздің</a:t>
            </a:r>
            <a:r>
              <a:rPr lang="ru-RU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эстетикалық</a:t>
            </a:r>
            <a:r>
              <a:rPr lang="ru-RU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қуаты</a:t>
            </a:r>
            <a:r>
              <a:rPr lang="ru-RU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сөздің</a:t>
            </a:r>
            <a:r>
              <a:rPr lang="ru-RU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бейнелілігі</a:t>
            </a:r>
            <a:r>
              <a:rPr lang="ru-RU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</a:t>
            </a:r>
            <a:r>
              <a:rPr lang="ru-RU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</a:t>
            </a:r>
            <a:r>
              <a:rPr lang="ru-RU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586440"/>
      </p:ext>
    </p:extLst>
  </p:cSld>
  <p:clrMapOvr>
    <a:masterClrMapping/>
  </p:clrMapOvr>
  <p:transition spd="slow" advTm="73708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7104</TotalTime>
  <Words>345</Words>
  <Application>Microsoft Office PowerPoint</Application>
  <PresentationFormat>Широкоэкранный</PresentationFormat>
  <Paragraphs>83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Neo Sans Cyr</vt:lpstr>
      <vt:lpstr>Scada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Жазира Асанова</dc:creator>
  <cp:lastModifiedBy>SAMSUNG</cp:lastModifiedBy>
  <cp:revision>533</cp:revision>
  <cp:lastPrinted>2020-03-24T09:36:16Z</cp:lastPrinted>
  <dcterms:created xsi:type="dcterms:W3CDTF">2018-09-12T03:07:08Z</dcterms:created>
  <dcterms:modified xsi:type="dcterms:W3CDTF">2020-11-05T06:58:49Z</dcterms:modified>
</cp:coreProperties>
</file>