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2" r:id="rId3"/>
    <p:sldId id="257" r:id="rId4"/>
    <p:sldId id="296" r:id="rId5"/>
    <p:sldId id="260" r:id="rId6"/>
    <p:sldId id="290" r:id="rId7"/>
    <p:sldId id="291" r:id="rId8"/>
    <p:sldId id="278" r:id="rId9"/>
    <p:sldId id="298" r:id="rId10"/>
    <p:sldId id="279" r:id="rId11"/>
    <p:sldId id="280" r:id="rId12"/>
    <p:sldId id="281" r:id="rId13"/>
    <p:sldId id="282" r:id="rId14"/>
    <p:sldId id="283" r:id="rId15"/>
    <p:sldId id="284" r:id="rId16"/>
    <p:sldId id="292" r:id="rId17"/>
    <p:sldId id="287" r:id="rId18"/>
    <p:sldId id="285" r:id="rId19"/>
    <p:sldId id="294" r:id="rId20"/>
    <p:sldId id="286" r:id="rId21"/>
    <p:sldId id="288" r:id="rId22"/>
    <p:sldId id="289" r:id="rId23"/>
    <p:sldId id="297" r:id="rId24"/>
    <p:sldId id="29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08" autoAdjust="0"/>
    <p:restoredTop sz="94660"/>
  </p:normalViewPr>
  <p:slideViewPr>
    <p:cSldViewPr>
      <p:cViewPr varScale="1">
        <p:scale>
          <a:sx n="82" d="100"/>
          <a:sy n="82" d="100"/>
        </p:scale>
        <p:origin x="-82" y="-1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06CF9-9780-46F8-BC43-E4614AC12061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7C62A-8494-435C-A1E9-05531CF22EA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06CF9-9780-46F8-BC43-E4614AC12061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7C62A-8494-435C-A1E9-05531CF22E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06CF9-9780-46F8-BC43-E4614AC12061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7C62A-8494-435C-A1E9-05531CF22E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06CF9-9780-46F8-BC43-E4614AC12061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7C62A-8494-435C-A1E9-05531CF22EA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06CF9-9780-46F8-BC43-E4614AC12061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7C62A-8494-435C-A1E9-05531CF22E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06CF9-9780-46F8-BC43-E4614AC12061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7C62A-8494-435C-A1E9-05531CF22EA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06CF9-9780-46F8-BC43-E4614AC12061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7C62A-8494-435C-A1E9-05531CF22EA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06CF9-9780-46F8-BC43-E4614AC12061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7C62A-8494-435C-A1E9-05531CF22E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06CF9-9780-46F8-BC43-E4614AC12061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7C62A-8494-435C-A1E9-05531CF22E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06CF9-9780-46F8-BC43-E4614AC12061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7C62A-8494-435C-A1E9-05531CF22EA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06CF9-9780-46F8-BC43-E4614AC12061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7C62A-8494-435C-A1E9-05531CF22EA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5606CF9-9780-46F8-BC43-E4614AC12061}" type="datetimeFigureOut">
              <a:rPr lang="ru-RU" smtClean="0"/>
              <a:t>16.11.2020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AC7C62A-8494-435C-A1E9-05531CF22EA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wav"/><Relationship Id="rId1" Type="http://schemas.microsoft.com/office/2007/relationships/media" Target="../media/media23.wav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wav"/><Relationship Id="rId1" Type="http://schemas.microsoft.com/office/2007/relationships/media" Target="../media/media24.wav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71800" y="5301208"/>
            <a:ext cx="5637010" cy="921488"/>
          </a:xfrm>
        </p:spPr>
        <p:txBody>
          <a:bodyPr/>
          <a:lstStyle/>
          <a:p>
            <a:pPr algn="ctr"/>
            <a:r>
              <a:rPr lang="kk-KZ" b="1" dirty="0" smtClean="0">
                <a:solidFill>
                  <a:srgbClr val="7030A0"/>
                </a:solidFill>
              </a:rPr>
              <a:t>              </a:t>
            </a:r>
            <a:r>
              <a:rPr lang="kk-KZ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Қазақ тілі мен әдебиеті (Т2) </a:t>
            </a:r>
          </a:p>
          <a:p>
            <a:pPr algn="ctr"/>
            <a:r>
              <a:rPr lang="kk-KZ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10 - сынып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-171400"/>
            <a:ext cx="8064896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kk-KZ" sz="4400" dirty="0" smtClean="0"/>
              <a:t> </a:t>
            </a:r>
            <a:br>
              <a:rPr lang="kk-KZ" sz="4400" dirty="0" smtClean="0"/>
            </a:br>
            <a:r>
              <a:rPr lang="kk-KZ" sz="4400" dirty="0" smtClean="0"/>
              <a:t/>
            </a:r>
            <a:br>
              <a:rPr lang="kk-KZ" sz="4400" dirty="0" smtClean="0"/>
            </a:br>
            <a:r>
              <a:rPr lang="kk-KZ" sz="3200" dirty="0" smtClean="0">
                <a:solidFill>
                  <a:srgbClr val="FF0000"/>
                </a:solidFill>
              </a:rPr>
              <a:t>Сабақтың тақырыбы:</a:t>
            </a:r>
            <a:br>
              <a:rPr lang="kk-KZ" sz="3200" dirty="0" smtClean="0">
                <a:solidFill>
                  <a:srgbClr val="FF0000"/>
                </a:solidFill>
              </a:rPr>
            </a:br>
            <a:r>
              <a:rPr lang="kk-KZ" sz="3200" dirty="0">
                <a:solidFill>
                  <a:srgbClr val="FF0000"/>
                </a:solidFill>
              </a:rPr>
              <a:t/>
            </a:r>
            <a:br>
              <a:rPr lang="kk-KZ" sz="3200" dirty="0">
                <a:solidFill>
                  <a:srgbClr val="FF0000"/>
                </a:solidFill>
              </a:rPr>
            </a:br>
            <a:r>
              <a:rPr lang="kk-KZ" sz="3200" dirty="0">
                <a:solidFill>
                  <a:srgbClr val="6600CC"/>
                </a:solidFill>
              </a:rPr>
              <a:t>Адамзат тағдырының </a:t>
            </a:r>
            <a:r>
              <a:rPr lang="kk-KZ" sz="3200" dirty="0" smtClean="0">
                <a:solidFill>
                  <a:srgbClr val="6600CC"/>
                </a:solidFill>
              </a:rPr>
              <a:t>жыршысы</a:t>
            </a:r>
            <a:endParaRPr lang="ru-RU" sz="4000" dirty="0">
              <a:solidFill>
                <a:srgbClr val="7030A0"/>
              </a:solidFill>
            </a:endParaRP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73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16"/>
    </mc:Choice>
    <mc:Fallback xmlns="">
      <p:transition spd="slow" advTm="12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>
          <a:xfrm>
            <a:off x="539552" y="188640"/>
            <a:ext cx="6544816" cy="3762752"/>
          </a:xfrm>
        </p:spPr>
        <p:txBody>
          <a:bodyPr/>
          <a:lstStyle/>
          <a:p>
            <a:pPr marL="45720" indent="0">
              <a:buNone/>
            </a:pPr>
            <a:r>
              <a:rPr lang="kk-KZ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Назар аударыңыз!</a:t>
            </a:r>
          </a:p>
          <a:p>
            <a:endParaRPr lang="ru-RU" dirty="0"/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251520" y="836712"/>
            <a:ext cx="8784976" cy="5559459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k-KZ" dirty="0">
                <a:latin typeface="Times New Roman" pitchFamily="18" charset="0"/>
                <a:cs typeface="Times New Roman" pitchFamily="18" charset="0"/>
              </a:rPr>
              <a:t>«Ымырт», «Сергелдең», «Күйреу» атты үш кітаптан тұратын шығарма қазақ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халқының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тарихи бір дәуірдегі өмір кезеңін қамтиды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«Ымырт» кітабы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кейіпкер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Еламан туралы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Ол қарапайым балықшы, туа біткен мінезіне өршілдік, қайраттылық тән намысқой, ақылды жігіт.</a:t>
            </a:r>
          </a:p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Трилогияның екінші кітабы «Сергелдеңде» Еламанның жеке басының қайғысын ел қайғысы басып кетеді. Қазақ даласында әлеуметтік қайшылықтардың өршуін тереңнен қопарып көрсетеді.</a:t>
            </a:r>
          </a:p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«Күйреу» аталатын үшінші, соңғы кітабында комиссар Дьяков насихаттайтын болашақ коммунистік қоғамның басты принципінің дұрыстығына Еламан әжептәуір күмән келтіреді.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Жазушы романда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жекелеген адам тағдырлары арқылы тұтас бір халықтың тарихи тағдырын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балықшылардың өмірі, Арал теңізі туралы баяндайды. "Қан 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мен тер" романы бойынша жасалған инсценировкасы М.Әуезов атындағы академиялық қазақ драма театрының (1974 жылдан) репертуарынан тұрақты орын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алды</a:t>
            </a:r>
            <a:r>
              <a:rPr lang="kk-KZ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kk-KZ" dirty="0" smtClean="0">
                <a:latin typeface="Times New Roman" pitchFamily="18" charset="0"/>
                <a:cs typeface="Times New Roman" pitchFamily="18" charset="0"/>
              </a:rPr>
              <a:t>трилогияның негізінде «Қан мен тер» атты көркем фильм түсірілді.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Звук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6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941"/>
    </mc:Choice>
    <mc:Fallback xmlns="">
      <p:transition spd="slow" advTm="103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404664"/>
            <a:ext cx="8424936" cy="626469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1-тапсырма. Мәтінді мұқият оқы.</a:t>
            </a:r>
          </a:p>
          <a:p>
            <a:pPr marL="45720" indent="0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Қазіргідей</a:t>
            </a:r>
            <a:r>
              <a:rPr lang="ru-RU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теңіз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әлі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қата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қоймаған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аласапыран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абыржыда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жұмыс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аз.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Көбіне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қол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бос.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Сондайда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осы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сары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бала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салып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ұрып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қазақ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аулына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барады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Оның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қарапайымдылығын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ұнататын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қазақтар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көрген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жерде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сары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бала» </a:t>
            </a:r>
            <a:r>
              <a:rPr lang="ru-RU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деп</a:t>
            </a:r>
            <a:r>
              <a:rPr lang="ru-RU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оған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кәдімгідей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іш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тартып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тұратын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. Андрей де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балықшыларды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көрсе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үйіріле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кететін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бауырмал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Қазір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де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жайраңдап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күліп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балықшылардың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мұздай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қолын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қысты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45720" indent="0">
              <a:buNone/>
            </a:pP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Бұлар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азын-аулақ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балықты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тапсырып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сыртқа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шыққанда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анадай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жерде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топ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қара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киімділер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тұр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екен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Ішінде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промсол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ұстайтын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бай </a:t>
            </a:r>
            <a:r>
              <a:rPr lang="ru-RU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орыс</a:t>
            </a:r>
            <a:r>
              <a:rPr lang="ru-RU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бар.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Қаталдығына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қарап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өңір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оны «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Тентек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Шодыр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дейді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Биыл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күз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жел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құзды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болды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да,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мұз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қатпай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абыржының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аяғы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ұзаққа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созылып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Тентек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Шодыр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ұрынарға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қара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таппай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жүрген-ді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Бұндайда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Еламан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оның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көзіне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түспеуге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тырысатын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Көріп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тұрып</a:t>
            </a:r>
            <a:r>
              <a:rPr lang="ru-RU" b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соқпай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кетудің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тағы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ретін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таппады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да,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амалсыздан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қорқа-қорқа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барып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еді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" indent="0">
              <a:buNone/>
            </a:pPr>
            <a:endParaRPr lang="ru-RU" b="1" dirty="0">
              <a:solidFill>
                <a:srgbClr val="FF0000"/>
              </a:solidFill>
              <a:cs typeface="Times New Roman" pitchFamily="18" charset="0"/>
            </a:endParaRPr>
          </a:p>
          <a:p>
            <a:pPr marL="45720" indent="0">
              <a:buNone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2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344"/>
    </mc:Choice>
    <mc:Fallback xmlns="">
      <p:transition spd="slow" advTm="105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332656"/>
            <a:ext cx="8424936" cy="6264696"/>
          </a:xfrm>
        </p:spPr>
        <p:txBody>
          <a:bodyPr>
            <a:normAutofit fontScale="70000" lnSpcReduction="20000"/>
          </a:bodyPr>
          <a:lstStyle/>
          <a:p>
            <a:pPr marL="45720" indent="0">
              <a:buNone/>
            </a:pPr>
            <a:endParaRPr lang="ru-RU" sz="2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ru-RU" sz="26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─ 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Ну...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балық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қалай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?-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деді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Тентек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Шодыр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" indent="0">
              <a:buNone/>
            </a:pPr>
            <a:r>
              <a:rPr lang="ru-RU" sz="26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─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Қырсыққанда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мұз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pPr marL="45720" indent="0">
              <a:buNone/>
            </a:pPr>
            <a:r>
              <a:rPr lang="ru-RU" sz="26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─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Немене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балық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жоқ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па?</a:t>
            </a:r>
          </a:p>
          <a:p>
            <a:pPr marL="45720" indent="0">
              <a:buNone/>
            </a:pPr>
            <a:r>
              <a:rPr lang="ru-RU" sz="26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─ 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Аз.</a:t>
            </a:r>
          </a:p>
          <a:p>
            <a:pPr marL="45720" indent="0">
              <a:buNone/>
            </a:pPr>
            <a:r>
              <a:rPr lang="ru-RU" sz="26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─ 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Аз?</a:t>
            </a:r>
          </a:p>
          <a:p>
            <a:pPr marL="45720" indent="0">
              <a:buNone/>
            </a:pPr>
            <a:r>
              <a:rPr lang="ru-RU" sz="26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─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Ие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аз.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Кісі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басына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қырық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отыз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қадақтан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тапсырдық</a:t>
            </a:r>
            <a:r>
              <a:rPr lang="ru-RU" sz="26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" indent="0">
              <a:buNone/>
            </a:pPr>
            <a:r>
              <a:rPr lang="ru-RU" sz="26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Федоров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сөніп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қалған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трубканы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күректей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шеңгелімен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сығымдап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ұстап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ұзын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қоныш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етік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киген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аяғын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әр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кездегідей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шіреніп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қара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жерді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нығарлай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басып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тұр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" indent="0">
              <a:buNone/>
            </a:pPr>
            <a:r>
              <a:rPr lang="ru-RU" sz="26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─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Көріп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тұрмын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азғантай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балықтың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жарым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жартысын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өздерің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әкетіп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бара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жатырсыңдар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pPr marL="45720" indent="0">
              <a:buNone/>
            </a:pPr>
            <a:r>
              <a:rPr lang="ru-RU" sz="26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─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Тақсыр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асымдық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...</a:t>
            </a:r>
          </a:p>
          <a:p>
            <a:pPr marL="45720" indent="0">
              <a:buNone/>
            </a:pPr>
            <a:r>
              <a:rPr lang="ru-RU" sz="26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─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жаққа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мен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иман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іздеп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келгенім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жоқ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Ендігі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жерде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менен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ұлықсатсыз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бір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шабақ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алмайсыңдар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" indent="0">
              <a:buNone/>
            </a:pPr>
            <a:r>
              <a:rPr lang="ru-RU" sz="26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─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Тақсыр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қалай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" indent="0">
              <a:buNone/>
            </a:pPr>
            <a:r>
              <a:rPr lang="ru-RU" sz="26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─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Солай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Қашан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көп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балыққа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кенелгенше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жалғыз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шабақ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...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есіттің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бе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сыңар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шабақ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алмайсыңдар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Үйлеріңе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алып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бара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жатқан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ана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балықты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тапсырыңдар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  <a:p>
            <a:pPr marL="45720" indent="0">
              <a:buNone/>
            </a:pPr>
            <a:r>
              <a:rPr lang="ru-RU" sz="2600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Еламан</a:t>
            </a:r>
            <a:r>
              <a:rPr lang="ru-RU" sz="26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осы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орыстан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қорқатын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Оған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кездескенде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назарын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тіктемей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600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көзін</a:t>
            </a:r>
            <a:r>
              <a:rPr lang="ru-RU" sz="26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төмен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сала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беретін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. Осы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жолы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әдеттегі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именшектігін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ұмытып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орыс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байының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алдында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безеріп</a:t>
            </a:r>
            <a:r>
              <a:rPr lang="ru-RU" sz="26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алды</a:t>
            </a:r>
            <a:r>
              <a:rPr lang="ru-RU" sz="26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600" b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3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02"/>
    </mc:Choice>
    <mc:Fallback xmlns="">
      <p:transition spd="slow" advTm="89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476672"/>
            <a:ext cx="8064896" cy="4392488"/>
          </a:xfrm>
        </p:spPr>
        <p:txBody>
          <a:bodyPr/>
          <a:lstStyle/>
          <a:p>
            <a:pPr marL="45720" indent="0">
              <a:buNone/>
            </a:pPr>
            <a:r>
              <a:rPr lang="ru-RU" sz="1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─ </a:t>
            </a:r>
            <a:r>
              <a:rPr lang="ru-RU" sz="1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Жарайды</a:t>
            </a:r>
            <a:r>
              <a:rPr lang="ru-RU" sz="1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тақсыр</a:t>
            </a:r>
            <a:r>
              <a:rPr lang="ru-RU" sz="1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" indent="0">
              <a:buNone/>
            </a:pPr>
            <a:r>
              <a:rPr lang="ru-RU" sz="1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Сүйдеді</a:t>
            </a:r>
            <a:r>
              <a:rPr lang="ru-RU" sz="1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де, </a:t>
            </a:r>
            <a:r>
              <a:rPr lang="ru-RU" sz="1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бұрылып</a:t>
            </a:r>
            <a:r>
              <a:rPr lang="ru-RU" sz="1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жүре</a:t>
            </a:r>
            <a:r>
              <a:rPr lang="ru-RU" sz="1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берді</a:t>
            </a:r>
            <a:r>
              <a:rPr lang="ru-RU" sz="1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Анадай</a:t>
            </a:r>
            <a:r>
              <a:rPr lang="ru-RU" sz="1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жерде</a:t>
            </a:r>
            <a:r>
              <a:rPr lang="ru-RU" sz="1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өзін</a:t>
            </a:r>
            <a:r>
              <a:rPr lang="ru-RU" sz="1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тосып</a:t>
            </a:r>
            <a:r>
              <a:rPr lang="ru-RU" sz="1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тұрған</a:t>
            </a:r>
            <a:r>
              <a:rPr lang="ru-RU" sz="1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балықшыларға</a:t>
            </a:r>
            <a:r>
              <a:rPr lang="ru-RU" sz="1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бара сала </a:t>
            </a:r>
            <a:r>
              <a:rPr lang="ru-RU" sz="1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Мөңкеден</a:t>
            </a:r>
            <a:r>
              <a:rPr lang="ru-RU" sz="1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басқаның</a:t>
            </a:r>
            <a:r>
              <a:rPr lang="ru-RU" sz="1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балығын</a:t>
            </a:r>
            <a:r>
              <a:rPr lang="ru-RU" sz="1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түгелдей</a:t>
            </a:r>
            <a:r>
              <a:rPr lang="ru-RU" sz="1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лабазға</a:t>
            </a:r>
            <a:r>
              <a:rPr lang="ru-RU" sz="1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апарып</a:t>
            </a:r>
            <a:r>
              <a:rPr lang="ru-RU" sz="1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төге</a:t>
            </a:r>
            <a:r>
              <a:rPr lang="ru-RU" sz="1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салды</a:t>
            </a:r>
            <a:r>
              <a:rPr lang="ru-RU" sz="1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" indent="0">
              <a:buNone/>
            </a:pPr>
            <a:r>
              <a:rPr lang="ru-RU" sz="1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─ </a:t>
            </a:r>
            <a:r>
              <a:rPr lang="ru-RU" sz="1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Еламан</a:t>
            </a:r>
            <a:r>
              <a:rPr lang="ru-RU" sz="1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қарағым</a:t>
            </a:r>
            <a:r>
              <a:rPr lang="ru-RU" sz="1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- ау, </a:t>
            </a:r>
            <a:r>
              <a:rPr lang="ru-RU" sz="1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мұның</a:t>
            </a:r>
            <a:r>
              <a:rPr lang="ru-RU" sz="1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не?</a:t>
            </a:r>
          </a:p>
          <a:p>
            <a:pPr marL="45720" indent="0">
              <a:buNone/>
            </a:pPr>
            <a:r>
              <a:rPr lang="ru-RU" sz="1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─ Бала-</a:t>
            </a:r>
            <a:r>
              <a:rPr lang="ru-RU" sz="1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шағамыз</a:t>
            </a:r>
            <a:r>
              <a:rPr lang="ru-RU" sz="1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аш</a:t>
            </a:r>
            <a:r>
              <a:rPr lang="ru-RU" sz="1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жата </a:t>
            </a:r>
            <a:r>
              <a:rPr lang="ru-RU" sz="1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ма</a:t>
            </a:r>
            <a:r>
              <a:rPr lang="ru-RU" sz="1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" indent="0">
              <a:buNone/>
            </a:pPr>
            <a:r>
              <a:rPr lang="ru-RU" sz="1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─ </a:t>
            </a:r>
            <a:r>
              <a:rPr lang="ru-RU" sz="1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Менде</a:t>
            </a:r>
            <a:r>
              <a:rPr lang="ru-RU" sz="1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sz="1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тұр</a:t>
            </a:r>
            <a:r>
              <a:rPr lang="ru-RU" sz="1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?.. </a:t>
            </a:r>
            <a:r>
              <a:rPr lang="ru-RU" sz="1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Ана</a:t>
            </a:r>
            <a:r>
              <a:rPr lang="ru-RU" sz="1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сары</a:t>
            </a:r>
            <a:r>
              <a:rPr lang="ru-RU" sz="1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сайтанға</a:t>
            </a:r>
            <a:r>
              <a:rPr lang="ru-RU" sz="1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айт</a:t>
            </a:r>
            <a:r>
              <a:rPr lang="ru-RU" sz="1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15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03"/>
    </mc:Choice>
    <mc:Fallback xmlns="">
      <p:transition spd="slow" advTm="29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332656"/>
            <a:ext cx="8496944" cy="6336704"/>
          </a:xfrm>
        </p:spPr>
        <p:txBody>
          <a:bodyPr/>
          <a:lstStyle/>
          <a:p>
            <a:pPr marL="45720" indent="0">
              <a:buNone/>
            </a:pPr>
            <a:r>
              <a:rPr lang="kk-KZ" dirty="0" smtClean="0"/>
              <a:t> </a:t>
            </a:r>
          </a:p>
          <a:p>
            <a:pPr marL="45720" indent="0">
              <a:buNone/>
            </a:pPr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2-тапсырма. Мәтінді мағыналық бөлікке бөліп, тақырыпша қой.      </a:t>
            </a:r>
          </a:p>
          <a:p>
            <a:pPr marL="45720" indent="0">
              <a:buNone/>
            </a:pPr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Әр бөлік бойынша екі сұрақтан дайында.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75556" y="1952836"/>
            <a:ext cx="8064896" cy="122413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1952836"/>
            <a:ext cx="1914692" cy="126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5556" y="3429000"/>
            <a:ext cx="5868652" cy="1296144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75556" y="5085184"/>
            <a:ext cx="5868652" cy="1224136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56" y="3429000"/>
            <a:ext cx="1914692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49" y="5062764"/>
            <a:ext cx="1931399" cy="1318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76255" y="3397336"/>
            <a:ext cx="24769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 smtClean="0">
                <a:solidFill>
                  <a:srgbClr val="FF0000"/>
                </a:solidFill>
              </a:rPr>
              <a:t>Дескриптор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k-KZ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Мәтінді мағыналық бөлікке бөле алады.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kk-KZ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Әр бөлік бойынша екі сұрақтан дайындайды.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25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95"/>
    </mc:Choice>
    <mc:Fallback xmlns="">
      <p:transition spd="slow" advTm="54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110"/>
            <a:ext cx="8568952" cy="633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8280920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16" y="3374275"/>
            <a:ext cx="8083550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29" y="4833105"/>
            <a:ext cx="8083550" cy="1321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578116" y="3374275"/>
            <a:ext cx="1905652" cy="122443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kk-KZ" sz="17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Қатал «Тентек Шодыр» </a:t>
            </a:r>
            <a:endParaRPr lang="ru-RU" sz="11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67544" y="1916831"/>
            <a:ext cx="1967405" cy="1243013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kk-KZ" sz="1800" b="1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Бауырмал Андрей</a:t>
            </a:r>
            <a:endParaRPr lang="ru-RU" sz="11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64526" y="4814212"/>
            <a:ext cx="1919242" cy="1340526"/>
          </a:xfrm>
          <a:prstGeom prst="roundRect">
            <a:avLst/>
          </a:prstGeom>
          <a:solidFill>
            <a:srgbClr val="FF0000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kk-KZ" sz="18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Еламанның ашуы</a:t>
            </a:r>
            <a:endParaRPr lang="ru-RU" sz="11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27784" y="2078036"/>
            <a:ext cx="5688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>
                <a:latin typeface="Times New Roman" pitchFamily="18" charset="0"/>
                <a:cs typeface="Times New Roman" pitchFamily="18" charset="0"/>
              </a:rPr>
              <a:t>Қазақтар көрген  жерде «сары бала» деп кімді айтатын?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90065" y="2636912"/>
            <a:ext cx="2448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Андрей қандай адам?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21932" y="3539107"/>
            <a:ext cx="2437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Биыл күз қандай еді?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21932" y="3995781"/>
            <a:ext cx="3704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Тентек Шодыр Еламанға не деді?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27784" y="4833105"/>
            <a:ext cx="5331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Еламан Тентек Шодырға кездескенде өзін қалай </a:t>
            </a:r>
          </a:p>
          <a:p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сезінетін?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22903" y="5464143"/>
            <a:ext cx="5779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latin typeface="Times New Roman" pitchFamily="18" charset="0"/>
                <a:cs typeface="Times New Roman" pitchFamily="18" charset="0"/>
              </a:rPr>
              <a:t>Кімнен басқаның балығын түгелдей лабазға апарып </a:t>
            </a:r>
            <a:endParaRPr lang="kk-KZ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төге салды</a:t>
            </a:r>
            <a:r>
              <a:rPr lang="kk-KZ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8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69"/>
    </mc:Choice>
    <mc:Fallback xmlns="">
      <p:transition spd="slow" advTm="55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85" y="1295323"/>
            <a:ext cx="8280920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22093" y="1295322"/>
            <a:ext cx="1967405" cy="1243013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kk-KZ" sz="1800" b="1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Бауырмал Андрей</a:t>
            </a:r>
            <a:endParaRPr lang="ru-RU" sz="11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60928" y="1295323"/>
            <a:ext cx="56886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b="1" dirty="0">
                <a:latin typeface="Times New Roman" pitchFamily="18" charset="0"/>
                <a:cs typeface="Times New Roman" pitchFamily="18" charset="0"/>
              </a:rPr>
              <a:t>Қазақтар көрген  жерде «сары бала» деп кімді айтатын?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4648" y="1929413"/>
            <a:ext cx="2448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Андрей қандай адам?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70" y="2852936"/>
            <a:ext cx="8083550" cy="124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551929" y="2852936"/>
            <a:ext cx="1905652" cy="122443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kk-KZ" sz="17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Қатал «Тентек Шодыр» </a:t>
            </a:r>
            <a:endParaRPr lang="ru-RU" sz="11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15488" y="2924944"/>
            <a:ext cx="2437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Биыл күз қандай еді?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30852" y="3446720"/>
            <a:ext cx="3704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Тентек Шодыр Еламанға не деді?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52" y="4452459"/>
            <a:ext cx="8083550" cy="1321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493152" y="4452460"/>
            <a:ext cx="1919242" cy="1340526"/>
          </a:xfrm>
          <a:prstGeom prst="roundRect">
            <a:avLst/>
          </a:prstGeom>
          <a:solidFill>
            <a:srgbClr val="FF0000"/>
          </a:soli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kk-KZ" sz="1800" b="1" dirty="0">
                <a:solidFill>
                  <a:srgbClr val="000000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Еламанның ашуы</a:t>
            </a:r>
            <a:endParaRPr lang="ru-RU" sz="1100" dirty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506664" y="4490898"/>
            <a:ext cx="53312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Еламан Тентек Шодырға кездескенде өзін қалай </a:t>
            </a:r>
          </a:p>
          <a:p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сезінетін?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4648" y="5142080"/>
            <a:ext cx="5779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b="1" dirty="0">
                <a:latin typeface="Times New Roman" pitchFamily="18" charset="0"/>
                <a:cs typeface="Times New Roman" pitchFamily="18" charset="0"/>
              </a:rPr>
              <a:t>Кімнен басқаның балығын түгелдей лабазға апарып </a:t>
            </a:r>
            <a:endParaRPr lang="kk-KZ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төге салды</a:t>
            </a:r>
            <a:r>
              <a:rPr lang="kk-KZ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5576" y="62068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755576" y="576152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– тапсырма. Сұрақтарға жауап бер.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Звук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55576" y="6008279"/>
            <a:ext cx="46124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Дескриптор: </a:t>
            </a:r>
            <a:r>
              <a:rPr lang="kk-KZ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kk-KZ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ұрақтарға жауап береді.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6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62"/>
    </mc:Choice>
    <mc:Fallback xmlns="">
      <p:transition spd="slow" advTm="35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404664"/>
            <a:ext cx="8352928" cy="6048672"/>
          </a:xfrm>
        </p:spPr>
        <p:txBody>
          <a:bodyPr>
            <a:normAutofit fontScale="77500" lnSpcReduction="20000"/>
          </a:bodyPr>
          <a:lstStyle/>
          <a:p>
            <a:pPr marL="45720" indent="0">
              <a:buNone/>
            </a:pPr>
            <a:r>
              <a:rPr lang="kk-KZ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Жауабы:</a:t>
            </a:r>
          </a:p>
          <a:p>
            <a:pPr marL="45720" indent="0">
              <a:buNone/>
            </a:pPr>
            <a:endParaRPr lang="kk-KZ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kk-KZ" sz="23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Қазақтар </a:t>
            </a:r>
            <a:r>
              <a:rPr lang="kk-KZ" sz="23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көрген  жерде «сары бала» деп кімді айтатын</a:t>
            </a:r>
            <a:r>
              <a:rPr lang="kk-KZ" sz="23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buFontTx/>
              <a:buChar char="-"/>
            </a:pPr>
            <a:r>
              <a:rPr lang="kk-KZ" sz="23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Қазақтар көрген  жерде «сары бала» деп </a:t>
            </a:r>
            <a:r>
              <a:rPr lang="kk-KZ" sz="23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Андрейді </a:t>
            </a:r>
            <a:r>
              <a:rPr lang="kk-KZ" sz="23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айтатын?</a:t>
            </a:r>
            <a:endParaRPr lang="ru-RU" sz="23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kk-KZ" sz="23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Андрей қандай адам?</a:t>
            </a:r>
            <a:endParaRPr lang="ru-RU" sz="23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kk-KZ" sz="23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Андрей қарапайым, балықшыларды көрсе үйіріле кететін бауырмал адам.</a:t>
            </a:r>
          </a:p>
          <a:p>
            <a:pPr>
              <a:buFontTx/>
              <a:buChar char="-"/>
            </a:pPr>
            <a:r>
              <a:rPr lang="kk-KZ" sz="23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Биыл күз қандай еді?</a:t>
            </a:r>
            <a:endParaRPr lang="ru-RU" sz="23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kk-KZ" sz="23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Биыл күз жел-құзды болды да мұз қатпай, абыржының аяғы ұзаққа созылды. </a:t>
            </a:r>
          </a:p>
          <a:p>
            <a:pPr>
              <a:buFontTx/>
              <a:buChar char="-"/>
            </a:pPr>
            <a:r>
              <a:rPr lang="kk-KZ" sz="23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Тентек Шодыр Еламанға не деді?</a:t>
            </a:r>
            <a:endParaRPr lang="ru-RU" sz="2300" b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kk-KZ" sz="23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Ендігі жерде менен ұлықсатсыз бір шабақ алмайсыңдар. Қашан көп балыққа кенелгенше , жалғыз шабақ ... </a:t>
            </a:r>
            <a:r>
              <a:rPr lang="kk-KZ" sz="2300" b="1" dirty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kk-KZ" sz="23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сіттің бе, сыңар шабақ алмайсыңдар. Үйлеріңе алып бара жатқан ана балықты тапсырыңдар! -деді?</a:t>
            </a:r>
          </a:p>
          <a:p>
            <a:pPr>
              <a:buFontTx/>
              <a:buChar char="-"/>
            </a:pPr>
            <a:r>
              <a:rPr lang="kk-KZ" sz="2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Еламан </a:t>
            </a:r>
            <a:r>
              <a:rPr lang="kk-KZ" sz="2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Тентек Шодырға кездескенде өзін қалай </a:t>
            </a:r>
            <a:r>
              <a:rPr lang="kk-KZ" sz="2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сезінетін?</a:t>
            </a:r>
          </a:p>
          <a:p>
            <a:pPr>
              <a:buFontTx/>
              <a:buChar char="-"/>
            </a:pPr>
            <a:r>
              <a:rPr lang="kk-KZ" sz="2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Еламан осы орыстан қорқатын. Оған кездескенде назарын тіктемей , көзін төмен сала беретін. </a:t>
            </a:r>
          </a:p>
          <a:p>
            <a:pPr marL="45720" indent="0">
              <a:buNone/>
            </a:pPr>
            <a:r>
              <a:rPr lang="kk-KZ" sz="2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kk-KZ" sz="2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Кімнен </a:t>
            </a:r>
            <a:r>
              <a:rPr lang="kk-KZ" sz="2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басқаның балығын түгелдей лабазға апарып төге </a:t>
            </a:r>
            <a:r>
              <a:rPr lang="kk-KZ" sz="2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салды</a:t>
            </a:r>
            <a:r>
              <a:rPr lang="kk-KZ" sz="2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3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kk-KZ" sz="2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Мөңкеден </a:t>
            </a:r>
            <a:r>
              <a:rPr lang="kk-KZ" sz="2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басқаның балығын түгелдей лабазға апарып төге </a:t>
            </a:r>
            <a:r>
              <a:rPr lang="kk-KZ" sz="2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Tx/>
              <a:buChar char="-"/>
            </a:pPr>
            <a:r>
              <a:rPr lang="kk-KZ" sz="23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салды</a:t>
            </a:r>
            <a:r>
              <a:rPr lang="kk-KZ" sz="23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3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kk-KZ" dirty="0" smtClean="0">
              <a:cs typeface="Times New Roman" pitchFamily="18" charset="0"/>
            </a:endParaRPr>
          </a:p>
          <a:p>
            <a:pPr>
              <a:buFontTx/>
              <a:buChar char="-"/>
            </a:pPr>
            <a:endParaRPr lang="kk-KZ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kk-KZ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1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07"/>
    </mc:Choice>
    <mc:Fallback xmlns="">
      <p:transition spd="slow" advTm="91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404664"/>
            <a:ext cx="6400800" cy="3474720"/>
          </a:xfrm>
        </p:spPr>
        <p:txBody>
          <a:bodyPr/>
          <a:lstStyle/>
          <a:p>
            <a:pPr marL="45720" indent="0">
              <a:buNone/>
            </a:pPr>
            <a:r>
              <a:rPr lang="kk-KZ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тапсырма. Сөйлемнің жалғасын тап.сө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510376"/>
              </p:ext>
            </p:extLst>
          </p:nvPr>
        </p:nvGraphicFramePr>
        <p:xfrm>
          <a:off x="683568" y="908720"/>
          <a:ext cx="7632848" cy="4896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424"/>
                <a:gridCol w="3816424"/>
              </a:tblGrid>
              <a:tr h="407126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6998">
                <a:tc>
                  <a:txBody>
                    <a:bodyPr/>
                    <a:lstStyle/>
                    <a:p>
                      <a:r>
                        <a:rPr lang="kk-KZ" dirty="0" smtClean="0"/>
                        <a:t> Қолы бос болғанда осы сары  </a:t>
                      </a:r>
                    </a:p>
                    <a:p>
                      <a:r>
                        <a:rPr lang="kk-KZ" dirty="0" smtClean="0"/>
                        <a:t> бала салып ұрып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/>
                        <a:t>балықшылардың мұздай қолын</a:t>
                      </a:r>
                      <a:r>
                        <a:rPr lang="kk-KZ" baseline="0" dirty="0" smtClean="0"/>
                        <a:t> бір-бір қысты.</a:t>
                      </a:r>
                      <a:endParaRPr lang="ru-RU" dirty="0"/>
                    </a:p>
                  </a:txBody>
                  <a:tcPr/>
                </a:tc>
              </a:tr>
              <a:tr h="8269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dirty="0" smtClean="0"/>
                        <a:t>Қазір де жайраңдап күліп,</a:t>
                      </a:r>
                      <a:r>
                        <a:rPr lang="kk-KZ" baseline="0" dirty="0" smtClean="0"/>
                        <a:t> 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dirty="0" smtClean="0"/>
                        <a:t>түспеуге тырысатын.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  <a:tr h="11814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dirty="0" smtClean="0"/>
                        <a:t>Бұндайда</a:t>
                      </a:r>
                      <a:r>
                        <a:rPr lang="kk-KZ" baseline="0" dirty="0" smtClean="0"/>
                        <a:t> Еламан оның көзіне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/>
                        <a:t>өздерің әкетіп барасыңдар.</a:t>
                      </a:r>
                      <a:endParaRPr lang="ru-RU" dirty="0"/>
                    </a:p>
                  </a:txBody>
                  <a:tcPr/>
                </a:tc>
              </a:tr>
              <a:tr h="826998">
                <a:tc>
                  <a:txBody>
                    <a:bodyPr/>
                    <a:lstStyle/>
                    <a:p>
                      <a:r>
                        <a:rPr lang="kk-KZ" dirty="0" smtClean="0"/>
                        <a:t>Көріп</a:t>
                      </a:r>
                      <a:r>
                        <a:rPr lang="kk-KZ" baseline="0" dirty="0" smtClean="0"/>
                        <a:t> тұрмын, азғантай балықтың жарым-жартысын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/>
                        <a:t>қазақ аулына барады.</a:t>
                      </a:r>
                      <a:endParaRPr lang="ru-RU" dirty="0"/>
                    </a:p>
                  </a:txBody>
                  <a:tcPr/>
                </a:tc>
              </a:tr>
              <a:tr h="826998">
                <a:tc>
                  <a:txBody>
                    <a:bodyPr/>
                    <a:lstStyle/>
                    <a:p>
                      <a:r>
                        <a:rPr lang="kk-KZ" dirty="0" smtClean="0"/>
                        <a:t>Осы жолы әдеттегі именшектігін ұмытып,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/>
                        <a:t>орыс байының алдында безеріп алды.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7584" y="6093296"/>
            <a:ext cx="5179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Дескриптор: </a:t>
            </a:r>
            <a:r>
              <a:rPr lang="kk-KZ" sz="20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сөйлемнің жалғасын табады .</a:t>
            </a:r>
            <a:endParaRPr lang="ru-RU" sz="2000" b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64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88"/>
    </mc:Choice>
    <mc:Fallback xmlns="">
      <p:transition spd="slow" advTm="36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404664"/>
            <a:ext cx="6400800" cy="3474720"/>
          </a:xfrm>
        </p:spPr>
        <p:txBody>
          <a:bodyPr/>
          <a:lstStyle/>
          <a:p>
            <a:pPr marL="45720" indent="0">
              <a:buNone/>
            </a:pPr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Жауабы: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4320603"/>
              </p:ext>
            </p:extLst>
          </p:nvPr>
        </p:nvGraphicFramePr>
        <p:xfrm>
          <a:off x="755576" y="1124744"/>
          <a:ext cx="7632848" cy="50559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424"/>
                <a:gridCol w="3816424"/>
              </a:tblGrid>
              <a:tr h="47913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6998">
                <a:tc>
                  <a:txBody>
                    <a:bodyPr/>
                    <a:lstStyle/>
                    <a:p>
                      <a:r>
                        <a:rPr lang="kk-KZ" dirty="0" smtClean="0"/>
                        <a:t>Қолы бос болғанда осы сары бала салып ұрып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dirty="0" smtClean="0"/>
                        <a:t>қазақ аулына барады.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  <a:tr h="82699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dirty="0" smtClean="0"/>
                        <a:t>Қазір де жайраңдап күліп,</a:t>
                      </a:r>
                      <a:r>
                        <a:rPr lang="kk-KZ" baseline="0" dirty="0" smtClean="0"/>
                        <a:t> 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dirty="0" smtClean="0"/>
                        <a:t>балықшылардың мұздай қолын</a:t>
                      </a:r>
                      <a:r>
                        <a:rPr lang="kk-KZ" baseline="0" dirty="0" smtClean="0"/>
                        <a:t> бір-бір қысты.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  <a:tr h="11814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dirty="0" smtClean="0"/>
                        <a:t>Бұндайда</a:t>
                      </a:r>
                      <a:r>
                        <a:rPr lang="kk-KZ" baseline="0" dirty="0" smtClean="0"/>
                        <a:t> Еламан оның көзіне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dirty="0" smtClean="0"/>
                        <a:t>түспеуге тырысатын.</a:t>
                      </a:r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</a:tr>
              <a:tr h="826998">
                <a:tc>
                  <a:txBody>
                    <a:bodyPr/>
                    <a:lstStyle/>
                    <a:p>
                      <a:r>
                        <a:rPr lang="kk-KZ" dirty="0" smtClean="0"/>
                        <a:t>Көріп</a:t>
                      </a:r>
                      <a:r>
                        <a:rPr lang="kk-KZ" baseline="0" dirty="0" smtClean="0"/>
                        <a:t> тұрмын, азғантай балықтың жарым-жартысын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dirty="0" smtClean="0"/>
                        <a:t>өздерің әкетіп барасыңдар.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  <a:tr h="826998">
                <a:tc>
                  <a:txBody>
                    <a:bodyPr/>
                    <a:lstStyle/>
                    <a:p>
                      <a:r>
                        <a:rPr lang="kk-KZ" dirty="0" smtClean="0"/>
                        <a:t>Осы жолы әдеттегі именшектігін ұмытып,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/>
                        <a:t>орыс байының алдында безеріп алды.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4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88"/>
    </mc:Choice>
    <mc:Fallback xmlns="">
      <p:transition spd="slow" advTm="44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260649"/>
            <a:ext cx="7175351" cy="648072"/>
          </a:xfrm>
        </p:spPr>
        <p:txBody>
          <a:bodyPr/>
          <a:lstStyle/>
          <a:p>
            <a:pPr marL="182880" indent="0" algn="ctr">
              <a:buNone/>
            </a:pPr>
            <a:r>
              <a:rPr lang="kk-KZ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ОЙ ШАҚЫРУ</a:t>
            </a:r>
            <a:br>
              <a:rPr lang="kk-KZ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kk-KZ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539552" y="836712"/>
            <a:ext cx="7632848" cy="777881"/>
          </a:xfrm>
        </p:spPr>
        <p:txBody>
          <a:bodyPr/>
          <a:lstStyle/>
          <a:p>
            <a:pPr algn="ctr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2635139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150" y="1772816"/>
            <a:ext cx="4147959" cy="3107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Звук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47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23"/>
    </mc:Choice>
    <mc:Fallback xmlns="">
      <p:transition spd="slow" advTm="184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57" y="1387953"/>
            <a:ext cx="3159642" cy="1980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6"/>
          <a:stretch/>
        </p:blipFill>
        <p:spPr bwMode="auto">
          <a:xfrm>
            <a:off x="712557" y="3573016"/>
            <a:ext cx="1944216" cy="2221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5961" y="3368292"/>
            <a:ext cx="3258462" cy="2280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9" y="1340768"/>
            <a:ext cx="2592288" cy="179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2557" y="240439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5-тапсырма. «Қан мен тер» романындағы балықшыларды         </a:t>
            </a:r>
          </a:p>
          <a:p>
            <a:r>
              <a:rPr lang="kk-KZ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    қазіргі заман балықшыларымен салыстыр. 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99793" y="3617891"/>
            <a:ext cx="26642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 smtClean="0">
                <a:solidFill>
                  <a:srgbClr val="FF0000"/>
                </a:solidFill>
              </a:rPr>
              <a:t>Дескриптор: </a:t>
            </a:r>
            <a:r>
              <a:rPr lang="kk-KZ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«Қан </a:t>
            </a:r>
            <a:r>
              <a:rPr lang="kk-KZ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мен тер» романындағы балықшыларды  </a:t>
            </a:r>
            <a:r>
              <a:rPr lang="kk-KZ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kk-KZ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қазіргі заман балықшыларымен </a:t>
            </a:r>
            <a:r>
              <a:rPr lang="kk-KZ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салыстыра алады. </a:t>
            </a:r>
            <a:endParaRPr lang="ru-RU" b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2756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87"/>
    </mc:Choice>
    <mc:Fallback xmlns="">
      <p:transition spd="slow" advTm="308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43608" y="548680"/>
            <a:ext cx="7344816" cy="3474720"/>
          </a:xfrm>
        </p:spPr>
        <p:txBody>
          <a:bodyPr>
            <a:normAutofit fontScale="85000" lnSpcReduction="20000"/>
          </a:bodyPr>
          <a:lstStyle/>
          <a:p>
            <a:pPr marL="45720" indent="0">
              <a:buNone/>
            </a:pPr>
            <a:r>
              <a:rPr lang="kk-KZ" sz="2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Жауабы: </a:t>
            </a:r>
          </a:p>
          <a:p>
            <a:pPr marL="45720" indent="0">
              <a:buNone/>
            </a:pPr>
            <a:endParaRPr lang="kk-KZ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kk-KZ" b="1" dirty="0" smtClean="0">
                <a:latin typeface="Times New Roman" pitchFamily="18" charset="0"/>
                <a:cs typeface="Times New Roman" pitchFamily="18" charset="0"/>
              </a:rPr>
              <a:t>	«</a:t>
            </a:r>
            <a:r>
              <a:rPr lang="kk-KZ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Қан мен тер» романындағы балықшылардың киімдері өте жұпыны, тозығы жеткен, ескі. Ауыр жұмыстың барлығын екі иығымен , екі қолымен жасайды. </a:t>
            </a:r>
          </a:p>
          <a:p>
            <a:pPr marL="45720" indent="0">
              <a:buNone/>
            </a:pPr>
            <a:endParaRPr lang="kk-KZ" b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kk-KZ" b="1" dirty="0" smtClean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kk-KZ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	Қазіргі заман балықшылары арнаулы дүкендерден киінеді.Балықшыларға арналған киім-кешек, арнаулы аяқ киімдер, қысқы жылы киімдер сапалы. Ауыр жұмыстары техниканың көмегімен жасалады. </a:t>
            </a:r>
            <a:endParaRPr lang="ru-RU" b="1" dirty="0" smtClean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56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11"/>
    </mc:Choice>
    <mc:Fallback xmlns="">
      <p:transition spd="slow" advTm="36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476672"/>
            <a:ext cx="7632848" cy="561662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b="1" dirty="0" smtClean="0">
                <a:cs typeface="Times New Roman" pitchFamily="18" charset="0"/>
              </a:rPr>
              <a:t>	</a:t>
            </a:r>
          </a:p>
          <a:p>
            <a:pPr marL="45720" indent="0">
              <a:buNone/>
            </a:pPr>
            <a:r>
              <a:rPr lang="ru-RU" b="1" dirty="0">
                <a:cs typeface="Times New Roman" pitchFamily="18" charset="0"/>
              </a:rPr>
              <a:t>	</a:t>
            </a:r>
            <a:r>
              <a:rPr lang="ru-RU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үзіндіде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балықшылардың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қиын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өмірі</a:t>
            </a:r>
            <a:r>
              <a:rPr lang="ru-RU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алық</a:t>
            </a:r>
            <a:r>
              <a:rPr lang="ru-RU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аулап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оны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байға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өткізіп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жарымас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айлық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алып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күн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кешкен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өздері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тамақ</a:t>
            </a:r>
            <a:r>
              <a:rPr lang="ru-RU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етуге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де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балық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бермейтін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сараң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байдың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іс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әрекеті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әңгімеленеді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Балықшыларды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қолайсыз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ауа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райына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қарамай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мұз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үстіне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жіберіп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адам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өмірін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емес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тек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ақшаны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көздеген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бай. </a:t>
            </a:r>
            <a:r>
              <a:rPr lang="ru-RU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Мөңкенің</a:t>
            </a:r>
            <a:r>
              <a:rPr lang="ru-RU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өлген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ұлын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көму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үшін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сұранғанда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жұмыстан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босатпағандығы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балық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аулауға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шығып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кеткен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балықшылардың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ауыр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жағдайы</a:t>
            </a:r>
            <a:r>
              <a:rPr lang="ru-RU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суреттеледі</a:t>
            </a:r>
            <a:r>
              <a:rPr lang="ru-RU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Бұл</a:t>
            </a:r>
            <a:r>
              <a:rPr lang="ru-RU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үзіндіден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күн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көрудің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қанша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қиын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болғанын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елде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теңсіздік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жоқ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болғанын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қазақтардың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орыс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байларына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тәуелді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болғанын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патша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үкіметінің</a:t>
            </a:r>
            <a:r>
              <a:rPr lang="ru-RU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озбырлығын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білеміз</a:t>
            </a:r>
            <a:r>
              <a:rPr lang="ru-RU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33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35"/>
    </mc:Choice>
    <mc:Fallback xmlns="">
      <p:transition spd="slow" advTm="63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45720" indent="0">
              <a:buNone/>
            </a:pPr>
            <a:r>
              <a:rPr lang="kk-KZ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Қорытынды:</a:t>
            </a:r>
          </a:p>
          <a:p>
            <a:pPr marL="45720" indent="0">
              <a:buNone/>
            </a:pPr>
            <a:endParaRPr lang="kk-KZ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романнан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үзінді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тыңдадың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романда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көтерілген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әлеуметтік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</a:p>
          <a:p>
            <a:pPr marL="45720" indent="0">
              <a:buNone/>
            </a:pP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қоғамдық</a:t>
            </a:r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мәселені</a:t>
            </a:r>
            <a:r>
              <a:rPr lang="ru-RU" sz="28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анықтадың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16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27"/>
    </mc:Choice>
    <mc:Fallback xmlns="">
      <p:transition spd="slow" advTm="13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404664"/>
            <a:ext cx="6400800" cy="609248"/>
          </a:xfrm>
        </p:spPr>
        <p:txBody>
          <a:bodyPr/>
          <a:lstStyle/>
          <a:p>
            <a:pPr marL="45720" indent="0">
              <a:buNone/>
            </a:pPr>
            <a:r>
              <a:rPr lang="kk-KZ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Қосымша тапсырма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99592" y="1293936"/>
            <a:ext cx="720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«Арал теңізінің тағдыры» тақырыбына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kk-KZ" sz="28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реферат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kk-KZ" sz="2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8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слайд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kk-KZ" sz="2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8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бейнеролик </a:t>
            </a:r>
          </a:p>
          <a:p>
            <a:r>
              <a:rPr lang="kk-KZ" sz="28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ө</a:t>
            </a:r>
            <a:r>
              <a:rPr lang="kk-KZ" sz="28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з таңдауың бойынша біреуін дайында. </a:t>
            </a:r>
            <a:endParaRPr lang="ru-RU" sz="2800" b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8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28"/>
    </mc:Choice>
    <mc:Fallback xmlns="">
      <p:transition spd="slow" advTm="17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404664"/>
            <a:ext cx="7704856" cy="612068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ru-RU" sz="29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r>
              <a:rPr lang="ru-RU" sz="2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kk-KZ" sz="2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үгінгі сабақта:</a:t>
            </a:r>
            <a:endParaRPr lang="ru-RU" sz="29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sz="29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3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романнан</a:t>
            </a:r>
            <a:r>
              <a:rPr lang="ru-RU" sz="3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үзінді</a:t>
            </a:r>
            <a:r>
              <a:rPr lang="ru-RU" sz="3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тыңдайсыз</a:t>
            </a:r>
            <a:endParaRPr lang="ru-RU" sz="30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sz="3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3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романда</a:t>
            </a:r>
            <a:r>
              <a:rPr lang="ru-RU" sz="3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көтерілген</a:t>
            </a:r>
            <a:r>
              <a:rPr lang="ru-RU" sz="3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әлеуметтік</a:t>
            </a:r>
            <a:r>
              <a:rPr lang="ru-RU" sz="3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  </a:t>
            </a:r>
            <a:r>
              <a:rPr lang="ru-RU" sz="3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қоғамдық</a:t>
            </a:r>
            <a:r>
              <a:rPr lang="ru-RU" sz="3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мәселені</a:t>
            </a:r>
            <a:r>
              <a:rPr lang="ru-RU" sz="3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0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анықтайсыз</a:t>
            </a:r>
            <a:endParaRPr lang="ru-RU" sz="3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1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19"/>
    </mc:Choice>
    <mc:Fallback xmlns="">
      <p:transition spd="slow" advTm="13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827584" y="476672"/>
            <a:ext cx="7344816" cy="4896544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kk-KZ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Бағалау критерийлері</a:t>
            </a:r>
            <a:r>
              <a:rPr lang="kk-KZ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" indent="0">
              <a:buNone/>
            </a:pPr>
            <a:endParaRPr lang="kk-KZ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kk-KZ" sz="2400" b="1" dirty="0" smtClean="0">
                <a:solidFill>
                  <a:srgbClr val="6600CC"/>
                </a:solidFill>
                <a:cs typeface="Times New Roman" pitchFamily="18" charset="0"/>
              </a:rPr>
              <a:t> </a:t>
            </a:r>
            <a:r>
              <a:rPr lang="kk-KZ" sz="2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Үзінді тыңдай отырып, мәтінді мағыналық  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kk-KZ" sz="2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   бөліктерге бөле аласыңдар.</a:t>
            </a:r>
          </a:p>
          <a:p>
            <a:pPr>
              <a:buFont typeface="Arial" pitchFamily="34" charset="0"/>
              <a:buChar char="•"/>
            </a:pPr>
            <a:r>
              <a:rPr lang="kk-KZ" sz="2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Мәтін бойынша сұрақтар құрастырып, сол  </a:t>
            </a:r>
          </a:p>
          <a:p>
            <a:pPr marL="45720" indent="0">
              <a:spcBef>
                <a:spcPts val="0"/>
              </a:spcBef>
              <a:buNone/>
            </a:pPr>
            <a:r>
              <a:rPr lang="kk-KZ" sz="2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  сұрақтарға жауап бере аласыңдар.</a:t>
            </a:r>
          </a:p>
          <a:p>
            <a:pPr>
              <a:buFont typeface="Arial" pitchFamily="34" charset="0"/>
              <a:buChar char="•"/>
            </a:pPr>
            <a:r>
              <a:rPr lang="kk-KZ" sz="2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Сөйлемдердің жалғасын таба аласыңдар.</a:t>
            </a:r>
          </a:p>
          <a:p>
            <a:pPr marL="0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kk-KZ" sz="2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«Қан мен тер» романындағы балықшыларды     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2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   қазіргі заман балықшыларымен салыстыра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kk-KZ" sz="2400" b="1" dirty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kk-KZ" sz="2400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   аласыңдар.</a:t>
            </a:r>
          </a:p>
          <a:p>
            <a:pPr>
              <a:buFont typeface="Arial" pitchFamily="34" charset="0"/>
              <a:buChar char="•"/>
            </a:pPr>
            <a:endParaRPr lang="kk-KZ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98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07"/>
    </mc:Choice>
    <mc:Fallback xmlns="">
      <p:transition spd="slow" advTm="30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428165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kk-KZ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374888"/>
              </p:ext>
            </p:extLst>
          </p:nvPr>
        </p:nvGraphicFramePr>
        <p:xfrm>
          <a:off x="683568" y="692696"/>
          <a:ext cx="8136904" cy="4946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6"/>
                <a:gridCol w="5832648"/>
              </a:tblGrid>
              <a:tr h="658872">
                <a:tc>
                  <a:txBody>
                    <a:bodyPr/>
                    <a:lstStyle/>
                    <a:p>
                      <a:r>
                        <a:rPr lang="kk-KZ" dirty="0" smtClean="0"/>
                        <a:t>Жаңа сөздер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/>
                        <a:t>                          Мағынасы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kk-KZ" sz="1800" b="1" dirty="0" smtClean="0">
                          <a:effectLst/>
                          <a:latin typeface="Times New Roman"/>
                          <a:ea typeface="KZ_Baltica"/>
                          <a:cs typeface="Times New Roman"/>
                        </a:rPr>
                        <a:t>Қайраткер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800" dirty="0" smtClean="0">
                          <a:effectLst/>
                          <a:latin typeface="+mn-lt"/>
                          <a:ea typeface="KZ_Baltica"/>
                          <a:cs typeface="Times New Roman"/>
                        </a:rPr>
                        <a:t>Республикаға сіңірген зор еңбегі үшін аса көрнекті мемлекет және қоғам, мәдениет пен өнер адамдарына, өндіріс пен әлеуметтік саланың дарынды ұйымдастырушыларына берілетін атақ.</a:t>
                      </a:r>
                      <a:endParaRPr lang="ru-RU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kk-KZ" sz="1800" b="1" dirty="0" smtClean="0">
                          <a:effectLst/>
                          <a:latin typeface="Times New Roman"/>
                          <a:ea typeface="KZ_Baltica"/>
                          <a:cs typeface="Times New Roman"/>
                        </a:rPr>
                        <a:t>Шеңгел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800" dirty="0" smtClean="0">
                          <a:effectLst/>
                          <a:latin typeface="+mn-lt"/>
                          <a:ea typeface="KZ_Baltica"/>
                          <a:cs typeface="Times New Roman"/>
                        </a:rPr>
                        <a:t>алақанның уысы.</a:t>
                      </a:r>
                      <a:endParaRPr lang="ru-RU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kk-KZ" sz="1800" b="1" dirty="0" smtClean="0">
                          <a:effectLst/>
                          <a:latin typeface="Times New Roman"/>
                          <a:ea typeface="KZ_Baltica"/>
                          <a:cs typeface="Times New Roman"/>
                        </a:rPr>
                        <a:t>Шабақ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800" dirty="0" smtClean="0">
                          <a:effectLst/>
                          <a:latin typeface="+mn-lt"/>
                          <a:ea typeface="KZ_Baltica"/>
                          <a:cs typeface="Times New Roman"/>
                        </a:rPr>
                        <a:t>майшабақтар тұқымдасына жататын кәсіптік майда балық.</a:t>
                      </a:r>
                      <a:endParaRPr lang="ru-RU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kk-KZ" sz="1800" b="1" dirty="0" smtClean="0">
                          <a:effectLst/>
                          <a:latin typeface="Times New Roman"/>
                          <a:ea typeface="KZ_Baltica"/>
                          <a:cs typeface="Times New Roman"/>
                        </a:rPr>
                        <a:t>Именшектік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800" dirty="0" smtClean="0">
                          <a:effectLst/>
                          <a:latin typeface="+mn-lt"/>
                          <a:ea typeface="KZ_Baltica"/>
                          <a:cs typeface="Times New Roman"/>
                        </a:rPr>
                        <a:t>жасқаншақтық, қорқақтық</a:t>
                      </a:r>
                      <a:r>
                        <a:rPr lang="kk-KZ" sz="1800" baseline="0" dirty="0" smtClean="0">
                          <a:effectLst/>
                          <a:latin typeface="+mn-lt"/>
                          <a:ea typeface="KZ_Baltica"/>
                          <a:cs typeface="Times New Roman"/>
                        </a:rPr>
                        <a:t> деген мағынаны білдіреді.</a:t>
                      </a:r>
                      <a:endParaRPr lang="ru-RU" dirty="0">
                        <a:latin typeface="+mn-lt"/>
                      </a:endParaRPr>
                    </a:p>
                  </a:txBody>
                  <a:tcPr/>
                </a:tc>
              </a:tr>
              <a:tr h="803096">
                <a:tc>
                  <a:txBody>
                    <a:bodyPr/>
                    <a:lstStyle/>
                    <a:p>
                      <a:r>
                        <a:rPr lang="kk-KZ" sz="1800" b="1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Аласапыран</a:t>
                      </a:r>
                      <a:endParaRPr lang="ru-RU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қар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күрт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еріп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ru-RU" sz="18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жер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лайсаң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болып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ru-RU" sz="18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шаруашылыққа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қолайсыз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мерзімді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аласапыран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деп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атайды</a:t>
                      </a:r>
                      <a:r>
                        <a:rPr lang="ru-RU" sz="1800" b="0" i="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ru-RU" dirty="0">
                        <a:latin typeface="+mn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kk-KZ" b="1" dirty="0" smtClean="0">
                          <a:latin typeface="Times New Roman" pitchFamily="18" charset="0"/>
                          <a:cs typeface="Times New Roman" pitchFamily="18" charset="0"/>
                        </a:rPr>
                        <a:t>Бауырмал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Бауырмалдық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—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адам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бойындағы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туысқандық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ағайыншылық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қарым-қатынасқа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адалдықты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білдіретін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0" i="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ұғым</a:t>
                      </a:r>
                      <a:r>
                        <a:rPr lang="ru-RU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itchFamily="18" charset="0"/>
                        </a:rPr>
                        <a:t>. </a:t>
                      </a:r>
                      <a:endParaRPr lang="ru-RU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3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877"/>
    </mc:Choice>
    <mc:Fallback xmlns="">
      <p:transition spd="slow" advTm="77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4064" y="620688"/>
            <a:ext cx="3138054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948" y="1291041"/>
            <a:ext cx="2155095" cy="3232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62" y="1268760"/>
            <a:ext cx="2108394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087" y="3429000"/>
            <a:ext cx="3280195" cy="18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18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19"/>
    </mc:Choice>
    <mc:Fallback xmlns="">
      <p:transition spd="slow" advTm="89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7624" y="404664"/>
            <a:ext cx="369248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kk-KZ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ұрақтарға жауап беріңдер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683568" y="1268760"/>
            <a:ext cx="36724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kk-KZ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Әбдіжәміл Нұрпейісов кім?</a:t>
            </a:r>
          </a:p>
          <a:p>
            <a:endParaRPr lang="kk-KZ" b="1" dirty="0" smtClean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b="1" dirty="0" smtClean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kk-KZ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Жазушының алғашқы шығармасы қалай аталады?</a:t>
            </a:r>
          </a:p>
          <a:p>
            <a:pPr marL="285750" indent="-285750">
              <a:buFont typeface="Arial" pitchFamily="34" charset="0"/>
              <a:buChar char="•"/>
            </a:pPr>
            <a:endParaRPr lang="kk-KZ" b="1" dirty="0" smtClean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kk-KZ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Бұл шығарма қандай атпен қайта басылды?</a:t>
            </a:r>
          </a:p>
          <a:p>
            <a:pPr marL="285750" indent="-285750">
              <a:buFont typeface="Arial" pitchFamily="34" charset="0"/>
              <a:buChar char="•"/>
            </a:pPr>
            <a:endParaRPr lang="kk-KZ" b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kk-KZ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«Қан мен тер »туындысы не жайлы?</a:t>
            </a:r>
          </a:p>
          <a:p>
            <a:pPr marL="285750" indent="-285750">
              <a:buFont typeface="Arial" pitchFamily="34" charset="0"/>
              <a:buChar char="•"/>
            </a:pPr>
            <a:endParaRPr lang="kk-KZ" b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kk-KZ" b="1" dirty="0" smtClean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kk-KZ" b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Әбдіжәміл Нұрпейісов кімнің шығармаларын қазақ тіліне аударған?</a:t>
            </a:r>
          </a:p>
          <a:p>
            <a:endParaRPr lang="ru-RU" dirty="0"/>
          </a:p>
        </p:txBody>
      </p:sp>
      <p:pic>
        <p:nvPicPr>
          <p:cNvPr id="11" name="Звук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24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906"/>
    </mc:Choice>
    <mc:Fallback xmlns="">
      <p:transition spd="slow" advTm="68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87624" y="620688"/>
            <a:ext cx="6400800" cy="609248"/>
          </a:xfrm>
        </p:spPr>
        <p:txBody>
          <a:bodyPr/>
          <a:lstStyle/>
          <a:p>
            <a:pPr marL="45720" indent="0"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ұрақтарға жауап беріңдер.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1411531"/>
            <a:ext cx="367240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kk-KZ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Әбдіжәміл Нұрпейісов кім?</a:t>
            </a:r>
          </a:p>
          <a:p>
            <a:endParaRPr lang="kk-KZ" dirty="0" smtClean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dirty="0" smtClean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kk-KZ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Жазушының алғашқы шығармасы қалай аталады?</a:t>
            </a:r>
          </a:p>
          <a:p>
            <a:pPr marL="285750" indent="-285750">
              <a:buFont typeface="Arial" pitchFamily="34" charset="0"/>
              <a:buChar char="•"/>
            </a:pPr>
            <a:endParaRPr lang="kk-KZ" dirty="0" smtClean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kk-KZ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Бұл шығарма қандай атпен қайта басылды?</a:t>
            </a:r>
          </a:p>
          <a:p>
            <a:pPr marL="285750" indent="-285750">
              <a:buFont typeface="Arial" pitchFamily="34" charset="0"/>
              <a:buChar char="•"/>
            </a:pPr>
            <a:endParaRPr lang="kk-KZ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kk-KZ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«Қан мен тер »туындысы не жайлы?</a:t>
            </a:r>
          </a:p>
          <a:p>
            <a:pPr marL="285750" indent="-285750">
              <a:buFont typeface="Arial" pitchFamily="34" charset="0"/>
              <a:buChar char="•"/>
            </a:pPr>
            <a:endParaRPr lang="kk-KZ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endParaRPr lang="kk-KZ" dirty="0" smtClean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kk-KZ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Әбдіжәміл Нұрпейісов кімнің шығармаларын қазақ тіліне аударған?</a:t>
            </a: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019968" y="1401177"/>
            <a:ext cx="381642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Қазақстанның халық жазушысы, қоғам қайраткері.</a:t>
            </a:r>
          </a:p>
          <a:p>
            <a:endParaRPr lang="kk-KZ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Жазушының алғашқы шығармасы «Курляндия» деп аталады.</a:t>
            </a:r>
          </a:p>
          <a:p>
            <a:endParaRPr lang="kk-KZ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Бұл шығарма «Күткен күн» деген атпен қайта басылды.</a:t>
            </a:r>
          </a:p>
          <a:p>
            <a:endParaRPr lang="kk-KZ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Халықтың тұрмысы, әлеуметтік өмірі, Арал өңірінің жағдайы туралы жазған.</a:t>
            </a:r>
          </a:p>
          <a:p>
            <a:endParaRPr lang="kk-KZ" dirty="0" smtClean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kk-KZ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А.Чехов, М. Горький, Н.Хикмет шығармаларын қазақ тіліне аударған. </a:t>
            </a:r>
          </a:p>
          <a:p>
            <a:endParaRPr lang="ru-RU" dirty="0"/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8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77"/>
    </mc:Choice>
    <mc:Fallback xmlns="">
      <p:transition spd="slow" advTm="70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889585" cy="2182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32656"/>
            <a:ext cx="3743325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26953"/>
            <a:ext cx="3097213" cy="241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415833"/>
            <a:ext cx="3187700" cy="210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437112"/>
            <a:ext cx="3371850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972" y="4221088"/>
            <a:ext cx="3243263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2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13"/>
    </mc:Choice>
    <mc:Fallback xmlns="">
      <p:transition spd="slow" advTm="109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2824</TotalTime>
  <Words>1137</Words>
  <Application>Microsoft Office PowerPoint</Application>
  <PresentationFormat>Экран (4:3)</PresentationFormat>
  <Paragraphs>194</Paragraphs>
  <Slides>24</Slides>
  <Notes>0</Notes>
  <HiddenSlides>0</HiddenSlides>
  <MMClips>24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Воздушный поток</vt:lpstr>
      <vt:lpstr>   Сабақтың тақырыбы:  Адамзат тағдырының жыршысы</vt:lpstr>
      <vt:lpstr>ОЙ ШАҚЫРУ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яяяяяяяя</dc:title>
  <dc:creator>user</dc:creator>
  <cp:lastModifiedBy>user</cp:lastModifiedBy>
  <cp:revision>154</cp:revision>
  <dcterms:created xsi:type="dcterms:W3CDTF">2020-08-23T11:09:51Z</dcterms:created>
  <dcterms:modified xsi:type="dcterms:W3CDTF">2020-11-15T20:55:02Z</dcterms:modified>
</cp:coreProperties>
</file>