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4" r:id="rId3"/>
    <p:sldId id="266" r:id="rId4"/>
    <p:sldId id="267" r:id="rId5"/>
    <p:sldId id="268" r:id="rId6"/>
    <p:sldId id="365" r:id="rId7"/>
    <p:sldId id="366" r:id="rId8"/>
    <p:sldId id="269" r:id="rId9"/>
    <p:sldId id="367" r:id="rId10"/>
    <p:sldId id="373" r:id="rId11"/>
    <p:sldId id="375" r:id="rId12"/>
    <p:sldId id="377" r:id="rId13"/>
    <p:sldId id="378" r:id="rId14"/>
    <p:sldId id="376" r:id="rId15"/>
    <p:sldId id="379" r:id="rId16"/>
    <p:sldId id="380" r:id="rId17"/>
    <p:sldId id="26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9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119DD-F3EE-4761-A638-AEE78BA9F28F}" type="datetimeFigureOut">
              <a:rPr lang="ru-RU" smtClean="0"/>
              <a:t>22.02.2021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AE903-1DEB-4BBB-AF16-F3CF12B543A4}" type="slidenum">
              <a:rPr lang="ru-RU" smtClean="0"/>
              <a:t>‹#›</a:t>
            </a:fld>
            <a:endParaRPr lang="ru-RU"/>
          </a:p>
        </p:txBody>
      </p:sp>
    </p:spTree>
    <p:extLst>
      <p:ext uri="{BB962C8B-B14F-4D97-AF65-F5344CB8AC3E}">
        <p14:creationId xmlns:p14="http://schemas.microsoft.com/office/powerpoint/2010/main" val="191177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Оригинальные шаблоны для презентаций: </a:t>
            </a:r>
            <a:r>
              <a:rPr lang="ru-RU" sz="1200" dirty="0">
                <a:hlinkClick r:id="rId3"/>
              </a:rPr>
              <a:t>https://presentation-creation.ru/powerpoint-templates.html</a:t>
            </a:r>
            <a:r>
              <a:rPr lang="en-US" sz="1200" dirty="0"/>
              <a:t> </a:t>
            </a:r>
            <a:endParaRPr lang="ru-RU" sz="1200" dirty="0"/>
          </a:p>
          <a:p>
            <a:r>
              <a:rPr lang="ru-RU" sz="1200"/>
              <a:t>Бесплатно и без регистрации.</a:t>
            </a:r>
          </a:p>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341FE-AE5C-47F1-8FD8-47C4A673A80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341FE-AE5C-47F1-8FD8-47C4A673A80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315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179" y="0"/>
            <a:ext cx="8689643" cy="1368152"/>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91649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3352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82291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54023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6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8940800" y="65087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200" dirty="0">
              <a:solidFill>
                <a:schemeClr val="accent1">
                  <a:lumMod val="75000"/>
                </a:schemeClr>
              </a:solidFill>
            </a:endParaRPr>
          </a:p>
        </p:txBody>
      </p:sp>
      <p:sp>
        <p:nvSpPr>
          <p:cNvPr id="8" name="Заголовок 1"/>
          <p:cNvSpPr>
            <a:spLocks noGrp="1"/>
          </p:cNvSpPr>
          <p:nvPr>
            <p:ph type="title"/>
          </p:nvPr>
        </p:nvSpPr>
        <p:spPr>
          <a:xfrm>
            <a:off x="3311691" y="45855"/>
            <a:ext cx="8640960" cy="1336698"/>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ru-RU" dirty="0"/>
              <a:t>Образец заголовка</a:t>
            </a:r>
          </a:p>
        </p:txBody>
      </p:sp>
      <p:sp>
        <p:nvSpPr>
          <p:cNvPr id="9" name="Текст 2"/>
          <p:cNvSpPr>
            <a:spLocks noGrp="1"/>
          </p:cNvSpPr>
          <p:nvPr>
            <p:ph idx="1"/>
          </p:nvPr>
        </p:nvSpPr>
        <p:spPr>
          <a:xfrm>
            <a:off x="335360" y="1988840"/>
            <a:ext cx="11521280" cy="4176464"/>
          </a:xfrm>
          <a:prstGeom prst="rect">
            <a:avLst/>
          </a:prstGeom>
        </p:spPr>
        <p:txBody>
          <a:bodyPr vert="horz" lIns="91440" tIns="45720" rIns="91440" bIns="45720" rtlCol="0">
            <a:normAutofit/>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5637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5733" y="4406901"/>
            <a:ext cx="7630551" cy="1362075"/>
          </a:xfrm>
        </p:spPr>
        <p:txBody>
          <a:bodyPr anchor="t"/>
          <a:lstStyle>
            <a:lvl1pPr algn="l">
              <a:defRPr sz="4000" b="1" cap="all">
                <a:solidFill>
                  <a:schemeClr val="bg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3695733" y="2906713"/>
            <a:ext cx="7630551"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211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a:t>Образец заголовка</a:t>
            </a:r>
          </a:p>
        </p:txBody>
      </p:sp>
      <p:sp>
        <p:nvSpPr>
          <p:cNvPr id="3" name="Объект 2"/>
          <p:cNvSpPr>
            <a:spLocks noGrp="1"/>
          </p:cNvSpPr>
          <p:nvPr>
            <p:ph sz="half" idx="1"/>
          </p:nvPr>
        </p:nvSpPr>
        <p:spPr>
          <a:xfrm>
            <a:off x="239349" y="2060848"/>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192011" y="2071390"/>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22.02.2021</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75335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335360" y="1916832"/>
            <a:ext cx="556861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335360" y="2556594"/>
            <a:ext cx="556861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88022" y="1934294"/>
            <a:ext cx="566462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88022" y="2574056"/>
            <a:ext cx="566462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833747" y="6410897"/>
            <a:ext cx="1620652" cy="365125"/>
          </a:xfrm>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8" name="Нижний колонтитул 7"/>
          <p:cNvSpPr>
            <a:spLocks noGrp="1"/>
          </p:cNvSpPr>
          <p:nvPr>
            <p:ph type="ftr" sz="quarter" idx="11"/>
          </p:nvPr>
        </p:nvSpPr>
        <p:spPr>
          <a:xfrm>
            <a:off x="5538912" y="6356351"/>
            <a:ext cx="2199456"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9961747" y="6356351"/>
            <a:ext cx="1620652"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5662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40759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7599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513622"/>
            <a:ext cx="4011084"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4751851" y="1916833"/>
            <a:ext cx="6815667"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5904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22.02.2021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407955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1691" y="45855"/>
            <a:ext cx="8640960" cy="1336698"/>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335360" y="1988840"/>
            <a:ext cx="11521280" cy="417646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22.02.2021</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6"/>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60917" y="45855"/>
            <a:ext cx="1010349" cy="757762"/>
          </a:xfrm>
          <a:prstGeom prst="rect">
            <a:avLst/>
          </a:prstGeom>
        </p:spPr>
      </p:pic>
    </p:spTree>
    <p:extLst>
      <p:ext uri="{BB962C8B-B14F-4D97-AF65-F5344CB8AC3E}">
        <p14:creationId xmlns:p14="http://schemas.microsoft.com/office/powerpoint/2010/main" val="2997203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kk.wikipedia.org/wiki/%D0%A1%D3%A9%D0%B9%D0%BB%D0%B5%D0%B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kk.wikipedia.org/wiki/%D0%A1%D3%A9%D0%B9%D0%BB%D0%B5%D0%B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000" dirty="0" err="1"/>
              <a:t>Қазақ</a:t>
            </a:r>
            <a:r>
              <a:rPr lang="ru-RU" sz="4000" dirty="0"/>
              <a:t> </a:t>
            </a:r>
            <a:r>
              <a:rPr lang="ru-RU" sz="4000" dirty="0" err="1"/>
              <a:t>тілі</a:t>
            </a:r>
            <a:r>
              <a:rPr lang="ru-RU" sz="4000" dirty="0"/>
              <a:t> 10-сынып</a:t>
            </a:r>
          </a:p>
        </p:txBody>
      </p:sp>
      <p:sp>
        <p:nvSpPr>
          <p:cNvPr id="6" name="TextBox 5">
            <a:extLst>
              <a:ext uri="{FF2B5EF4-FFF2-40B4-BE49-F238E27FC236}">
                <a16:creationId xmlns:a16="http://schemas.microsoft.com/office/drawing/2014/main" id="{E9638BB5-5319-496C-BD35-2D1C6FE36496}"/>
              </a:ext>
            </a:extLst>
          </p:cNvPr>
          <p:cNvSpPr txBox="1"/>
          <p:nvPr/>
        </p:nvSpPr>
        <p:spPr>
          <a:xfrm>
            <a:off x="1199456" y="1988841"/>
            <a:ext cx="3744416" cy="2062103"/>
          </a:xfrm>
          <a:prstGeom prst="rect">
            <a:avLst/>
          </a:prstGeom>
          <a:noFill/>
        </p:spPr>
        <p:txBody>
          <a:bodyPr wrap="square">
            <a:spAutoFit/>
          </a:bodyPr>
          <a:lstStyle/>
          <a:p>
            <a:pPr algn="ctr"/>
            <a:r>
              <a:rPr lang="ru-RU" sz="3200" dirty="0">
                <a:solidFill>
                  <a:srgbClr val="009DD9">
                    <a:lumMod val="50000"/>
                  </a:srgbClr>
                </a:solidFill>
                <a:latin typeface="Arial" panose="020B0604020202020204" pitchFamily="34" charset="0"/>
                <a:cs typeface="Arial" panose="020B0604020202020204" pitchFamily="34" charset="0"/>
              </a:rPr>
              <a:t>    </a:t>
            </a:r>
            <a:r>
              <a:rPr lang="en-US" sz="3200" b="1" dirty="0">
                <a:solidFill>
                  <a:srgbClr val="0F6FC6">
                    <a:lumMod val="75000"/>
                  </a:srgbClr>
                </a:solidFill>
                <a:latin typeface="Arial" panose="020B0604020202020204" pitchFamily="34" charset="0"/>
                <a:cs typeface="Arial" panose="020B0604020202020204" pitchFamily="34" charset="0"/>
              </a:rPr>
              <a:t>V</a:t>
            </a:r>
            <a:r>
              <a:rPr lang="ru-RU" sz="3200" b="1" dirty="0">
                <a:solidFill>
                  <a:srgbClr val="0F6FC6">
                    <a:lumMod val="75000"/>
                  </a:srgbClr>
                </a:solidFill>
                <a:latin typeface="Arial" panose="020B0604020202020204" pitchFamily="34" charset="0"/>
                <a:cs typeface="Arial" panose="020B0604020202020204" pitchFamily="34" charset="0"/>
              </a:rPr>
              <a:t>ІІ </a:t>
            </a:r>
            <a:r>
              <a:rPr lang="ru-RU" sz="3200" b="1" dirty="0" err="1">
                <a:solidFill>
                  <a:srgbClr val="0F6FC6">
                    <a:lumMod val="75000"/>
                  </a:srgbClr>
                </a:solidFill>
                <a:latin typeface="Arial" panose="020B0604020202020204" pitchFamily="34" charset="0"/>
                <a:cs typeface="Arial" panose="020B0604020202020204" pitchFamily="34" charset="0"/>
              </a:rPr>
              <a:t>бөлім</a:t>
            </a:r>
            <a:endParaRPr lang="ru-RU" sz="3200" b="1" dirty="0">
              <a:solidFill>
                <a:srgbClr val="0F6FC6">
                  <a:lumMod val="75000"/>
                </a:srgbClr>
              </a:solidFill>
              <a:latin typeface="Arial" panose="020B0604020202020204" pitchFamily="34" charset="0"/>
              <a:cs typeface="Arial" panose="020B0604020202020204" pitchFamily="34" charset="0"/>
            </a:endParaRPr>
          </a:p>
          <a:p>
            <a:pPr algn="ctr"/>
            <a:r>
              <a:rPr lang="ru-RU" sz="3200" b="1" dirty="0" err="1">
                <a:solidFill>
                  <a:srgbClr val="0F6FC6">
                    <a:lumMod val="75000"/>
                  </a:srgbClr>
                </a:solidFill>
                <a:latin typeface="Arial" panose="020B0604020202020204" pitchFamily="34" charset="0"/>
                <a:cs typeface="Arial" panose="020B0604020202020204" pitchFamily="34" charset="0"/>
              </a:rPr>
              <a:t>Сәулет</a:t>
            </a:r>
            <a:r>
              <a:rPr lang="ru-RU" sz="3200" b="1" dirty="0">
                <a:solidFill>
                  <a:srgbClr val="0F6FC6">
                    <a:lumMod val="75000"/>
                  </a:srgbClr>
                </a:solidFill>
                <a:latin typeface="Arial" panose="020B0604020202020204" pitchFamily="34" charset="0"/>
                <a:cs typeface="Arial" panose="020B0604020202020204" pitchFamily="34" charset="0"/>
              </a:rPr>
              <a:t> </a:t>
            </a:r>
            <a:r>
              <a:rPr lang="ru-RU" sz="3200" b="1" dirty="0" err="1">
                <a:solidFill>
                  <a:srgbClr val="0F6FC6">
                    <a:lumMod val="75000"/>
                  </a:srgbClr>
                </a:solidFill>
                <a:latin typeface="Arial" panose="020B0604020202020204" pitchFamily="34" charset="0"/>
                <a:cs typeface="Arial" panose="020B0604020202020204" pitchFamily="34" charset="0"/>
              </a:rPr>
              <a:t>өнері</a:t>
            </a:r>
            <a:r>
              <a:rPr lang="ru-RU" sz="3200" b="1" dirty="0">
                <a:solidFill>
                  <a:srgbClr val="0F6FC6">
                    <a:lumMod val="75000"/>
                  </a:srgbClr>
                </a:solidFill>
                <a:latin typeface="Arial" panose="020B0604020202020204" pitchFamily="34" charset="0"/>
                <a:cs typeface="Arial" panose="020B0604020202020204" pitchFamily="34" charset="0"/>
              </a:rPr>
              <a:t>. </a:t>
            </a:r>
            <a:r>
              <a:rPr lang="ru-RU" sz="3200" b="1" dirty="0" err="1">
                <a:solidFill>
                  <a:srgbClr val="0F6FC6">
                    <a:lumMod val="75000"/>
                  </a:srgbClr>
                </a:solidFill>
                <a:latin typeface="Arial" panose="020B0604020202020204" pitchFamily="34" charset="0"/>
                <a:cs typeface="Arial" panose="020B0604020202020204" pitchFamily="34" charset="0"/>
              </a:rPr>
              <a:t>Стильдік</a:t>
            </a:r>
            <a:r>
              <a:rPr lang="ru-RU" sz="3200" b="1" dirty="0">
                <a:solidFill>
                  <a:srgbClr val="0F6FC6">
                    <a:lumMod val="75000"/>
                  </a:srgbClr>
                </a:solidFill>
                <a:latin typeface="Arial" panose="020B0604020202020204" pitchFamily="34" charset="0"/>
                <a:cs typeface="Arial" panose="020B0604020202020204" pitchFamily="34" charset="0"/>
              </a:rPr>
              <a:t> </a:t>
            </a:r>
            <a:r>
              <a:rPr lang="ru-RU" sz="3200" b="1" dirty="0" err="1">
                <a:solidFill>
                  <a:srgbClr val="0F6FC6">
                    <a:lumMod val="75000"/>
                  </a:srgbClr>
                </a:solidFill>
                <a:latin typeface="Arial" panose="020B0604020202020204" pitchFamily="34" charset="0"/>
                <a:cs typeface="Arial" panose="020B0604020202020204" pitchFamily="34" charset="0"/>
              </a:rPr>
              <a:t>ерекшеліктер</a:t>
            </a:r>
            <a:endParaRPr lang="ru-RU" sz="3200" b="1" dirty="0">
              <a:solidFill>
                <a:srgbClr val="0F6FC6">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advTm="8417">
        <p:fade/>
      </p:transition>
    </mc:Choice>
    <mc:Fallback xmlns="">
      <p:transition spd="med" advTm="841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874EC0DB-FCE4-4F3F-A8F4-49411F516A0D}"/>
              </a:ext>
            </a:extLst>
          </p:cNvPr>
          <p:cNvGraphicFramePr>
            <a:graphicFrameLocks noGrp="1"/>
          </p:cNvGraphicFramePr>
          <p:nvPr/>
        </p:nvGraphicFramePr>
        <p:xfrm>
          <a:off x="1546221" y="0"/>
          <a:ext cx="9144000" cy="6845056"/>
        </p:xfrm>
        <a:graphic>
          <a:graphicData uri="http://schemas.openxmlformats.org/drawingml/2006/table">
            <a:tbl>
              <a:tblPr firstRow="1" firstCol="1" bandRow="1"/>
              <a:tblGrid>
                <a:gridCol w="1691680">
                  <a:extLst>
                    <a:ext uri="{9D8B030D-6E8A-4147-A177-3AD203B41FA5}">
                      <a16:colId xmlns:a16="http://schemas.microsoft.com/office/drawing/2014/main" val="712739809"/>
                    </a:ext>
                  </a:extLst>
                </a:gridCol>
                <a:gridCol w="3312368">
                  <a:extLst>
                    <a:ext uri="{9D8B030D-6E8A-4147-A177-3AD203B41FA5}">
                      <a16:colId xmlns:a16="http://schemas.microsoft.com/office/drawing/2014/main" val="1462542581"/>
                    </a:ext>
                  </a:extLst>
                </a:gridCol>
                <a:gridCol w="4139952">
                  <a:extLst>
                    <a:ext uri="{9D8B030D-6E8A-4147-A177-3AD203B41FA5}">
                      <a16:colId xmlns:a16="http://schemas.microsoft.com/office/drawing/2014/main" val="3150270671"/>
                    </a:ext>
                  </a:extLst>
                </a:gridCol>
              </a:tblGrid>
              <a:tr h="46906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6000"/>
                        </a:lnSpc>
                        <a:spcBef>
                          <a:spcPts val="600"/>
                        </a:spcBef>
                        <a:spcAft>
                          <a:spcPts val="600"/>
                        </a:spcAft>
                      </a:pPr>
                      <a:r>
                        <a:rPr lang="kk-KZ" sz="1600" b="1" kern="1200" dirty="0">
                          <a:solidFill>
                            <a:schemeClr val="accent1">
                              <a:lumMod val="75000"/>
                            </a:schemeClr>
                          </a:solidFill>
                          <a:effectLst/>
                          <a:latin typeface="Times New Roman" panose="02020603050405020304" pitchFamily="18" charset="0"/>
                          <a:ea typeface="+mn-ea"/>
                          <a:cs typeface="Arial" panose="020B0604020202020204" pitchFamily="34" charset="0"/>
                        </a:rPr>
                        <a:t>Пікір авторлары</a:t>
                      </a:r>
                      <a:endParaRPr lang="ru-RU" sz="16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Әмір Темір</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kumimoji="0" lang="kk-KZ"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Кастилия мен Лион патшасының елшісі Клавихо </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872863"/>
                  </a:ext>
                </a:extLst>
              </a:tr>
              <a:tr h="144261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Айтылған пікірге менің бағам</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Қанша ғасыр өтсе де сыр бермеген кесене ортағасырлық шеберлердің сәулет өнерінің күрделі теорияларын меңгергендігін көрсетеді.</a:t>
                      </a:r>
                      <a:endParaRPr lang="ru-RU" sz="160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Бұл тұстағы сәулет өнерінің туындыларының ішінде Қожа Ахмет Ясауидің кесенесі ерекше орын алады. Аталмыш ғимарат Әмір Темір дәурінің сәулет өнерінің алғашқы туындыларының біріне жататыны белгілі.</a:t>
                      </a:r>
                      <a:endParaRPr lang="ru-RU" sz="160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440607"/>
                  </a:ext>
                </a:extLst>
              </a:tr>
              <a:tr h="475768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Мәтіндегі ойға түзету енгіземін</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Әмір Темір сөзінен соң мына сөйлемді қосар едім...</a:t>
                      </a:r>
                      <a:r>
                        <a:rPr lang="kk-KZ" sz="1600"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Түркістан қаласына жақындаған кезде ең бірінші болып көрінетін Қожа Ахмет Ясауи кесенесі. Биіктігі жағынан оған тең келетін сол заманғы ғимараттар өте аз болып табылады. Осы қасиет оның негізгі бір ерекшелігіне жататынын атап өту қажет.</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kk-KZ"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kk-KZ"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kk-KZ" sz="1400" kern="1200" dirty="0">
                          <a:solidFill>
                            <a:schemeClr val="accent1">
                              <a:lumMod val="75000"/>
                            </a:schemeClr>
                          </a:solidFill>
                          <a:effectLst/>
                          <a:latin typeface="Arial" panose="020B0604020202020204" pitchFamily="34" charset="0"/>
                          <a:ea typeface="+mn-ea"/>
                          <a:cs typeface="Arial" panose="020B0604020202020204" pitchFamily="34" charset="0"/>
                        </a:rPr>
                        <a:t>Мен жоғарыда аталған мәтіндегі ойдың жалғасы ретінде мына деректі қосқан болар едім...</a:t>
                      </a:r>
                      <a:endParaRPr lang="ru-RU"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kk-KZ" sz="1400" i="1" kern="1200" dirty="0">
                          <a:solidFill>
                            <a:schemeClr val="accent1">
                              <a:lumMod val="75000"/>
                            </a:schemeClr>
                          </a:solidFill>
                          <a:effectLst/>
                          <a:latin typeface="Arial" panose="020B0604020202020204" pitchFamily="34" charset="0"/>
                          <a:ea typeface="+mn-ea"/>
                          <a:cs typeface="Arial" panose="020B0604020202020204" pitchFamily="34" charset="0"/>
                        </a:rPr>
                        <a:t>Шот-Аман Уәлихан өз жазбасында: « Кесененің жарығы ерекше. Ол тек сағанаға (қабірге) түсiп тұрғандықтан, сәуленiң сан құбылуы адамның әулиеге деген сенiмiнiң арта түсуiне себепшi болып отырған. Мазардың есiктерi тамаша шеберлiкпен жасалған, ал сыртқы қабырғасындағы көгiлдiр түстi сырлы кірпіштердің бояуы осы күнге дейiн түсін бермеген. Оның құрамы қандай, қасиетіне де? Бүгінге дейін құпия сырын ашпай келеді. Қожа Ахмет Ясауи ғимараты бар қасиетімен, көз тартар көркемдік шешімімен, монументалды ерен тұлғасы мен дүниежүзілік даңққа ие болып отыр»,- деп жазған екен.   </a:t>
                      </a:r>
                      <a:endParaRPr lang="ru-RU"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kk-KZ" sz="1400" i="1" kern="1200" dirty="0">
                          <a:solidFill>
                            <a:schemeClr val="accent1">
                              <a:lumMod val="75000"/>
                            </a:schemeClr>
                          </a:solidFill>
                          <a:effectLst/>
                          <a:latin typeface="Arial" panose="020B0604020202020204" pitchFamily="34" charset="0"/>
                          <a:ea typeface="+mn-ea"/>
                          <a:cs typeface="Arial" panose="020B0604020202020204" pitchFamily="34" charset="0"/>
                        </a:rPr>
                        <a:t>Бұл пікір Әмір Темір мемлекеті сәулет өнерінің ерекше дамығандығын көрсетумен қатар,сәулетшілердің дүниетанымы мен ой-санасының да  ерекшелігін </a:t>
                      </a:r>
                      <a:r>
                        <a:rPr lang="kk-KZ" sz="1400"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көрсетеді.</a:t>
                      </a:r>
                      <a:endParaRPr lang="ru-RU"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097314"/>
                  </a:ext>
                </a:extLst>
              </a:tr>
            </a:tbl>
          </a:graphicData>
        </a:graphic>
      </p:graphicFrame>
    </p:spTree>
    <p:extLst>
      <p:ext uri="{BB962C8B-B14F-4D97-AF65-F5344CB8AC3E}">
        <p14:creationId xmlns:p14="http://schemas.microsoft.com/office/powerpoint/2010/main" val="3341626622"/>
      </p:ext>
    </p:extLst>
  </p:cSld>
  <p:clrMapOvr>
    <a:masterClrMapping/>
  </p:clrMapOvr>
  <mc:AlternateContent xmlns:mc="http://schemas.openxmlformats.org/markup-compatibility/2006" xmlns:p14="http://schemas.microsoft.com/office/powerpoint/2010/main">
    <mc:Choice Requires="p14">
      <p:transition spd="slow" p14:dur="2000" advTm="146307"/>
    </mc:Choice>
    <mc:Fallback xmlns="">
      <p:transition spd="slow" advTm="14630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FCFCB-7528-4198-8386-D92835B8AFFE}"/>
              </a:ext>
            </a:extLst>
          </p:cNvPr>
          <p:cNvSpPr txBox="1"/>
          <p:nvPr/>
        </p:nvSpPr>
        <p:spPr>
          <a:xfrm>
            <a:off x="3287688" y="0"/>
            <a:ext cx="7380312" cy="1653594"/>
          </a:xfrm>
          <a:prstGeom prst="rect">
            <a:avLst/>
          </a:prstGeom>
          <a:noFill/>
        </p:spPr>
        <p:txBody>
          <a:bodyPr wrap="square">
            <a:spAutoFit/>
          </a:bodyPr>
          <a:lstStyle/>
          <a:p>
            <a:pPr marL="228600">
              <a:lnSpc>
                <a:spcPct val="107000"/>
              </a:lnSpc>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3-тапсырма</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marL="228600">
              <a:lnSpc>
                <a:spcPct val="107000"/>
              </a:lnSpc>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Тыныс белгісінің қызметі үш принципке сүйенеді. Термин сөздерді анықтамасымен</a:t>
            </a:r>
            <a:r>
              <a:rPr lang="ru-RU" sz="2400"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 </a:t>
            </a: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сәйкестендіріп көріңіз. </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1A36A27B-1930-4CA1-9875-82A417A430D5}"/>
              </a:ext>
            </a:extLst>
          </p:cNvPr>
          <p:cNvSpPr/>
          <p:nvPr/>
        </p:nvSpPr>
        <p:spPr>
          <a:xfrm>
            <a:off x="1991544" y="1992673"/>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Грамматикалық принцип</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8" name="Прямоугольник: скругленные углы 7">
            <a:extLst>
              <a:ext uri="{FF2B5EF4-FFF2-40B4-BE49-F238E27FC236}">
                <a16:creationId xmlns:a16="http://schemas.microsoft.com/office/drawing/2014/main" id="{704ED1CF-4679-442A-843F-F4AE3D4608A3}"/>
              </a:ext>
            </a:extLst>
          </p:cNvPr>
          <p:cNvSpPr/>
          <p:nvPr/>
        </p:nvSpPr>
        <p:spPr>
          <a:xfrm>
            <a:off x="1991544" y="3429000"/>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Мағыналық принцип</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9" name="Прямоугольник: скругленные углы 8">
            <a:extLst>
              <a:ext uri="{FF2B5EF4-FFF2-40B4-BE49-F238E27FC236}">
                <a16:creationId xmlns:a16="http://schemas.microsoft.com/office/drawing/2014/main" id="{95AC5FF3-0DB0-4CB4-BDD8-A8F14A61F10D}"/>
              </a:ext>
            </a:extLst>
          </p:cNvPr>
          <p:cNvSpPr/>
          <p:nvPr/>
        </p:nvSpPr>
        <p:spPr>
          <a:xfrm>
            <a:off x="1991544" y="4865327"/>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И</a:t>
            </a:r>
            <a:r>
              <a:rPr lang="ru-RU" b="1" dirty="0" err="1">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нтонация</a:t>
            </a: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лық принцип</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A847882A-6F32-4E77-A61B-8716597988A4}"/>
              </a:ext>
            </a:extLst>
          </p:cNvPr>
          <p:cNvSpPr/>
          <p:nvPr/>
        </p:nvSpPr>
        <p:spPr>
          <a:xfrm>
            <a:off x="5818312" y="4874455"/>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тыныс белгісінің </a:t>
            </a: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hlinkClick r:id="rId2" tooltip="Сөйлем">
                  <a:extLst>
                    <a:ext uri="{A12FA001-AC4F-418D-AE19-62706E023703}">
                      <ahyp:hlinkClr xmlns:ahyp="http://schemas.microsoft.com/office/drawing/2018/hyperlinkcolor" xmlns="" val="tx"/>
                    </a:ext>
                  </a:extLst>
                </a:hlinkClick>
              </a:rPr>
              <a:t>сөйлемнің</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defRPr/>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құрылымдық ерекшелігіне қарай (құрылысына, түріне, жасалу жолдарына) қойылуы </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Прямоугольник: скругленные углы 10">
            <a:extLst>
              <a:ext uri="{FF2B5EF4-FFF2-40B4-BE49-F238E27FC236}">
                <a16:creationId xmlns:a16="http://schemas.microsoft.com/office/drawing/2014/main" id="{AB7C7403-C76A-449B-9349-EC05886B7E92}"/>
              </a:ext>
            </a:extLst>
          </p:cNvPr>
          <p:cNvSpPr/>
          <p:nvPr/>
        </p:nvSpPr>
        <p:spPr>
          <a:xfrm>
            <a:off x="5818312" y="1992673"/>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тыныс белгісінің сөйлемдегі кейбір сөздердің не  сөйлемнің мағынасына қарай қойылуы</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2" name="Прямоугольник: скругленные углы 11">
            <a:extLst>
              <a:ext uri="{FF2B5EF4-FFF2-40B4-BE49-F238E27FC236}">
                <a16:creationId xmlns:a16="http://schemas.microsoft.com/office/drawing/2014/main" id="{36FAFCF1-C7A0-40B6-A6BB-FB36C5747BB0}"/>
              </a:ext>
            </a:extLst>
          </p:cNvPr>
          <p:cNvSpPr/>
          <p:nvPr/>
        </p:nvSpPr>
        <p:spPr>
          <a:xfrm>
            <a:off x="5818312" y="3423466"/>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мәтінді, сөйлемді және сөзді оқығанда, дауыс ырғағының өзгеріп отыруы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5642430"/>
      </p:ext>
    </p:extLst>
  </p:cSld>
  <p:clrMapOvr>
    <a:masterClrMapping/>
  </p:clrMapOvr>
  <mc:AlternateContent xmlns:mc="http://schemas.openxmlformats.org/markup-compatibility/2006" xmlns:p14="http://schemas.microsoft.com/office/powerpoint/2010/main">
    <mc:Choice Requires="p14">
      <p:transition spd="med" p14:dur="700" advTm="57477">
        <p:fade/>
      </p:transition>
    </mc:Choice>
    <mc:Fallback xmlns="">
      <p:transition spd="med" advTm="5747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FCFCB-7528-4198-8386-D92835B8AFFE}"/>
              </a:ext>
            </a:extLst>
          </p:cNvPr>
          <p:cNvSpPr txBox="1"/>
          <p:nvPr/>
        </p:nvSpPr>
        <p:spPr>
          <a:xfrm>
            <a:off x="3287688" y="590875"/>
            <a:ext cx="7380312" cy="522259"/>
          </a:xfrm>
          <a:prstGeom prst="rect">
            <a:avLst/>
          </a:prstGeom>
          <a:noFill/>
        </p:spPr>
        <p:txBody>
          <a:bodyPr wrap="square">
            <a:spAutoFit/>
          </a:bodyPr>
          <a:lstStyle/>
          <a:p>
            <a:pPr marL="228600">
              <a:lnSpc>
                <a:spcPct val="107000"/>
              </a:lnSpc>
            </a:pPr>
            <a:r>
              <a:rPr lang="kk-KZ" sz="2800" dirty="0">
                <a:solidFill>
                  <a:srgbClr val="0F6FC6">
                    <a:lumMod val="75000"/>
                  </a:srgbClr>
                </a:solidFill>
                <a:latin typeface="Times New Roman" panose="02020603050405020304" pitchFamily="18" charset="0"/>
                <a:ea typeface="Calibri" panose="020F0502020204030204" pitchFamily="34" charset="0"/>
                <a:cs typeface="Times New Roman" panose="02020603050405020304" pitchFamily="18" charset="0"/>
              </a:rPr>
              <a:t>Жауабы</a:t>
            </a:r>
            <a:endParaRPr lang="ru-RU" sz="2800" dirty="0">
              <a:solidFill>
                <a:srgbClr val="0F6FC6">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1A36A27B-1930-4CA1-9875-82A417A430D5}"/>
              </a:ext>
            </a:extLst>
          </p:cNvPr>
          <p:cNvSpPr/>
          <p:nvPr/>
        </p:nvSpPr>
        <p:spPr>
          <a:xfrm>
            <a:off x="1991544" y="1992673"/>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Грамматикалық принцип</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8" name="Прямоугольник: скругленные углы 7">
            <a:extLst>
              <a:ext uri="{FF2B5EF4-FFF2-40B4-BE49-F238E27FC236}">
                <a16:creationId xmlns:a16="http://schemas.microsoft.com/office/drawing/2014/main" id="{704ED1CF-4679-442A-843F-F4AE3D4608A3}"/>
              </a:ext>
            </a:extLst>
          </p:cNvPr>
          <p:cNvSpPr/>
          <p:nvPr/>
        </p:nvSpPr>
        <p:spPr>
          <a:xfrm>
            <a:off x="1991544" y="3429000"/>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Мағыналық принцип</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9" name="Прямоугольник: скругленные углы 8">
            <a:extLst>
              <a:ext uri="{FF2B5EF4-FFF2-40B4-BE49-F238E27FC236}">
                <a16:creationId xmlns:a16="http://schemas.microsoft.com/office/drawing/2014/main" id="{95AC5FF3-0DB0-4CB4-BDD8-A8F14A61F10D}"/>
              </a:ext>
            </a:extLst>
          </p:cNvPr>
          <p:cNvSpPr/>
          <p:nvPr/>
        </p:nvSpPr>
        <p:spPr>
          <a:xfrm>
            <a:off x="1991544" y="4865327"/>
            <a:ext cx="30243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И</a:t>
            </a:r>
            <a:r>
              <a:rPr lang="ru-RU" b="1" dirty="0" err="1">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нтонация</a:t>
            </a: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лық принцип</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A847882A-6F32-4E77-A61B-8716597988A4}"/>
              </a:ext>
            </a:extLst>
          </p:cNvPr>
          <p:cNvSpPr/>
          <p:nvPr/>
        </p:nvSpPr>
        <p:spPr>
          <a:xfrm>
            <a:off x="5663952" y="1992673"/>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тыныс белгісінің </a:t>
            </a: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hlinkClick r:id="rId2" tooltip="Сөйлем">
                  <a:extLst>
                    <a:ext uri="{A12FA001-AC4F-418D-AE19-62706E023703}">
                      <ahyp:hlinkClr xmlns:ahyp="http://schemas.microsoft.com/office/drawing/2018/hyperlinkcolor" xmlns="" val="tx"/>
                    </a:ext>
                  </a:extLst>
                </a:hlinkClick>
              </a:rPr>
              <a:t>сөйлемнің</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defRPr/>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құрылымдық ерекшелігіне қарай (құрылысына, түріне, жасалу жолдарына) қойылуы </a:t>
            </a:r>
            <a:endParaRPr lang="ru-RU"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Прямоугольник: скругленные углы 10">
            <a:extLst>
              <a:ext uri="{FF2B5EF4-FFF2-40B4-BE49-F238E27FC236}">
                <a16:creationId xmlns:a16="http://schemas.microsoft.com/office/drawing/2014/main" id="{AB7C7403-C76A-449B-9349-EC05886B7E92}"/>
              </a:ext>
            </a:extLst>
          </p:cNvPr>
          <p:cNvSpPr/>
          <p:nvPr/>
        </p:nvSpPr>
        <p:spPr>
          <a:xfrm>
            <a:off x="5663952" y="3429000"/>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тыныс белгісінің сөйлемдегі кейбір сөздердің не  сөйлемнің мағынасына қарай қойылуы</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2" name="Прямоугольник: скругленные углы 11">
            <a:extLst>
              <a:ext uri="{FF2B5EF4-FFF2-40B4-BE49-F238E27FC236}">
                <a16:creationId xmlns:a16="http://schemas.microsoft.com/office/drawing/2014/main" id="{36FAFCF1-C7A0-40B6-A6BB-FB36C5747BB0}"/>
              </a:ext>
            </a:extLst>
          </p:cNvPr>
          <p:cNvSpPr/>
          <p:nvPr/>
        </p:nvSpPr>
        <p:spPr>
          <a:xfrm>
            <a:off x="5644001" y="4903880"/>
            <a:ext cx="4824536"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мәтінді, сөйлемді және сөзді оқығанда, дауыс ырғағының өзгеріп отыруы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cxnSp>
        <p:nvCxnSpPr>
          <p:cNvPr id="14" name="Прямая со стрелкой 13">
            <a:extLst>
              <a:ext uri="{FF2B5EF4-FFF2-40B4-BE49-F238E27FC236}">
                <a16:creationId xmlns:a16="http://schemas.microsoft.com/office/drawing/2014/main" id="{E1DE2E63-00D8-4373-9C43-D75A2FC39D0D}"/>
              </a:ext>
            </a:extLst>
          </p:cNvPr>
          <p:cNvCxnSpPr>
            <a:cxnSpLocks/>
          </p:cNvCxnSpPr>
          <p:nvPr/>
        </p:nvCxnSpPr>
        <p:spPr>
          <a:xfrm>
            <a:off x="4995929" y="4005064"/>
            <a:ext cx="64807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2DF748DF-7B6A-42B1-B676-44ABB43F0A76}"/>
              </a:ext>
            </a:extLst>
          </p:cNvPr>
          <p:cNvCxnSpPr>
            <a:cxnSpLocks/>
          </p:cNvCxnSpPr>
          <p:nvPr/>
        </p:nvCxnSpPr>
        <p:spPr>
          <a:xfrm>
            <a:off x="5015880" y="2564904"/>
            <a:ext cx="64807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F507D8F2-6D87-4F08-B5AC-456F89E34A6C}"/>
              </a:ext>
            </a:extLst>
          </p:cNvPr>
          <p:cNvCxnSpPr>
            <a:cxnSpLocks/>
          </p:cNvCxnSpPr>
          <p:nvPr/>
        </p:nvCxnSpPr>
        <p:spPr>
          <a:xfrm>
            <a:off x="4995929" y="5445224"/>
            <a:ext cx="64807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295905"/>
      </p:ext>
    </p:extLst>
  </p:cSld>
  <p:clrMapOvr>
    <a:masterClrMapping/>
  </p:clrMapOvr>
  <mc:AlternateContent xmlns:mc="http://schemas.openxmlformats.org/markup-compatibility/2006" xmlns:p14="http://schemas.microsoft.com/office/powerpoint/2010/main">
    <mc:Choice Requires="p14">
      <p:transition spd="med" p14:dur="700" advTm="33692">
        <p:fade/>
      </p:transition>
    </mc:Choice>
    <mc:Fallback xmlns="">
      <p:transition spd="med" advTm="3369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D467EEC-3B4B-48C0-916A-009854A7C46C}"/>
              </a:ext>
            </a:extLst>
          </p:cNvPr>
          <p:cNvSpPr>
            <a:spLocks noChangeArrowheads="1"/>
          </p:cNvSpPr>
          <p:nvPr/>
        </p:nvSpPr>
        <p:spPr bwMode="auto">
          <a:xfrm>
            <a:off x="2999656" y="260648"/>
            <a:ext cx="78801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        Тыныс белгілерінің негізгі үш қызметі бар.</a:t>
            </a:r>
            <a:endParaRPr lang="ru-RU" altLang="ru-RU" sz="1400" dirty="0">
              <a:solidFill>
                <a:srgbClr val="0F6FC6">
                  <a:lumMod val="75000"/>
                </a:srgbClr>
              </a:solidFill>
              <a:latin typeface="Calibri"/>
            </a:endParaRPr>
          </a:p>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Термин сөздерді анықтамасымен сәйкестендіріп көріңіз</a:t>
            </a:r>
            <a:r>
              <a:rPr lang="kk-KZ" altLang="ru-RU"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ru-RU" altLang="ru-RU" sz="900" dirty="0">
              <a:solidFill>
                <a:prstClr val="black"/>
              </a:solidFill>
              <a:latin typeface="Calibri"/>
            </a:endParaRPr>
          </a:p>
          <a:p>
            <a:pPr eaLnBrk="0" fontAlgn="base" hangingPunct="0">
              <a:spcBef>
                <a:spcPct val="0"/>
              </a:spcBef>
              <a:spcAft>
                <a:spcPct val="0"/>
              </a:spcAft>
            </a:pPr>
            <a:endParaRPr lang="ru-RU" altLang="ru-RU" dirty="0">
              <a:solidFill>
                <a:prstClr val="black"/>
              </a:solidFill>
              <a:latin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B40ADCED-AD6A-430C-804C-E3E0F5FB172C}"/>
              </a:ext>
            </a:extLst>
          </p:cNvPr>
          <p:cNvSpPr/>
          <p:nvPr/>
        </p:nvSpPr>
        <p:spPr>
          <a:xfrm>
            <a:off x="1775520" y="1772816"/>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Даралаушы қызмет </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59008DE0-4132-4E2B-B8A5-61319324E1D9}"/>
              </a:ext>
            </a:extLst>
          </p:cNvPr>
          <p:cNvSpPr/>
          <p:nvPr/>
        </p:nvSpPr>
        <p:spPr>
          <a:xfrm>
            <a:off x="1775520" y="3508647"/>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Ерекшелеуші қызмет</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4BF42F37-7005-4A47-A015-F2641AA60883}"/>
              </a:ext>
            </a:extLst>
          </p:cNvPr>
          <p:cNvSpPr/>
          <p:nvPr/>
        </p:nvSpPr>
        <p:spPr>
          <a:xfrm>
            <a:off x="1802875" y="5270760"/>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Ойдың ара жігін ажырату қызметі </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958C1AAD-D511-40E5-9861-1D088DD206D1}"/>
              </a:ext>
            </a:extLst>
          </p:cNvPr>
          <p:cNvSpPr/>
          <p:nvPr/>
        </p:nvSpPr>
        <p:spPr>
          <a:xfrm>
            <a:off x="5125951" y="3406172"/>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Сөйлем соңына қойылатын тыныс белгілері: нүкте (.), сұрау белгісі (?), леп белгісі (!), көп нүкте (...).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8" name="Прямоугольник: скругленные углы 7">
            <a:extLst>
              <a:ext uri="{FF2B5EF4-FFF2-40B4-BE49-F238E27FC236}">
                <a16:creationId xmlns:a16="http://schemas.microsoft.com/office/drawing/2014/main" id="{47C34216-0133-40E1-AF7D-B7BB4FFC3550}"/>
              </a:ext>
            </a:extLst>
          </p:cNvPr>
          <p:cNvSpPr/>
          <p:nvPr/>
        </p:nvSpPr>
        <p:spPr>
          <a:xfrm>
            <a:off x="5142598" y="5194933"/>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16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Сөйлем құрамында кездесетін тыныс белгілері сөйлем ішіндегі кей сөздердің мағынасын, қызметін, қолдану себебін даралап көрсету қызметін атқарады. Оларға үтір (,), сызықша (-) , нүктелі үтір (;) , қос нүкте (:), жақша (), тырнақша («») жатады.</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9" name="Прямоугольник: скругленные углы 8">
            <a:extLst>
              <a:ext uri="{FF2B5EF4-FFF2-40B4-BE49-F238E27FC236}">
                <a16:creationId xmlns:a16="http://schemas.microsoft.com/office/drawing/2014/main" id="{A34EA550-6F66-436F-86C8-AE42F4106ADB}"/>
              </a:ext>
            </a:extLst>
          </p:cNvPr>
          <p:cNvSpPr/>
          <p:nvPr/>
        </p:nvSpPr>
        <p:spPr>
          <a:xfrm>
            <a:off x="5087888" y="1642739"/>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Құрмалас сөйлемге қойылатын тыныс белгілері: үтір (,), қос нүкте (:), нүктелі үтір (;) , үтір сызықша (,-).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9572796"/>
      </p:ext>
    </p:extLst>
  </p:cSld>
  <p:clrMapOvr>
    <a:masterClrMapping/>
  </p:clrMapOvr>
  <mc:AlternateContent xmlns:mc="http://schemas.openxmlformats.org/markup-compatibility/2006" xmlns:p14="http://schemas.microsoft.com/office/powerpoint/2010/main">
    <mc:Choice Requires="p14">
      <p:transition spd="med" p14:dur="700" advTm="33974">
        <p:fade/>
      </p:transition>
    </mc:Choice>
    <mc:Fallback xmlns="">
      <p:transition spd="med" advTm="3397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D467EEC-3B4B-48C0-916A-009854A7C46C}"/>
              </a:ext>
            </a:extLst>
          </p:cNvPr>
          <p:cNvSpPr>
            <a:spLocks noChangeArrowheads="1"/>
          </p:cNvSpPr>
          <p:nvPr/>
        </p:nvSpPr>
        <p:spPr bwMode="auto">
          <a:xfrm>
            <a:off x="3702961" y="539220"/>
            <a:ext cx="22485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        </a:t>
            </a:r>
            <a:r>
              <a:rPr lang="kk-KZ" altLang="ru-RU" sz="3200"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Жауабы</a:t>
            </a: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 </a:t>
            </a:r>
            <a:endParaRPr lang="ru-RU" altLang="ru-RU" dirty="0">
              <a:solidFill>
                <a:prstClr val="black"/>
              </a:solidFill>
              <a:latin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B40ADCED-AD6A-430C-804C-E3E0F5FB172C}"/>
              </a:ext>
            </a:extLst>
          </p:cNvPr>
          <p:cNvSpPr/>
          <p:nvPr/>
        </p:nvSpPr>
        <p:spPr>
          <a:xfrm>
            <a:off x="1775520" y="1772816"/>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Даралаушы қызмет </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59008DE0-4132-4E2B-B8A5-61319324E1D9}"/>
              </a:ext>
            </a:extLst>
          </p:cNvPr>
          <p:cNvSpPr/>
          <p:nvPr/>
        </p:nvSpPr>
        <p:spPr>
          <a:xfrm>
            <a:off x="1775520" y="3508647"/>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Ерекшелеуші қызмет</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4BF42F37-7005-4A47-A015-F2641AA60883}"/>
              </a:ext>
            </a:extLst>
          </p:cNvPr>
          <p:cNvSpPr/>
          <p:nvPr/>
        </p:nvSpPr>
        <p:spPr>
          <a:xfrm>
            <a:off x="1802875" y="5270760"/>
            <a:ext cx="2736304"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4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Ойдың ара жігін ажырату қызметі </a:t>
            </a:r>
            <a:endParaRPr lang="ru-RU" sz="24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958C1AAD-D511-40E5-9861-1D088DD206D1}"/>
              </a:ext>
            </a:extLst>
          </p:cNvPr>
          <p:cNvSpPr/>
          <p:nvPr/>
        </p:nvSpPr>
        <p:spPr>
          <a:xfrm>
            <a:off x="5087888" y="1739829"/>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Сөйлем соңына қойылатын тыныс белгілері: нүкте (.), сұрау белгісі (?), леп белгісі (!), көп нүкте (...).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8" name="Прямоугольник: скругленные углы 7">
            <a:extLst>
              <a:ext uri="{FF2B5EF4-FFF2-40B4-BE49-F238E27FC236}">
                <a16:creationId xmlns:a16="http://schemas.microsoft.com/office/drawing/2014/main" id="{47C34216-0133-40E1-AF7D-B7BB4FFC3550}"/>
              </a:ext>
            </a:extLst>
          </p:cNvPr>
          <p:cNvSpPr/>
          <p:nvPr/>
        </p:nvSpPr>
        <p:spPr>
          <a:xfrm>
            <a:off x="5116180" y="3493098"/>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16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Сөйлем құрамында кездесетін тыныс белгілері сөйлем ішіндегі кей сөздердің мағынасын, қызметін, қолдану себебін даралап көрсету қызметін атқарады. Оларға үтір (,), сызықша (-) , нүктелі үтір (;) , қос нүкте (:), жақша (), тырнақша («») жатады.</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9" name="Прямоугольник: скругленные углы 8">
            <a:extLst>
              <a:ext uri="{FF2B5EF4-FFF2-40B4-BE49-F238E27FC236}">
                <a16:creationId xmlns:a16="http://schemas.microsoft.com/office/drawing/2014/main" id="{A34EA550-6F66-436F-86C8-AE42F4106ADB}"/>
              </a:ext>
            </a:extLst>
          </p:cNvPr>
          <p:cNvSpPr/>
          <p:nvPr/>
        </p:nvSpPr>
        <p:spPr>
          <a:xfrm>
            <a:off x="5116180" y="5209246"/>
            <a:ext cx="5328592" cy="15918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defRPr/>
            </a:pPr>
            <a:r>
              <a:rPr lang="kk-KZ" sz="2000"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Құрмалас сөйлемге қойылатын тыныс белгілері: үтір (,), қос нүкте (:), нүктелі үтір (;) , үтір сызықша (,-). </a:t>
            </a:r>
            <a:endParaRPr lang="ru-RU" sz="20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cxnSp>
        <p:nvCxnSpPr>
          <p:cNvPr id="11" name="Прямая со стрелкой 10">
            <a:extLst>
              <a:ext uri="{FF2B5EF4-FFF2-40B4-BE49-F238E27FC236}">
                <a16:creationId xmlns:a16="http://schemas.microsoft.com/office/drawing/2014/main" id="{3F038BD4-8477-48FD-B930-7C83004C6023}"/>
              </a:ext>
            </a:extLst>
          </p:cNvPr>
          <p:cNvCxnSpPr>
            <a:cxnSpLocks/>
          </p:cNvCxnSpPr>
          <p:nvPr/>
        </p:nvCxnSpPr>
        <p:spPr>
          <a:xfrm>
            <a:off x="4511824" y="2535735"/>
            <a:ext cx="57606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65443946-E010-467A-A98A-B1AAE9F6D805}"/>
              </a:ext>
            </a:extLst>
          </p:cNvPr>
          <p:cNvCxnSpPr>
            <a:cxnSpLocks/>
          </p:cNvCxnSpPr>
          <p:nvPr/>
        </p:nvCxnSpPr>
        <p:spPr>
          <a:xfrm>
            <a:off x="4539179" y="4163152"/>
            <a:ext cx="57606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9C842F34-AFCB-409E-AC9B-C41EC8890FF6}"/>
              </a:ext>
            </a:extLst>
          </p:cNvPr>
          <p:cNvCxnSpPr>
            <a:cxnSpLocks/>
          </p:cNvCxnSpPr>
          <p:nvPr/>
        </p:nvCxnSpPr>
        <p:spPr>
          <a:xfrm>
            <a:off x="4511824" y="5960364"/>
            <a:ext cx="57606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47905"/>
      </p:ext>
    </p:extLst>
  </p:cSld>
  <p:clrMapOvr>
    <a:masterClrMapping/>
  </p:clrMapOvr>
  <mc:AlternateContent xmlns:mc="http://schemas.openxmlformats.org/markup-compatibility/2006" xmlns:p14="http://schemas.microsoft.com/office/powerpoint/2010/main">
    <mc:Choice Requires="p14">
      <p:transition spd="med" p14:dur="700" advTm="45848">
        <p:fade/>
      </p:transition>
    </mc:Choice>
    <mc:Fallback xmlns="">
      <p:transition spd="med" advTm="4584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B747189-9D50-4C2D-BCF0-652F66E05812}"/>
              </a:ext>
            </a:extLst>
          </p:cNvPr>
          <p:cNvGraphicFramePr>
            <a:graphicFrameLocks noGrp="1"/>
          </p:cNvGraphicFramePr>
          <p:nvPr/>
        </p:nvGraphicFramePr>
        <p:xfrm>
          <a:off x="1524000" y="1700809"/>
          <a:ext cx="9144000" cy="4891850"/>
        </p:xfrm>
        <a:graphic>
          <a:graphicData uri="http://schemas.openxmlformats.org/drawingml/2006/table">
            <a:tbl>
              <a:tblPr firstRow="1" firstCol="1" bandRow="1"/>
              <a:tblGrid>
                <a:gridCol w="6758377">
                  <a:extLst>
                    <a:ext uri="{9D8B030D-6E8A-4147-A177-3AD203B41FA5}">
                      <a16:colId xmlns:a16="http://schemas.microsoft.com/office/drawing/2014/main" val="850769225"/>
                    </a:ext>
                  </a:extLst>
                </a:gridCol>
                <a:gridCol w="2385623">
                  <a:extLst>
                    <a:ext uri="{9D8B030D-6E8A-4147-A177-3AD203B41FA5}">
                      <a16:colId xmlns:a16="http://schemas.microsoft.com/office/drawing/2014/main" val="1818756506"/>
                    </a:ext>
                  </a:extLst>
                </a:gridCol>
              </a:tblGrid>
              <a:tr h="0">
                <a:tc>
                  <a:txBody>
                    <a:bodyPr/>
                    <a:lstStyle/>
                    <a:p>
                      <a:pPr algn="ctr">
                        <a:lnSpc>
                          <a:spcPct val="107000"/>
                        </a:lnSpc>
                        <a:spcAft>
                          <a:spcPts val="0"/>
                        </a:spcAft>
                      </a:pPr>
                      <a:r>
                        <a:rPr lang="kk-KZ" sz="2400" b="1">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Мысалдар</a:t>
                      </a:r>
                      <a:endParaRPr lang="ru-RU" sz="24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800" b="1"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Тыныс белгілердің орны мен қызметі</a:t>
                      </a:r>
                      <a:endParaRPr lang="ru-RU"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371255"/>
                  </a:ext>
                </a:extLst>
              </a:tr>
              <a:tr h="0">
                <a:tc>
                  <a:txBody>
                    <a:bodyPr/>
                    <a:lstStyle/>
                    <a:p>
                      <a:pPr>
                        <a:lnSpc>
                          <a:spcPct val="107000"/>
                        </a:lnSpc>
                        <a:spcAft>
                          <a:spcPts val="0"/>
                        </a:spcAft>
                      </a:pPr>
                      <a:r>
                        <a:rPr lang="kk-KZ" sz="24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XIV-XV ғасырлар аралығында Әмір Темірдің бұйрығымен салынған сәулет өнері  Қожа Ахмет Ясауидің кешенді кесенесі. Қожа Ахмет мұсылман дінінің көрнекті өкілі әрі уағыздаушысы, ғұлама ақын. </a:t>
                      </a:r>
                      <a:endParaRPr lang="ru-RU" sz="24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4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416784"/>
                  </a:ext>
                </a:extLst>
              </a:tr>
              <a:tr h="0">
                <a:tc>
                  <a:txBody>
                    <a:bodyPr/>
                    <a:lstStyle/>
                    <a:p>
                      <a:pPr>
                        <a:lnSpc>
                          <a:spcPct val="107000"/>
                        </a:lnSpc>
                        <a:spcAft>
                          <a:spcPts val="0"/>
                        </a:spcAft>
                      </a:pPr>
                      <a:r>
                        <a:rPr lang="kk-KZ" sz="24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kk-KZ" sz="2400" i="0" kern="1200" dirty="0">
                          <a:solidFill>
                            <a:schemeClr val="accent1">
                              <a:lumMod val="75000"/>
                            </a:schemeClr>
                          </a:solidFill>
                          <a:effectLst/>
                          <a:latin typeface="Times New Roman" panose="02020603050405020304" pitchFamily="18" charset="0"/>
                          <a:ea typeface="+mn-ea"/>
                        </a:rPr>
                        <a:t>Кесененің жарығы ерекше. Ол тек сағанаға қабірге түсiп тұрғандықтан, сәуленiң сан құбылуы адамның әулиеге деген сенiмiнiң арта түсуiне себепшi болып отырған. </a:t>
                      </a:r>
                      <a:endParaRPr lang="ru-RU" sz="2400" i="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400" b="1"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77939"/>
                  </a:ext>
                </a:extLst>
              </a:tr>
              <a:tr h="0">
                <a:tc>
                  <a:txBody>
                    <a:bodyPr/>
                    <a:lstStyle/>
                    <a:p>
                      <a:pPr>
                        <a:lnSpc>
                          <a:spcPct val="107000"/>
                        </a:lnSpc>
                        <a:spcAft>
                          <a:spcPts val="0"/>
                        </a:spcAft>
                      </a:pPr>
                      <a:r>
                        <a:rPr lang="kk-KZ" sz="24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Ең басты бөлмесі «Көрхан» деп аталады онда Ахмет Ясауидің мүрдесі қойылған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400" b="1"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930234"/>
                  </a:ext>
                </a:extLst>
              </a:tr>
            </a:tbl>
          </a:graphicData>
        </a:graphic>
      </p:graphicFrame>
      <p:sp>
        <p:nvSpPr>
          <p:cNvPr id="3" name="Rectangle 1">
            <a:extLst>
              <a:ext uri="{FF2B5EF4-FFF2-40B4-BE49-F238E27FC236}">
                <a16:creationId xmlns:a16="http://schemas.microsoft.com/office/drawing/2014/main" id="{F7AEFA8F-1E61-4E0B-B88C-7CDDDF44F4EE}"/>
              </a:ext>
            </a:extLst>
          </p:cNvPr>
          <p:cNvSpPr>
            <a:spLocks noChangeArrowheads="1"/>
          </p:cNvSpPr>
          <p:nvPr/>
        </p:nvSpPr>
        <p:spPr bwMode="auto">
          <a:xfrm>
            <a:off x="3359697" y="62787"/>
            <a:ext cx="717997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4-тапсырма</a:t>
            </a:r>
            <a:endParaRPr lang="ru-RU" altLang="ru-RU" sz="1400" dirty="0">
              <a:solidFill>
                <a:srgbClr val="0F6FC6">
                  <a:lumMod val="75000"/>
                </a:srgbClr>
              </a:solidFill>
              <a:latin typeface="Calibri"/>
            </a:endParaRPr>
          </a:p>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       Берілген сөйлемдерге қажетті тыныс белгілерін </a:t>
            </a:r>
          </a:p>
          <a:p>
            <a:pPr eaLnBrk="0" fontAlgn="base" hangingPunct="0">
              <a:spcBef>
                <a:spcPct val="0"/>
              </a:spcBef>
              <a:spcAft>
                <a:spcPct val="0"/>
              </a:spcAft>
            </a:pPr>
            <a:r>
              <a:rPr lang="kk-KZ" altLang="ru-RU" sz="2400" b="1" dirty="0">
                <a:solidFill>
                  <a:srgbClr val="0F6FC6">
                    <a:lumMod val="75000"/>
                  </a:srgbClr>
                </a:solidFill>
                <a:latin typeface="Calibri" panose="020F0502020204030204" pitchFamily="34" charset="0"/>
                <a:ea typeface="Times New Roman" panose="02020603050405020304" pitchFamily="18" charset="0"/>
                <a:cs typeface="Arial" panose="020B0604020202020204" pitchFamily="34" charset="0"/>
              </a:rPr>
              <a:t>қойып, көшіріп жазыңыз</a:t>
            </a:r>
            <a:r>
              <a:rPr lang="kk-KZ" altLang="ru-RU" sz="11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ru-RU" altLang="ru-RU" sz="800" dirty="0">
              <a:solidFill>
                <a:prstClr val="black"/>
              </a:solidFill>
              <a:latin typeface="Calibri"/>
            </a:endParaRPr>
          </a:p>
          <a:p>
            <a:pPr eaLnBrk="0" fontAlgn="base" hangingPunct="0">
              <a:spcBef>
                <a:spcPct val="0"/>
              </a:spcBef>
              <a:spcAft>
                <a:spcPct val="0"/>
              </a:spcAft>
            </a:pPr>
            <a:endParaRPr lang="ru-RU" altLang="ru-RU" dirty="0">
              <a:solidFill>
                <a:prstClr val="black"/>
              </a:solidFill>
              <a:latin typeface="Arial" panose="020B0604020202020204" pitchFamily="34" charset="0"/>
            </a:endParaRPr>
          </a:p>
        </p:txBody>
      </p:sp>
    </p:spTree>
    <p:extLst>
      <p:ext uri="{BB962C8B-B14F-4D97-AF65-F5344CB8AC3E}">
        <p14:creationId xmlns:p14="http://schemas.microsoft.com/office/powerpoint/2010/main" val="3100625109"/>
      </p:ext>
    </p:extLst>
  </p:cSld>
  <p:clrMapOvr>
    <a:masterClrMapping/>
  </p:clrMapOvr>
  <mc:AlternateContent xmlns:mc="http://schemas.openxmlformats.org/markup-compatibility/2006" xmlns:p14="http://schemas.microsoft.com/office/powerpoint/2010/main">
    <mc:Choice Requires="p14">
      <p:transition spd="med" p14:dur="700" advTm="100073">
        <p:fade/>
      </p:transition>
    </mc:Choice>
    <mc:Fallback xmlns="">
      <p:transition spd="med" advTm="10007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9E86459-4283-41D5-8BF1-0A4FB1AAE4F6}"/>
              </a:ext>
            </a:extLst>
          </p:cNvPr>
          <p:cNvGraphicFramePr>
            <a:graphicFrameLocks noGrp="1"/>
          </p:cNvGraphicFramePr>
          <p:nvPr/>
        </p:nvGraphicFramePr>
        <p:xfrm>
          <a:off x="1524000" y="848476"/>
          <a:ext cx="9144000" cy="6056261"/>
        </p:xfrm>
        <a:graphic>
          <a:graphicData uri="http://schemas.openxmlformats.org/drawingml/2006/table">
            <a:tbl>
              <a:tblPr firstRow="1" firstCol="1" bandRow="1"/>
              <a:tblGrid>
                <a:gridCol w="5247038">
                  <a:extLst>
                    <a:ext uri="{9D8B030D-6E8A-4147-A177-3AD203B41FA5}">
                      <a16:colId xmlns:a16="http://schemas.microsoft.com/office/drawing/2014/main" val="3124788224"/>
                    </a:ext>
                  </a:extLst>
                </a:gridCol>
                <a:gridCol w="3896962">
                  <a:extLst>
                    <a:ext uri="{9D8B030D-6E8A-4147-A177-3AD203B41FA5}">
                      <a16:colId xmlns:a16="http://schemas.microsoft.com/office/drawing/2014/main" val="2559182622"/>
                    </a:ext>
                  </a:extLst>
                </a:gridCol>
              </a:tblGrid>
              <a:tr h="223882">
                <a:tc>
                  <a:txBody>
                    <a:bodyPr/>
                    <a:lstStyle/>
                    <a:p>
                      <a:pPr algn="ctr">
                        <a:lnSpc>
                          <a:spcPct val="107000"/>
                        </a:lnSpc>
                        <a:spcAft>
                          <a:spcPts val="0"/>
                        </a:spcAft>
                      </a:pPr>
                      <a:r>
                        <a:rPr lang="kk-KZ" sz="2000" b="1">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Мысалдар</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kk-KZ" sz="1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Calibri" panose="020F0502020204030204" pitchFamily="34" charset="0"/>
                          <a:cs typeface="Arial" panose="020B0604020202020204" pitchFamily="34" charset="0"/>
                        </a:rPr>
                        <a:t>Тыныс белгілердің орны мен қызметі</a:t>
                      </a:r>
                      <a:endParaRPr kumimoji="0" lang="ru-RU"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58154"/>
                  </a:ext>
                </a:extLst>
              </a:tr>
              <a:tr h="1851905">
                <a:tc>
                  <a:txBody>
                    <a:bodyPr/>
                    <a:lstStyle/>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XIV-XV ғасырлар аралығында Әмір Темірдің бұйрығымен салынған сәулет өнері – Қожа Ахмет Ясауидің кешенді кесенесі. Қожа Ахмет – мұсылман дінінің көрнекті өкілі әрі </a:t>
                      </a: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уағыздаушысы, ғұлама ақын. </a:t>
                      </a: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И</a:t>
                      </a:r>
                      <a:r>
                        <a:rPr lang="ru-RU"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нтонация</a:t>
                      </a: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лық принцип</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Ерекшелеуші қызмет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Бастауыштан кейін қойылатын сызықша</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663916"/>
                  </a:ext>
                </a:extLst>
              </a:tr>
              <a:tr h="1851905">
                <a:tc>
                  <a:txBody>
                    <a:bodyPr/>
                    <a:lstStyle/>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kk-KZ" sz="2000" i="0" kern="1200" dirty="0">
                          <a:solidFill>
                            <a:schemeClr val="accent1">
                              <a:lumMod val="75000"/>
                            </a:schemeClr>
                          </a:solidFill>
                          <a:effectLst/>
                          <a:latin typeface="Times New Roman" panose="02020603050405020304" pitchFamily="18" charset="0"/>
                          <a:ea typeface="+mn-ea"/>
                        </a:rPr>
                        <a:t>Кесененің жарығы ерекше. Ол тек сағанаға (қабірге) түсiп тұрғандықтан, сәуленiң сан құбылуы адамның әулиеге деген сенiмiнiң арта түсуiне себепшi болып отырған. </a:t>
                      </a:r>
                      <a:endParaRPr lang="ru-RU" sz="2000" i="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Мағыналық принцип</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Ерекшелеуші қызмет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Қыстырма сөз</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b="1">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346438"/>
                  </a:ext>
                </a:extLst>
              </a:tr>
              <a:tr h="1229499">
                <a:tc>
                  <a:txBody>
                    <a:bodyPr/>
                    <a:lstStyle/>
                    <a:p>
                      <a:pPr>
                        <a:lnSpc>
                          <a:spcPct val="107000"/>
                        </a:lnSpc>
                        <a:spcAft>
                          <a:spcPts val="0"/>
                        </a:spcAft>
                      </a:pPr>
                      <a:r>
                        <a:rPr lang="kk-KZ" sz="20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Ең басты бөлмесі «Көрхан» деп аталады, онда Ахмет Ясауидің мүрдесі қойылған.</a:t>
                      </a:r>
                      <a:endParaRPr lang="ru-RU" sz="20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Грамматикалық принцип</a:t>
                      </a: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Ойдың ара жігін ажырату қызметі</a:t>
                      </a: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kk-KZ" sz="20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Салалас құрмалас сөйлем</a:t>
                      </a:r>
                      <a:endParaRPr lang="ru-RU"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576314"/>
                  </a:ext>
                </a:extLst>
              </a:tr>
            </a:tbl>
          </a:graphicData>
        </a:graphic>
      </p:graphicFrame>
      <p:sp>
        <p:nvSpPr>
          <p:cNvPr id="3" name="Прямоугольник 2">
            <a:extLst>
              <a:ext uri="{FF2B5EF4-FFF2-40B4-BE49-F238E27FC236}">
                <a16:creationId xmlns:a16="http://schemas.microsoft.com/office/drawing/2014/main" id="{83852996-5406-4D51-B941-D76A4C59A5C5}"/>
              </a:ext>
            </a:extLst>
          </p:cNvPr>
          <p:cNvSpPr/>
          <p:nvPr/>
        </p:nvSpPr>
        <p:spPr>
          <a:xfrm>
            <a:off x="4765319" y="1"/>
            <a:ext cx="1581650" cy="584775"/>
          </a:xfrm>
          <a:prstGeom prst="rect">
            <a:avLst/>
          </a:prstGeom>
          <a:noFill/>
        </p:spPr>
        <p:txBody>
          <a:bodyPr wrap="none" lIns="91440" tIns="45720" rIns="91440" bIns="45720">
            <a:spAutoFit/>
          </a:bodyPr>
          <a:lstStyle/>
          <a:p>
            <a:pPr algn="ctr"/>
            <a:r>
              <a:rPr lang="kk-KZ" sz="3200" dirty="0">
                <a:ln w="0"/>
                <a:solidFill>
                  <a:srgbClr val="0F6FC6"/>
                </a:solidFill>
                <a:effectLst>
                  <a:outerShdw blurRad="38100" dist="25400" dir="5400000" algn="ctr" rotWithShape="0">
                    <a:srgbClr val="6E747A">
                      <a:alpha val="43000"/>
                    </a:srgbClr>
                  </a:outerShdw>
                </a:effectLst>
                <a:latin typeface="Calibri"/>
              </a:rPr>
              <a:t>Жауабы</a:t>
            </a:r>
            <a:endParaRPr lang="ru-RU" sz="3200" dirty="0">
              <a:ln w="0"/>
              <a:solidFill>
                <a:srgbClr val="0F6FC6"/>
              </a:solidFill>
              <a:effectLst>
                <a:outerShdw blurRad="38100" dist="25400" dir="5400000" algn="ctr" rotWithShape="0">
                  <a:srgbClr val="6E747A">
                    <a:alpha val="43000"/>
                  </a:srgbClr>
                </a:outerShdw>
              </a:effectLst>
              <a:latin typeface="Calibri"/>
            </a:endParaRPr>
          </a:p>
        </p:txBody>
      </p:sp>
    </p:spTree>
    <p:extLst>
      <p:ext uri="{BB962C8B-B14F-4D97-AF65-F5344CB8AC3E}">
        <p14:creationId xmlns:p14="http://schemas.microsoft.com/office/powerpoint/2010/main" val="3587881073"/>
      </p:ext>
    </p:extLst>
  </p:cSld>
  <p:clrMapOvr>
    <a:masterClrMapping/>
  </p:clrMapOvr>
  <mc:AlternateContent xmlns:mc="http://schemas.openxmlformats.org/markup-compatibility/2006" xmlns:p14="http://schemas.microsoft.com/office/powerpoint/2010/main">
    <mc:Choice Requires="p14">
      <p:transition spd="med" p14:dur="700" advTm="138438">
        <p:fade/>
      </p:transition>
    </mc:Choice>
    <mc:Fallback xmlns="">
      <p:transition spd="med" advTm="13843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a:t>Қорытынды</a:t>
            </a:r>
            <a:endParaRPr lang="ru-RU" dirty="0"/>
          </a:p>
        </p:txBody>
      </p:sp>
      <p:sp>
        <p:nvSpPr>
          <p:cNvPr id="24" name="Line 253"/>
          <p:cNvSpPr>
            <a:spLocks noChangeShapeType="1"/>
          </p:cNvSpPr>
          <p:nvPr/>
        </p:nvSpPr>
        <p:spPr bwMode="gray">
          <a:xfrm>
            <a:off x="4185111" y="52779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3900949" y="4701675"/>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3956512" y="47445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4185111" y="27633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3828941" y="218707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4496838" y="2194742"/>
            <a:ext cx="4392485" cy="399405"/>
          </a:xfrm>
          <a:prstGeom prst="rect">
            <a:avLst/>
          </a:prstGeom>
          <a:noFill/>
          <a:ln w="9525" algn="ctr">
            <a:noFill/>
            <a:miter lim="800000"/>
            <a:headEnd/>
            <a:tailEnd/>
          </a:ln>
          <a:effectLst/>
        </p:spPr>
        <p:txBody>
          <a:bodyPr wrap="none">
            <a:spAutoFit/>
          </a:bodyPr>
          <a:lstStyle/>
          <a:p>
            <a:pPr marL="342900" indent="-342900">
              <a:lnSpc>
                <a:spcPct val="107000"/>
              </a:lnSpc>
              <a:buFont typeface="Wingdings" panose="05000000000000000000" pitchFamily="2" charset="2"/>
              <a:buChar char=""/>
              <a:tabLst>
                <a:tab pos="457200" algn="l"/>
              </a:tabLst>
              <a:defRPr/>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Мәтіндегі негізгі ойды анықтадық</a:t>
            </a:r>
            <a:r>
              <a:rPr lang="kk-KZ" sz="1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ru-RU"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0" name="Text Box 259"/>
          <p:cNvSpPr txBox="1">
            <a:spLocks noChangeArrowheads="1"/>
          </p:cNvSpPr>
          <p:nvPr/>
        </p:nvSpPr>
        <p:spPr bwMode="gray">
          <a:xfrm>
            <a:off x="3956512" y="22299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4185111" y="36015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3900949" y="3025275"/>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3956512" y="30681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4186699" y="4438151"/>
            <a:ext cx="4799012" cy="1587"/>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3900949" y="3863475"/>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3956512" y="390633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9" name="Text Box 268"/>
          <p:cNvSpPr txBox="1">
            <a:spLocks noChangeArrowheads="1"/>
          </p:cNvSpPr>
          <p:nvPr/>
        </p:nvSpPr>
        <p:spPr bwMode="gray">
          <a:xfrm>
            <a:off x="3956512" y="560496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5</a:t>
            </a:r>
          </a:p>
        </p:txBody>
      </p:sp>
      <p:sp>
        <p:nvSpPr>
          <p:cNvPr id="40" name="Text Box 269"/>
          <p:cNvSpPr txBox="1">
            <a:spLocks noChangeArrowheads="1"/>
          </p:cNvSpPr>
          <p:nvPr/>
        </p:nvSpPr>
        <p:spPr bwMode="gray">
          <a:xfrm>
            <a:off x="4455552" y="2746416"/>
            <a:ext cx="5640903" cy="734688"/>
          </a:xfrm>
          <a:prstGeom prst="rect">
            <a:avLst/>
          </a:prstGeom>
          <a:noFill/>
          <a:ln w="9525" algn="ctr">
            <a:noFill/>
            <a:miter lim="800000"/>
            <a:headEnd/>
            <a:tailEnd/>
          </a:ln>
          <a:effectLst/>
        </p:spPr>
        <p:txBody>
          <a:bodyPr wrap="none">
            <a:spAutoFit/>
          </a:bodyPr>
          <a:lstStyle/>
          <a:p>
            <a:pPr marL="342900" indent="-342900">
              <a:lnSpc>
                <a:spcPct val="107000"/>
              </a:lnSpc>
              <a:buFont typeface="Wingdings" panose="05000000000000000000" pitchFamily="2" charset="2"/>
              <a:buChar char=""/>
              <a:tabLst>
                <a:tab pos="457200" algn="l"/>
              </a:tabLst>
              <a:defRPr/>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Әмір Темір дәуірі тұсында мұсылмандық</a:t>
            </a:r>
          </a:p>
          <a:p>
            <a:pPr>
              <a:lnSpc>
                <a:spcPct val="107000"/>
              </a:lnSpc>
              <a:tabLst>
                <a:tab pos="457200" algn="l"/>
              </a:tabLst>
              <a:defRPr/>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 сәулет өнері дамуы жайлы ақпаратпен таныстық</a:t>
            </a:r>
            <a:r>
              <a:rPr lang="kk-KZ"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ru-RU" sz="1600"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1" name="Text Box 270"/>
          <p:cNvSpPr txBox="1">
            <a:spLocks noChangeArrowheads="1"/>
          </p:cNvSpPr>
          <p:nvPr/>
        </p:nvSpPr>
        <p:spPr bwMode="gray">
          <a:xfrm>
            <a:off x="4571184" y="3603429"/>
            <a:ext cx="4922501" cy="734688"/>
          </a:xfrm>
          <a:prstGeom prst="rect">
            <a:avLst/>
          </a:prstGeom>
          <a:noFill/>
          <a:ln w="9525" algn="ctr">
            <a:noFill/>
            <a:miter lim="800000"/>
            <a:headEnd/>
            <a:tailEnd/>
          </a:ln>
          <a:effectLst/>
        </p:spPr>
        <p:txBody>
          <a:bodyPr wrap="none">
            <a:spAutoFit/>
          </a:bodyPr>
          <a:lstStyle/>
          <a:p>
            <a:pPr marL="342900" indent="-342900">
              <a:lnSpc>
                <a:spcPct val="107000"/>
              </a:lnSpc>
              <a:buFont typeface="Wingdings" panose="05000000000000000000" pitchFamily="2" charset="2"/>
              <a:buChar char=""/>
              <a:tabLst>
                <a:tab pos="457200" algn="l"/>
              </a:tabLst>
              <a:defRPr/>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Мәтінде көтерілген мәселеге баға беріп,</a:t>
            </a:r>
          </a:p>
          <a:p>
            <a:pPr>
              <a:lnSpc>
                <a:spcPct val="107000"/>
              </a:lnSpc>
              <a:tabLst>
                <a:tab pos="457200" algn="l"/>
              </a:tabLst>
              <a:defRPr/>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мәліметтер мен пікірлерге өңдеу жасадық. </a:t>
            </a:r>
            <a:endParaRPr lang="ru-RU"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2" name="Text Box 271"/>
          <p:cNvSpPr txBox="1">
            <a:spLocks noChangeArrowheads="1"/>
          </p:cNvSpPr>
          <p:nvPr/>
        </p:nvSpPr>
        <p:spPr bwMode="gray">
          <a:xfrm>
            <a:off x="4882944" y="4438150"/>
            <a:ext cx="4650184" cy="734688"/>
          </a:xfrm>
          <a:prstGeom prst="rect">
            <a:avLst/>
          </a:prstGeom>
          <a:noFill/>
          <a:ln w="9525" algn="ctr">
            <a:noFill/>
            <a:miter lim="800000"/>
            <a:headEnd/>
            <a:tailEnd/>
          </a:ln>
          <a:effectLst/>
        </p:spPr>
        <p:txBody>
          <a:bodyPr wrap="none">
            <a:spAutoFit/>
          </a:bodyPr>
          <a:lstStyle/>
          <a:p>
            <a:pPr marL="342900" indent="-342900">
              <a:lnSpc>
                <a:spcPct val="107000"/>
              </a:lnSpc>
              <a:buFont typeface="Wingdings" panose="05000000000000000000" pitchFamily="2" charset="2"/>
              <a:buChar char=""/>
              <a:tabLst>
                <a:tab pos="457200" algn="l"/>
              </a:tabLst>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Сөйлемдегі тыныс белгілердің орны</a:t>
            </a:r>
          </a:p>
          <a:p>
            <a:pPr>
              <a:lnSpc>
                <a:spcPct val="107000"/>
              </a:lnSpc>
              <a:tabLst>
                <a:tab pos="457200" algn="l"/>
              </a:tabLst>
            </a:pPr>
            <a:r>
              <a:rPr lang="kk-KZ" sz="2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мен қызметі, принциптерін айқындадық.</a:t>
            </a:r>
            <a:endParaRPr lang="ru-RU"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advTm="34044">
        <p:fade/>
      </p:transition>
    </mc:Choice>
    <mc:Fallback xmlns="">
      <p:transition spd="med" advTm="3404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107562F-31EC-4978-9D80-3C8519FCC6D9}"/>
              </a:ext>
            </a:extLst>
          </p:cNvPr>
          <p:cNvPicPr>
            <a:picLocks noChangeAspect="1"/>
          </p:cNvPicPr>
          <p:nvPr/>
        </p:nvPicPr>
        <p:blipFill>
          <a:blip r:embed="rId2"/>
          <a:stretch>
            <a:fillRect/>
          </a:stretch>
        </p:blipFill>
        <p:spPr>
          <a:xfrm>
            <a:off x="2296491" y="1813034"/>
            <a:ext cx="3240360" cy="2160240"/>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2B527255-6A14-480A-BA29-FFC0F2B488B8}"/>
              </a:ext>
            </a:extLst>
          </p:cNvPr>
          <p:cNvPicPr>
            <a:picLocks noChangeAspect="1"/>
          </p:cNvPicPr>
          <p:nvPr/>
        </p:nvPicPr>
        <p:blipFill>
          <a:blip r:embed="rId3"/>
          <a:stretch>
            <a:fillRect/>
          </a:stretch>
        </p:blipFill>
        <p:spPr>
          <a:xfrm>
            <a:off x="6655149" y="1813035"/>
            <a:ext cx="3240360" cy="2192029"/>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3CEB554A-2876-4835-BFE1-00DC2BAC5475}"/>
              </a:ext>
            </a:extLst>
          </p:cNvPr>
          <p:cNvPicPr>
            <a:picLocks noChangeAspect="1"/>
          </p:cNvPicPr>
          <p:nvPr/>
        </p:nvPicPr>
        <p:blipFill>
          <a:blip r:embed="rId4"/>
          <a:stretch>
            <a:fillRect/>
          </a:stretch>
        </p:blipFill>
        <p:spPr>
          <a:xfrm>
            <a:off x="2330225" y="4293096"/>
            <a:ext cx="3240360" cy="2304256"/>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803D3E52-E235-4B06-B6D5-F6D9CF324A19}"/>
              </a:ext>
            </a:extLst>
          </p:cNvPr>
          <p:cNvPicPr>
            <a:picLocks noChangeAspect="1"/>
          </p:cNvPicPr>
          <p:nvPr/>
        </p:nvPicPr>
        <p:blipFill>
          <a:blip r:embed="rId5"/>
          <a:stretch>
            <a:fillRect/>
          </a:stretch>
        </p:blipFill>
        <p:spPr>
          <a:xfrm>
            <a:off x="6621417" y="4298852"/>
            <a:ext cx="3240360" cy="2298500"/>
          </a:xfrm>
          <a:prstGeom prst="rect">
            <a:avLst/>
          </a:prstGeom>
        </p:spPr>
      </p:pic>
      <p:sp>
        <p:nvSpPr>
          <p:cNvPr id="9" name="TextBox 8">
            <a:extLst>
              <a:ext uri="{FF2B5EF4-FFF2-40B4-BE49-F238E27FC236}">
                <a16:creationId xmlns:a16="http://schemas.microsoft.com/office/drawing/2014/main" id="{3B1ACB7D-5765-4B6E-A828-7128C458D180}"/>
              </a:ext>
            </a:extLst>
          </p:cNvPr>
          <p:cNvSpPr txBox="1"/>
          <p:nvPr/>
        </p:nvSpPr>
        <p:spPr>
          <a:xfrm>
            <a:off x="3431704" y="31531"/>
            <a:ext cx="7596336" cy="1653594"/>
          </a:xfrm>
          <a:prstGeom prst="rect">
            <a:avLst/>
          </a:prstGeom>
          <a:noFill/>
        </p:spPr>
        <p:txBody>
          <a:bodyPr wrap="square">
            <a:spAutoFit/>
          </a:bodyPr>
          <a:lstStyle/>
          <a:p>
            <a:pPr>
              <a:lnSpc>
                <a:spcPct val="107000"/>
              </a:lnSpc>
            </a:pPr>
            <a:r>
              <a:rPr lang="kk-KZ" sz="2400" b="1" i="1" dirty="0">
                <a:solidFill>
                  <a:srgbClr val="0F6FC6">
                    <a:lumMod val="50000"/>
                  </a:srgbClr>
                </a:solidFill>
                <a:latin typeface="Times New Roman" panose="02020603050405020304" pitchFamily="18" charset="0"/>
                <a:ea typeface="Times New Roman" panose="02020603050405020304" pitchFamily="18" charset="0"/>
                <a:cs typeface="Arial" panose="020B0604020202020204" pitchFamily="34" charset="0"/>
              </a:rPr>
              <a:t>Ойтүрткі</a:t>
            </a:r>
            <a:br>
              <a:rPr lang="kk-KZ" sz="2400" b="1" i="1" dirty="0">
                <a:solidFill>
                  <a:srgbClr val="0F6FC6">
                    <a:lumMod val="50000"/>
                  </a:srgbClr>
                </a:solidFill>
                <a:latin typeface="Times New Roman" panose="02020603050405020304" pitchFamily="18" charset="0"/>
                <a:ea typeface="Times New Roman" panose="02020603050405020304" pitchFamily="18" charset="0"/>
                <a:cs typeface="Arial" panose="020B0604020202020204" pitchFamily="34" charset="0"/>
              </a:rPr>
            </a:br>
            <a:r>
              <a:rPr lang="kk-KZ" sz="2400" dirty="0">
                <a:solidFill>
                  <a:srgbClr val="0F6FC6">
                    <a:lumMod val="50000"/>
                  </a:srgbClr>
                </a:solidFill>
                <a:latin typeface="Times New Roman" panose="02020603050405020304" pitchFamily="18" charset="0"/>
                <a:ea typeface="Times New Roman" panose="02020603050405020304" pitchFamily="18" charset="0"/>
                <a:cs typeface="Arial" panose="020B0604020202020204" pitchFamily="34" charset="0"/>
              </a:rPr>
              <a:t>Бұл суреттер сізді қандай ойға жетелейді?</a:t>
            </a:r>
            <a:endParaRPr lang="ru-RU" sz="2400" dirty="0">
              <a:solidFill>
                <a:srgbClr val="0F6FC6">
                  <a:lumMod val="50000"/>
                </a:srgb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kk-KZ" sz="2400" dirty="0">
                <a:solidFill>
                  <a:srgbClr val="0F6FC6">
                    <a:lumMod val="50000"/>
                  </a:srgbClr>
                </a:solidFill>
                <a:latin typeface="Times New Roman" panose="02020603050405020304" pitchFamily="18" charset="0"/>
                <a:ea typeface="Times New Roman" panose="02020603050405020304" pitchFamily="18" charset="0"/>
                <a:cs typeface="Arial" panose="020B0604020202020204" pitchFamily="34" charset="0"/>
              </a:rPr>
              <a:t>Не бейнеленген?</a:t>
            </a:r>
            <a:endParaRPr lang="ru-RU" sz="2400" dirty="0">
              <a:solidFill>
                <a:srgbClr val="0F6FC6">
                  <a:lumMod val="50000"/>
                </a:srgb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kk-KZ" sz="2400" dirty="0">
                <a:solidFill>
                  <a:srgbClr val="0F6FC6">
                    <a:lumMod val="50000"/>
                  </a:srgbClr>
                </a:solidFill>
                <a:latin typeface="Times New Roman" panose="02020603050405020304" pitchFamily="18" charset="0"/>
                <a:ea typeface="Times New Roman" panose="02020603050405020304" pitchFamily="18" charset="0"/>
                <a:cs typeface="Arial" panose="020B0604020202020204" pitchFamily="34" charset="0"/>
              </a:rPr>
              <a:t>Сіздердің ойларыңызша, тақырып не жайлы болмақ</a:t>
            </a:r>
            <a:r>
              <a:rPr lang="kk-KZ"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ru-RU"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5794036"/>
      </p:ext>
    </p:extLst>
  </p:cSld>
  <p:clrMapOvr>
    <a:masterClrMapping/>
  </p:clrMapOvr>
  <mc:AlternateContent xmlns:mc="http://schemas.openxmlformats.org/markup-compatibility/2006" xmlns:p14="http://schemas.microsoft.com/office/powerpoint/2010/main">
    <mc:Choice Requires="p14">
      <p:transition spd="med" p14:dur="700" advTm="24072">
        <p:fade/>
      </p:transition>
    </mc:Choice>
    <mc:Fallback xmlns="">
      <p:transition spd="med" advTm="2407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F0828-E62A-45C0-B0E2-DEA430B8B204}"/>
              </a:ext>
            </a:extLst>
          </p:cNvPr>
          <p:cNvSpPr txBox="1"/>
          <p:nvPr/>
        </p:nvSpPr>
        <p:spPr>
          <a:xfrm>
            <a:off x="4511824" y="2409266"/>
            <a:ext cx="6384206" cy="3224985"/>
          </a:xfrm>
          <a:prstGeom prst="rect">
            <a:avLst/>
          </a:prstGeom>
          <a:noFill/>
        </p:spPr>
        <p:txBody>
          <a:bodyPr wrap="square">
            <a:spAutoFit/>
          </a:bodyPr>
          <a:lstStyle/>
          <a:p>
            <a:pPr marL="342900" indent="-342900">
              <a:lnSpc>
                <a:spcPct val="107000"/>
              </a:lnSpc>
              <a:buFont typeface="Wingdings" panose="05000000000000000000" pitchFamily="2" charset="2"/>
              <a:buChar char=""/>
              <a:tabLst>
                <a:tab pos="457200" algn="l"/>
              </a:tabLst>
              <a:defRPr/>
            </a:pPr>
            <a:r>
              <a:rPr lang="kk-KZ" sz="2400" dirty="0">
                <a:solidFill>
                  <a:srgbClr val="0F6FC6">
                    <a:lumMod val="50000"/>
                  </a:srgbClr>
                </a:solidFill>
                <a:latin typeface="Arial" panose="020B0604020202020204" pitchFamily="34" charset="0"/>
                <a:cs typeface="Arial" panose="020B0604020202020204" pitchFamily="34" charset="0"/>
              </a:rPr>
              <a:t>Мәтіндегі негізгі ойды анықтаймыз;</a:t>
            </a:r>
          </a:p>
          <a:p>
            <a:pPr marL="342900" indent="-342900">
              <a:lnSpc>
                <a:spcPct val="107000"/>
              </a:lnSpc>
              <a:buFont typeface="Wingdings" panose="05000000000000000000" pitchFamily="2" charset="2"/>
              <a:buChar char=""/>
              <a:tabLst>
                <a:tab pos="457200" algn="l"/>
              </a:tabLst>
              <a:defRPr/>
            </a:pPr>
            <a:endParaRPr lang="ru-RU" sz="2400" dirty="0">
              <a:solidFill>
                <a:srgbClr val="0F6FC6">
                  <a:lumMod val="50000"/>
                </a:srgbClr>
              </a:solidFill>
              <a:latin typeface="Arial" panose="020B0604020202020204" pitchFamily="34" charset="0"/>
              <a:cs typeface="Arial" panose="020B0604020202020204" pitchFamily="34" charset="0"/>
            </a:endParaRPr>
          </a:p>
          <a:p>
            <a:pPr marL="342900" indent="-342900">
              <a:lnSpc>
                <a:spcPct val="107000"/>
              </a:lnSpc>
              <a:buFont typeface="Wingdings" panose="05000000000000000000" pitchFamily="2" charset="2"/>
              <a:buChar char=""/>
              <a:tabLst>
                <a:tab pos="457200" algn="l"/>
              </a:tabLst>
              <a:defRPr/>
            </a:pPr>
            <a:r>
              <a:rPr lang="kk-KZ" sz="2400" dirty="0">
                <a:solidFill>
                  <a:srgbClr val="0F6FC6">
                    <a:lumMod val="50000"/>
                  </a:srgbClr>
                </a:solidFill>
                <a:latin typeface="Arial" panose="020B0604020202020204" pitchFamily="34" charset="0"/>
                <a:cs typeface="Arial" panose="020B0604020202020204" pitchFamily="34" charset="0"/>
              </a:rPr>
              <a:t>Мәліметтер мен пікірлерді өңдейміз;</a:t>
            </a:r>
          </a:p>
          <a:p>
            <a:pPr marL="342900" indent="-342900">
              <a:lnSpc>
                <a:spcPct val="107000"/>
              </a:lnSpc>
              <a:buFont typeface="Wingdings" panose="05000000000000000000" pitchFamily="2" charset="2"/>
              <a:buChar char=""/>
              <a:tabLst>
                <a:tab pos="457200" algn="l"/>
              </a:tabLst>
              <a:defRPr/>
            </a:pPr>
            <a:endParaRPr lang="ru-RU" sz="2400" dirty="0">
              <a:solidFill>
                <a:srgbClr val="0F6FC6">
                  <a:lumMod val="50000"/>
                </a:srgbClr>
              </a:solidFill>
              <a:latin typeface="Arial" panose="020B0604020202020204" pitchFamily="34" charset="0"/>
              <a:cs typeface="Arial" panose="020B0604020202020204" pitchFamily="34" charset="0"/>
            </a:endParaRPr>
          </a:p>
          <a:p>
            <a:pPr marL="342900" indent="-342900">
              <a:lnSpc>
                <a:spcPct val="107000"/>
              </a:lnSpc>
              <a:buFont typeface="Wingdings" panose="05000000000000000000" pitchFamily="2" charset="2"/>
              <a:buChar char=""/>
              <a:tabLst>
                <a:tab pos="457200" algn="l"/>
              </a:tabLst>
              <a:defRPr/>
            </a:pPr>
            <a:r>
              <a:rPr lang="kk-KZ" sz="2400" dirty="0">
                <a:solidFill>
                  <a:srgbClr val="0F6FC6">
                    <a:lumMod val="50000"/>
                  </a:srgbClr>
                </a:solidFill>
                <a:latin typeface="Arial" panose="020B0604020202020204" pitchFamily="34" charset="0"/>
                <a:cs typeface="Arial" panose="020B0604020202020204" pitchFamily="34" charset="0"/>
              </a:rPr>
              <a:t>Көтерілген мәселеге баға береміз;</a:t>
            </a:r>
          </a:p>
          <a:p>
            <a:pPr>
              <a:lnSpc>
                <a:spcPct val="107000"/>
              </a:lnSpc>
              <a:tabLst>
                <a:tab pos="457200" algn="l"/>
              </a:tabLst>
              <a:defRPr/>
            </a:pPr>
            <a:endParaRPr lang="ru-RU" sz="2400" dirty="0">
              <a:solidFill>
                <a:srgbClr val="0F6FC6">
                  <a:lumMod val="50000"/>
                </a:srgbClr>
              </a:solidFill>
              <a:latin typeface="Arial" panose="020B0604020202020204" pitchFamily="34" charset="0"/>
              <a:cs typeface="Arial" panose="020B0604020202020204" pitchFamily="34" charset="0"/>
            </a:endParaRPr>
          </a:p>
          <a:p>
            <a:pPr marL="342900" indent="-342900">
              <a:lnSpc>
                <a:spcPct val="107000"/>
              </a:lnSpc>
              <a:buFont typeface="Wingdings" panose="05000000000000000000" pitchFamily="2" charset="2"/>
              <a:buChar char=""/>
              <a:tabLst>
                <a:tab pos="457200" algn="l"/>
              </a:tabLst>
              <a:defRPr/>
            </a:pPr>
            <a:r>
              <a:rPr lang="kk-KZ" sz="2400" dirty="0">
                <a:solidFill>
                  <a:srgbClr val="0F6FC6">
                    <a:lumMod val="50000"/>
                  </a:srgbClr>
                </a:solidFill>
                <a:latin typeface="Arial" panose="020B0604020202020204" pitchFamily="34" charset="0"/>
                <a:cs typeface="Arial" panose="020B0604020202020204" pitchFamily="34" charset="0"/>
              </a:rPr>
              <a:t>Сөйлемге қажетті тыныс белгілерді қоямыз.</a:t>
            </a:r>
            <a:endParaRPr lang="ru-RU" sz="2400" dirty="0">
              <a:solidFill>
                <a:srgbClr val="0F6FC6">
                  <a:lumMod val="50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58A82F89-14E0-402F-9147-9AD8B5B52AD9}"/>
              </a:ext>
            </a:extLst>
          </p:cNvPr>
          <p:cNvSpPr/>
          <p:nvPr/>
        </p:nvSpPr>
        <p:spPr>
          <a:xfrm>
            <a:off x="4511825" y="260648"/>
            <a:ext cx="4257897" cy="923330"/>
          </a:xfrm>
          <a:prstGeom prst="rect">
            <a:avLst/>
          </a:prstGeom>
          <a:noFill/>
        </p:spPr>
        <p:txBody>
          <a:bodyPr wrap="none" lIns="91440" tIns="45720" rIns="91440" bIns="45720">
            <a:spAutoFit/>
          </a:bodyPr>
          <a:lstStyle/>
          <a:p>
            <a:pPr algn="ctr"/>
            <a:r>
              <a:rPr lang="kk-KZ" sz="5400" b="1" spc="50" dirty="0">
                <a:ln w="9525" cmpd="sng">
                  <a:solidFill>
                    <a:srgbClr val="0F6FC6"/>
                  </a:solidFill>
                  <a:prstDash val="solid"/>
                </a:ln>
                <a:solidFill>
                  <a:srgbClr val="70AD47">
                    <a:tint val="1000"/>
                  </a:srgbClr>
                </a:solidFill>
                <a:effectLst>
                  <a:glow rad="38100">
                    <a:srgbClr val="0F6FC6">
                      <a:alpha val="40000"/>
                    </a:srgbClr>
                  </a:glow>
                </a:effectLst>
                <a:latin typeface="Calibri"/>
              </a:rPr>
              <a:t>Бүгін сабақта</a:t>
            </a:r>
            <a:endParaRPr lang="ru-RU" sz="5400" b="1" spc="50" dirty="0">
              <a:ln w="9525" cmpd="sng">
                <a:solidFill>
                  <a:srgbClr val="0F6FC6"/>
                </a:solidFill>
                <a:prstDash val="solid"/>
              </a:ln>
              <a:solidFill>
                <a:srgbClr val="70AD47">
                  <a:tint val="1000"/>
                </a:srgbClr>
              </a:solidFill>
              <a:effectLst>
                <a:glow rad="38100">
                  <a:srgbClr val="0F6FC6">
                    <a:alpha val="40000"/>
                  </a:srgbClr>
                </a:glow>
              </a:effectLst>
              <a:latin typeface="Calibri"/>
            </a:endParaRPr>
          </a:p>
        </p:txBody>
      </p:sp>
      <p:pic>
        <p:nvPicPr>
          <p:cNvPr id="6" name="Рисунок 5">
            <a:extLst>
              <a:ext uri="{FF2B5EF4-FFF2-40B4-BE49-F238E27FC236}">
                <a16:creationId xmlns:a16="http://schemas.microsoft.com/office/drawing/2014/main" id="{586650AE-E19B-4552-B52F-36C1AD27D09A}"/>
              </a:ext>
            </a:extLst>
          </p:cNvPr>
          <p:cNvPicPr>
            <a:picLocks noChangeAspect="1"/>
          </p:cNvPicPr>
          <p:nvPr/>
        </p:nvPicPr>
        <p:blipFill>
          <a:blip r:embed="rId2"/>
          <a:stretch>
            <a:fillRect/>
          </a:stretch>
        </p:blipFill>
        <p:spPr>
          <a:xfrm>
            <a:off x="1524001" y="2307065"/>
            <a:ext cx="3117589" cy="3714223"/>
          </a:xfrm>
          <a:prstGeom prst="rect">
            <a:avLst/>
          </a:prstGeom>
        </p:spPr>
      </p:pic>
    </p:spTree>
    <p:extLst>
      <p:ext uri="{BB962C8B-B14F-4D97-AF65-F5344CB8AC3E}">
        <p14:creationId xmlns:p14="http://schemas.microsoft.com/office/powerpoint/2010/main" val="1380435869"/>
      </p:ext>
    </p:extLst>
  </p:cSld>
  <p:clrMapOvr>
    <a:masterClrMapping/>
  </p:clrMapOvr>
  <mc:AlternateContent xmlns:mc="http://schemas.openxmlformats.org/markup-compatibility/2006" xmlns:p14="http://schemas.microsoft.com/office/powerpoint/2010/main">
    <mc:Choice Requires="p14">
      <p:transition spd="med" p14:dur="700" advTm="17476">
        <p:fade/>
      </p:transition>
    </mc:Choice>
    <mc:Fallback xmlns="">
      <p:transition spd="med" advTm="1747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946997-DEAD-4620-AB5D-5A3CCF585552}"/>
              </a:ext>
            </a:extLst>
          </p:cNvPr>
          <p:cNvSpPr txBox="1"/>
          <p:nvPr/>
        </p:nvSpPr>
        <p:spPr>
          <a:xfrm>
            <a:off x="1524000" y="1556793"/>
            <a:ext cx="8892480" cy="5082995"/>
          </a:xfrm>
          <a:prstGeom prst="rect">
            <a:avLst/>
          </a:prstGeom>
          <a:noFill/>
        </p:spPr>
        <p:txBody>
          <a:bodyPr wrap="square">
            <a:spAutoFit/>
          </a:bodyPr>
          <a:lstStyle/>
          <a:p>
            <a:pPr>
              <a:lnSpc>
                <a:spcPct val="107000"/>
              </a:lnSpc>
            </a:pPr>
            <a:r>
              <a:rPr lang="kk-KZ" sz="16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a:r>
            <a:br>
              <a:rPr lang="kk-KZ" sz="1600"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b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Орталық Азияның Ислам өнерінің тарихи дәуірленуі бірнеше кезеңге бөлінеді. Мұсылман архитектурасының маңызды бір кезеңі – Әмір Темір дәуірі.</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Қазіргі заманда Әмір Темір дәуірінің сәулет өнерінің туындылары көп жерлерде сақталған. Әмір Темір негізін қалаған орасан зор мемлекетте әр түрлі өнер салаларының қалыптасуы мен дамуына көп көңіл бөлгені белгілі. Әсіресе, қазіргі Орта Азия, Ауғанстан және Иран аймақтарындағы сәулет өнеріне ерекше көңіл бөлінгені анық.</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Орта Азия сәулет өнері тарихында Әмір Темір дәуірі тұсында мұсылмандық сәулет өнері дамуының жаңа кезеңінің басталатынын айқындайтын маңызды да сапалы өзгерістер қалыптасты. Бұл кезең ХІҮ ғасырдың соңы мен ХҮ ғасырды қамтиды. </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Қалалық сәулет өнері Әмір Темір дәуірінде гүлденгені туралы Кастилия мен Лион патшасының елшісі Клавихо былай деп жазады: «Әмір Темір және оның ұрпақтары қалыптастырған дүние экономикалық өркендеуді ынталандырудың негізі болып табылады. Осыған байланысты Иран мен Орта Азияда сансыз ғимараттардың салынуы сәулетшілерді шабыттандыра түсті. Аруақ қонған жерлер ерекше көңілге алынды: бар ғимараттар қайта жаңғыртылды және әшекейлендірілді, көптеген жаңа кесенелер салынды».</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E0C216-4E32-423C-A269-52E6A869D5B2}"/>
              </a:ext>
            </a:extLst>
          </p:cNvPr>
          <p:cNvSpPr txBox="1"/>
          <p:nvPr/>
        </p:nvSpPr>
        <p:spPr>
          <a:xfrm>
            <a:off x="3935760" y="620688"/>
            <a:ext cx="6264696" cy="670440"/>
          </a:xfrm>
          <a:prstGeom prst="rect">
            <a:avLst/>
          </a:prstGeom>
          <a:noFill/>
        </p:spPr>
        <p:txBody>
          <a:bodyPr wrap="square">
            <a:spAutoFit/>
          </a:bodyPr>
          <a:lstStyle/>
          <a:p>
            <a:pPr>
              <a:lnSpc>
                <a:spcPct val="107000"/>
              </a:lnSpc>
              <a:defRPr/>
            </a:pPr>
            <a:r>
              <a:rPr lang="kk-KZ" b="1" dirty="0">
                <a:solidFill>
                  <a:srgbClr val="0F6FC6">
                    <a:lumMod val="75000"/>
                  </a:srgbClr>
                </a:solidFill>
                <a:latin typeface="Times New Roman" panose="02020603050405020304" pitchFamily="18" charset="0"/>
                <a:ea typeface="Calibri" panose="020F0502020204030204" pitchFamily="34" charset="0"/>
                <a:cs typeface="Arial" panose="020B0604020202020204" pitchFamily="34" charset="0"/>
              </a:rPr>
              <a:t>1-тапсырма </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defRPr/>
            </a:pPr>
            <a:r>
              <a:rPr lang="kk-KZ" b="1" dirty="0">
                <a:solidFill>
                  <a:srgbClr val="0F6FC6">
                    <a:lumMod val="75000"/>
                  </a:srgbClr>
                </a:solidFill>
                <a:latin typeface="Times New Roman" panose="02020603050405020304" pitchFamily="18" charset="0"/>
                <a:ea typeface="Calibri" panose="020F0502020204030204" pitchFamily="34" charset="0"/>
                <a:cs typeface="Arial" panose="020B0604020202020204" pitchFamily="34" charset="0"/>
              </a:rPr>
              <a:t>        Мәтінді түсініп оқып, негізгі ойды анықтаңыз.</a:t>
            </a:r>
            <a:endParaRPr lang="ru-RU" dirty="0">
              <a:solidFill>
                <a:prstClr val="black"/>
              </a:solidFill>
              <a:latin typeface="Calibri"/>
            </a:endParaRPr>
          </a:p>
        </p:txBody>
      </p:sp>
    </p:spTree>
    <p:extLst>
      <p:ext uri="{BB962C8B-B14F-4D97-AF65-F5344CB8AC3E}">
        <p14:creationId xmlns:p14="http://schemas.microsoft.com/office/powerpoint/2010/main" val="1954317189"/>
      </p:ext>
    </p:extLst>
  </p:cSld>
  <p:clrMapOvr>
    <a:masterClrMapping/>
  </p:clrMapOvr>
  <mc:AlternateContent xmlns:mc="http://schemas.openxmlformats.org/markup-compatibility/2006" xmlns:p14="http://schemas.microsoft.com/office/powerpoint/2010/main">
    <mc:Choice Requires="p14">
      <p:transition spd="med" p14:dur="700" advTm="101332">
        <p:fade/>
      </p:transition>
    </mc:Choice>
    <mc:Fallback xmlns="">
      <p:transition spd="med" advTm="10133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5E7E0B-E9E0-4040-B880-8AF01DC322FB}"/>
              </a:ext>
            </a:extLst>
          </p:cNvPr>
          <p:cNvSpPr txBox="1"/>
          <p:nvPr/>
        </p:nvSpPr>
        <p:spPr>
          <a:xfrm>
            <a:off x="1524000" y="1806730"/>
            <a:ext cx="9144000" cy="3304815"/>
          </a:xfrm>
          <a:prstGeom prst="rect">
            <a:avLst/>
          </a:prstGeom>
          <a:noFill/>
        </p:spPr>
        <p:txBody>
          <a:bodyPr wrap="square">
            <a:spAutoFit/>
          </a:bodyPr>
          <a:lstStyle/>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Әмір Темірдің көркем мұрасы Орта Азия өнер тарихының жарқын беті деп айтуға әбден болады.</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Бұл тұстағы сәулет өнерінің туындыларының ішінде Қожа Ахмет Ясауидің кесенесі ерекше орын алады. Аталмыш ғимарат Әмір Темір дәуірінің сәулет өнерінің алғашқы туындыларының біріне жататыны белгілі. </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Шахрисябздағы Ақ-Сарайдың маңдайында Әмір Темір мынадай ұран жаздырған: «Біздің қуатымызға, күшімізге күмән келтірсең – біздің салған ғимараттарға қара» .</a:t>
            </a: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Расында да, бұл ғажайып сәулет өнерінің туындысы өз бойына ертеден келе жатқан жергілікті және Шығыс мұсылман құрылыс тәжірибесін жинақтаған бірегей ғимарат.</a:t>
            </a:r>
          </a:p>
          <a:p>
            <a:pPr algn="just">
              <a:lnSpc>
                <a:spcPct val="107000"/>
              </a:lnSpc>
            </a:pPr>
            <a:endParaRPr lang="ru-RU" sz="16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kk-KZ"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                                                                                           </a:t>
            </a:r>
            <a:r>
              <a:rPr lang="kk-KZ" b="1" dirty="0">
                <a:solidFill>
                  <a:srgbClr val="0F6FC6">
                    <a:lumMod val="75000"/>
                  </a:srgbClr>
                </a:solidFill>
                <a:latin typeface="Times New Roman" panose="02020603050405020304" pitchFamily="18" charset="0"/>
                <a:ea typeface="Times New Roman" panose="02020603050405020304" pitchFamily="18" charset="0"/>
                <a:cs typeface="Arial" panose="020B0604020202020204" pitchFamily="34" charset="0"/>
              </a:rPr>
              <a:t>«Мәдени мұра» веб-сайтынан</a:t>
            </a:r>
            <a:endParaRPr lang="ru-RU" sz="1200" dirty="0">
              <a:solidFill>
                <a:srgbClr val="0F6FC6">
                  <a:lumMod val="75000"/>
                </a:srgb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5124933"/>
      </p:ext>
    </p:extLst>
  </p:cSld>
  <p:clrMapOvr>
    <a:masterClrMapping/>
  </p:clrMapOvr>
  <mc:AlternateContent xmlns:mc="http://schemas.openxmlformats.org/markup-compatibility/2006" xmlns:p14="http://schemas.microsoft.com/office/powerpoint/2010/main">
    <mc:Choice Requires="p14">
      <p:transition spd="med" p14:dur="700" advTm="49985">
        <p:fade/>
      </p:transition>
    </mc:Choice>
    <mc:Fallback xmlns="">
      <p:transition spd="med" advTm="4998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3314294" y="3253518"/>
            <a:ext cx="5173102" cy="9627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500" b="1" dirty="0">
              <a:solidFill>
                <a:prstClr val="black"/>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314295" y="4438914"/>
            <a:ext cx="5142835" cy="10783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500" b="1" dirty="0">
              <a:solidFill>
                <a:prstClr val="black"/>
              </a:solidFill>
              <a:latin typeface="Arial" panose="020B0604020202020204" pitchFamily="34" charset="0"/>
              <a:cs typeface="Arial" panose="020B0604020202020204" pitchFamily="34" charset="0"/>
            </a:endParaRPr>
          </a:p>
        </p:txBody>
      </p:sp>
      <p:sp>
        <p:nvSpPr>
          <p:cNvPr id="14" name="Google Shape;230;p65"/>
          <p:cNvSpPr txBox="1">
            <a:spLocks/>
          </p:cNvSpPr>
          <p:nvPr/>
        </p:nvSpPr>
        <p:spPr>
          <a:xfrm>
            <a:off x="4072691" y="508431"/>
            <a:ext cx="5173102" cy="442400"/>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14297" indent="0">
              <a:buNone/>
            </a:pPr>
            <a:r>
              <a:rPr lang="kk-KZ" b="1" dirty="0">
                <a:solidFill>
                  <a:srgbClr val="0F6FC6">
                    <a:lumMod val="75000"/>
                  </a:srgbClr>
                </a:solidFill>
                <a:latin typeface="Arial" panose="020B0604020202020204" pitchFamily="34" charset="0"/>
                <a:cs typeface="Arial" panose="020B0604020202020204" pitchFamily="34" charset="0"/>
              </a:rPr>
              <a:t>Негізгі ойды анықтаңыз. </a:t>
            </a:r>
            <a:endParaRPr lang="ru-RU" dirty="0">
              <a:solidFill>
                <a:srgbClr val="0F6FC6">
                  <a:lumMod val="75000"/>
                </a:srgbClr>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3359696" y="1887065"/>
            <a:ext cx="5112568" cy="11043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500" b="1" dirty="0">
              <a:solidFill>
                <a:prstClr val="black"/>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FFE55D3C-A5A7-4890-8D92-88FA92431F73}"/>
              </a:ext>
            </a:extLst>
          </p:cNvPr>
          <p:cNvSpPr/>
          <p:nvPr/>
        </p:nvSpPr>
        <p:spPr>
          <a:xfrm>
            <a:off x="2423592" y="1887064"/>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1</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
        <p:nvSpPr>
          <p:cNvPr id="3" name="Прямоугольник 2">
            <a:extLst>
              <a:ext uri="{FF2B5EF4-FFF2-40B4-BE49-F238E27FC236}">
                <a16:creationId xmlns:a16="http://schemas.microsoft.com/office/drawing/2014/main" id="{BFC78337-F92E-474A-A05A-668F5EAB7B76}"/>
              </a:ext>
            </a:extLst>
          </p:cNvPr>
          <p:cNvSpPr/>
          <p:nvPr/>
        </p:nvSpPr>
        <p:spPr>
          <a:xfrm>
            <a:off x="2423592" y="3124277"/>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2</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
        <p:nvSpPr>
          <p:cNvPr id="11" name="Прямоугольник 10">
            <a:extLst>
              <a:ext uri="{FF2B5EF4-FFF2-40B4-BE49-F238E27FC236}">
                <a16:creationId xmlns:a16="http://schemas.microsoft.com/office/drawing/2014/main" id="{34C30337-3947-41F0-A0AD-726661D3016D}"/>
              </a:ext>
            </a:extLst>
          </p:cNvPr>
          <p:cNvSpPr/>
          <p:nvPr/>
        </p:nvSpPr>
        <p:spPr>
          <a:xfrm>
            <a:off x="2426676" y="4216238"/>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3</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Tree>
    <p:extLst>
      <p:ext uri="{BB962C8B-B14F-4D97-AF65-F5344CB8AC3E}">
        <p14:creationId xmlns:p14="http://schemas.microsoft.com/office/powerpoint/2010/main" val="2387822144"/>
      </p:ext>
    </p:extLst>
  </p:cSld>
  <p:clrMapOvr>
    <a:masterClrMapping/>
  </p:clrMapOvr>
  <mc:AlternateContent xmlns:mc="http://schemas.openxmlformats.org/markup-compatibility/2006" xmlns:p14="http://schemas.microsoft.com/office/powerpoint/2010/main">
    <mc:Choice Requires="p14">
      <p:transition spd="med" p14:dur="700" advTm="11550">
        <p:fade/>
      </p:transition>
    </mc:Choice>
    <mc:Fallback xmlns="">
      <p:transition spd="med" advTm="1155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3314294" y="3253518"/>
            <a:ext cx="5173102" cy="9627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a:solidFill>
                  <a:srgbClr val="0F6FC6">
                    <a:lumMod val="75000"/>
                  </a:srgbClr>
                </a:solidFill>
                <a:latin typeface="Arial" panose="020B0604020202020204" pitchFamily="34" charset="0"/>
                <a:cs typeface="Arial" panose="020B0604020202020204" pitchFamily="34" charset="0"/>
              </a:rPr>
              <a:t>Әмір</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Темір</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дәуірінің</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сәулет</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өнерінің</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алғашқы</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туындысы</a:t>
            </a:r>
            <a:endParaRPr lang="ru-RU" b="1" dirty="0">
              <a:solidFill>
                <a:srgbClr val="0F6FC6">
                  <a:lumMod val="75000"/>
                </a:srgbClr>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314295" y="4438914"/>
            <a:ext cx="5142835" cy="10783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a:solidFill>
                  <a:srgbClr val="0F6FC6">
                    <a:lumMod val="75000"/>
                  </a:srgbClr>
                </a:solidFill>
                <a:latin typeface="Arial" panose="020B0604020202020204" pitchFamily="34" charset="0"/>
                <a:cs typeface="Arial" panose="020B0604020202020204" pitchFamily="34" charset="0"/>
              </a:rPr>
              <a:t>Ғажайып</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сәулет</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өнері</a:t>
            </a:r>
            <a:endParaRPr lang="ru-RU" b="1" dirty="0">
              <a:solidFill>
                <a:srgbClr val="0F6FC6">
                  <a:lumMod val="75000"/>
                </a:srgbClr>
              </a:solidFill>
              <a:latin typeface="Arial" panose="020B0604020202020204" pitchFamily="34" charset="0"/>
              <a:cs typeface="Arial" panose="020B0604020202020204" pitchFamily="34" charset="0"/>
            </a:endParaRPr>
          </a:p>
        </p:txBody>
      </p:sp>
      <p:sp>
        <p:nvSpPr>
          <p:cNvPr id="14" name="Google Shape;230;p65"/>
          <p:cNvSpPr txBox="1">
            <a:spLocks/>
          </p:cNvSpPr>
          <p:nvPr/>
        </p:nvSpPr>
        <p:spPr>
          <a:xfrm>
            <a:off x="4072691" y="508431"/>
            <a:ext cx="5173102" cy="442400"/>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14297" indent="0">
              <a:buNone/>
            </a:pPr>
            <a:r>
              <a:rPr lang="kk-KZ" b="1" dirty="0">
                <a:solidFill>
                  <a:srgbClr val="0F6FC6">
                    <a:lumMod val="75000"/>
                  </a:srgbClr>
                </a:solidFill>
                <a:latin typeface="Arial" panose="020B0604020202020204" pitchFamily="34" charset="0"/>
                <a:cs typeface="Arial" panose="020B0604020202020204" pitchFamily="34" charset="0"/>
              </a:rPr>
              <a:t>Негізгі ой </a:t>
            </a:r>
            <a:endParaRPr lang="ru-RU" dirty="0">
              <a:solidFill>
                <a:srgbClr val="0F6FC6">
                  <a:lumMod val="75000"/>
                </a:srgbClr>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3359696" y="1887065"/>
            <a:ext cx="5112568" cy="11043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a:solidFill>
                  <a:srgbClr val="0F6FC6">
                    <a:lumMod val="75000"/>
                  </a:srgbClr>
                </a:solidFill>
                <a:latin typeface="Arial" panose="020B0604020202020204" pitchFamily="34" charset="0"/>
                <a:cs typeface="Arial" panose="020B0604020202020204" pitchFamily="34" charset="0"/>
              </a:rPr>
              <a:t>Әмір</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Темір</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дәуірі</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тұсында</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мұсылмандық</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сәулет</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өнері</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дамуының</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жаңа</a:t>
            </a:r>
            <a:r>
              <a:rPr lang="ru-RU" b="1" dirty="0">
                <a:solidFill>
                  <a:srgbClr val="0F6FC6">
                    <a:lumMod val="75000"/>
                  </a:srgbClr>
                </a:solidFill>
                <a:latin typeface="Arial" panose="020B0604020202020204" pitchFamily="34" charset="0"/>
                <a:cs typeface="Arial" panose="020B0604020202020204" pitchFamily="34" charset="0"/>
              </a:rPr>
              <a:t> </a:t>
            </a:r>
            <a:r>
              <a:rPr lang="ru-RU" b="1" dirty="0" err="1">
                <a:solidFill>
                  <a:srgbClr val="0F6FC6">
                    <a:lumMod val="75000"/>
                  </a:srgbClr>
                </a:solidFill>
                <a:latin typeface="Arial" panose="020B0604020202020204" pitchFamily="34" charset="0"/>
                <a:cs typeface="Arial" panose="020B0604020202020204" pitchFamily="34" charset="0"/>
              </a:rPr>
              <a:t>кезеңі</a:t>
            </a:r>
            <a:endParaRPr lang="ru-RU" b="1" dirty="0">
              <a:solidFill>
                <a:srgbClr val="0F6FC6">
                  <a:lumMod val="75000"/>
                </a:srgbClr>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FFE55D3C-A5A7-4890-8D92-88FA92431F73}"/>
              </a:ext>
            </a:extLst>
          </p:cNvPr>
          <p:cNvSpPr/>
          <p:nvPr/>
        </p:nvSpPr>
        <p:spPr>
          <a:xfrm>
            <a:off x="2423592" y="1887064"/>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1</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
        <p:nvSpPr>
          <p:cNvPr id="3" name="Прямоугольник 2">
            <a:extLst>
              <a:ext uri="{FF2B5EF4-FFF2-40B4-BE49-F238E27FC236}">
                <a16:creationId xmlns:a16="http://schemas.microsoft.com/office/drawing/2014/main" id="{BFC78337-F92E-474A-A05A-668F5EAB7B76}"/>
              </a:ext>
            </a:extLst>
          </p:cNvPr>
          <p:cNvSpPr/>
          <p:nvPr/>
        </p:nvSpPr>
        <p:spPr>
          <a:xfrm>
            <a:off x="2423592" y="3124277"/>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2</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
        <p:nvSpPr>
          <p:cNvPr id="11" name="Прямоугольник 10">
            <a:extLst>
              <a:ext uri="{FF2B5EF4-FFF2-40B4-BE49-F238E27FC236}">
                <a16:creationId xmlns:a16="http://schemas.microsoft.com/office/drawing/2014/main" id="{34C30337-3947-41F0-A0AD-726661D3016D}"/>
              </a:ext>
            </a:extLst>
          </p:cNvPr>
          <p:cNvSpPr/>
          <p:nvPr/>
        </p:nvSpPr>
        <p:spPr>
          <a:xfrm>
            <a:off x="2426676" y="4216238"/>
            <a:ext cx="535724" cy="923330"/>
          </a:xfrm>
          <a:prstGeom prst="rect">
            <a:avLst/>
          </a:prstGeom>
          <a:noFill/>
        </p:spPr>
        <p:txBody>
          <a:bodyPr wrap="none" lIns="91440" tIns="45720" rIns="91440" bIns="45720">
            <a:spAutoFit/>
          </a:bodyPr>
          <a:lstStyle/>
          <a:p>
            <a:pPr algn="ctr"/>
            <a:r>
              <a:rPr lang="kk-KZ" sz="5400" dirty="0">
                <a:ln w="0"/>
                <a:solidFill>
                  <a:srgbClr val="0F6FC6"/>
                </a:solidFill>
                <a:effectLst>
                  <a:outerShdw blurRad="38100" dist="25400" dir="5400000" algn="ctr" rotWithShape="0">
                    <a:srgbClr val="6E747A">
                      <a:alpha val="43000"/>
                    </a:srgbClr>
                  </a:outerShdw>
                </a:effectLst>
                <a:latin typeface="Calibri"/>
              </a:rPr>
              <a:t>3</a:t>
            </a:r>
            <a:endParaRPr lang="ru-RU" sz="5400" dirty="0">
              <a:ln w="0"/>
              <a:solidFill>
                <a:srgbClr val="0F6FC6"/>
              </a:solidFill>
              <a:effectLst>
                <a:outerShdw blurRad="38100" dist="25400" dir="5400000" algn="ctr" rotWithShape="0">
                  <a:srgbClr val="6E747A">
                    <a:alpha val="43000"/>
                  </a:srgbClr>
                </a:outerShdw>
              </a:effectLst>
              <a:latin typeface="Calibri"/>
            </a:endParaRPr>
          </a:p>
        </p:txBody>
      </p:sp>
    </p:spTree>
    <p:extLst>
      <p:ext uri="{BB962C8B-B14F-4D97-AF65-F5344CB8AC3E}">
        <p14:creationId xmlns:p14="http://schemas.microsoft.com/office/powerpoint/2010/main" val="1051455826"/>
      </p:ext>
    </p:extLst>
  </p:cSld>
  <p:clrMapOvr>
    <a:masterClrMapping/>
  </p:clrMapOvr>
  <mc:AlternateContent xmlns:mc="http://schemas.openxmlformats.org/markup-compatibility/2006" xmlns:p14="http://schemas.microsoft.com/office/powerpoint/2010/main">
    <mc:Choice Requires="p14">
      <p:transition spd="med" p14:dur="700" advTm="24131">
        <p:fade/>
      </p:transition>
    </mc:Choice>
    <mc:Fallback xmlns="">
      <p:transition spd="med" advTm="2413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94643-38E3-46A7-B87A-883620CAED20}"/>
              </a:ext>
            </a:extLst>
          </p:cNvPr>
          <p:cNvSpPr txBox="1"/>
          <p:nvPr/>
        </p:nvSpPr>
        <p:spPr>
          <a:xfrm>
            <a:off x="5447928" y="2780929"/>
            <a:ext cx="5383924" cy="2167709"/>
          </a:xfrm>
          <a:prstGeom prst="rect">
            <a:avLst/>
          </a:prstGeom>
          <a:noFill/>
        </p:spPr>
        <p:txBody>
          <a:bodyPr wrap="square">
            <a:spAutoFit/>
          </a:bodyPr>
          <a:lstStyle/>
          <a:p>
            <a:pPr defTabSz="342900">
              <a:lnSpc>
                <a:spcPct val="107000"/>
              </a:lnSpc>
              <a:spcBef>
                <a:spcPts val="450"/>
              </a:spcBef>
              <a:spcAft>
                <a:spcPts val="450"/>
              </a:spcAft>
              <a:defRPr/>
            </a:pPr>
            <a:r>
              <a:rPr lang="kk-KZ" sz="2400" b="1" dirty="0">
                <a:solidFill>
                  <a:srgbClr val="0F6FC6">
                    <a:lumMod val="75000"/>
                  </a:srgbClr>
                </a:solidFill>
                <a:latin typeface="Arial" panose="020B0604020202020204" pitchFamily="34" charset="0"/>
                <a:ea typeface="Calibri" panose="020F0502020204030204" pitchFamily="34" charset="0"/>
                <a:cs typeface="Arial" panose="020B0604020202020204" pitchFamily="34" charset="0"/>
              </a:rPr>
              <a:t>1. Мәтінде айтылған пікірге сіз қандай баға берер едіңіз?</a:t>
            </a:r>
            <a:endParaRPr lang="ru-RU" sz="2400" dirty="0">
              <a:solidFill>
                <a:srgbClr val="0F6FC6">
                  <a:lumMod val="75000"/>
                </a:srgbClr>
              </a:solidFill>
              <a:latin typeface="Arial" panose="020B0604020202020204" pitchFamily="34" charset="0"/>
              <a:ea typeface="Calibri" panose="020F0502020204030204" pitchFamily="34" charset="0"/>
              <a:cs typeface="Arial" panose="020B0604020202020204" pitchFamily="34" charset="0"/>
            </a:endParaRPr>
          </a:p>
          <a:p>
            <a:pPr defTabSz="342900">
              <a:lnSpc>
                <a:spcPct val="107000"/>
              </a:lnSpc>
              <a:spcBef>
                <a:spcPts val="450"/>
              </a:spcBef>
              <a:spcAft>
                <a:spcPts val="450"/>
              </a:spcAft>
              <a:defRPr/>
            </a:pPr>
            <a:r>
              <a:rPr lang="kk-KZ" sz="2400" b="1" dirty="0">
                <a:solidFill>
                  <a:srgbClr val="0F6FC6">
                    <a:lumMod val="75000"/>
                  </a:srgbClr>
                </a:solidFill>
                <a:latin typeface="Arial" panose="020B0604020202020204" pitchFamily="34" charset="0"/>
                <a:ea typeface="Calibri" panose="020F0502020204030204" pitchFamily="34" charset="0"/>
                <a:cs typeface="Arial" panose="020B0604020202020204" pitchFamily="34" charset="0"/>
              </a:rPr>
              <a:t>2. Мәтіндегі ойға өз тарапыңыздан қандай түзету енгізер едіңіз?</a:t>
            </a:r>
            <a:endParaRPr lang="ru-RU" sz="2400" dirty="0">
              <a:solidFill>
                <a:srgbClr val="0F6FC6">
                  <a:lumMod val="7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7C5B90-B8B4-41EE-A55E-C52418DDF584}"/>
              </a:ext>
            </a:extLst>
          </p:cNvPr>
          <p:cNvSpPr txBox="1"/>
          <p:nvPr/>
        </p:nvSpPr>
        <p:spPr>
          <a:xfrm>
            <a:off x="3143672" y="1"/>
            <a:ext cx="7416824" cy="1384995"/>
          </a:xfrm>
          <a:prstGeom prst="rect">
            <a:avLst/>
          </a:prstGeom>
          <a:noFill/>
        </p:spPr>
        <p:txBody>
          <a:bodyPr wrap="square">
            <a:spAutoFit/>
          </a:bodyPr>
          <a:lstStyle/>
          <a:p>
            <a:r>
              <a:rPr lang="ru-RU" sz="2800" b="1" dirty="0">
                <a:solidFill>
                  <a:srgbClr val="0F6FC6">
                    <a:lumMod val="75000"/>
                  </a:srgbClr>
                </a:solidFill>
                <a:latin typeface="Calibri"/>
              </a:rPr>
              <a:t>2-тапсырма</a:t>
            </a:r>
          </a:p>
          <a:p>
            <a:r>
              <a:rPr lang="ru-RU" sz="2800" b="1" dirty="0">
                <a:solidFill>
                  <a:srgbClr val="0F6FC6">
                    <a:lumMod val="75000"/>
                  </a:srgbClr>
                </a:solidFill>
                <a:latin typeface="Calibri"/>
              </a:rPr>
              <a:t>               </a:t>
            </a:r>
            <a:r>
              <a:rPr lang="ru-RU" sz="2800" b="1" dirty="0" err="1">
                <a:solidFill>
                  <a:srgbClr val="0F6FC6">
                    <a:lumMod val="75000"/>
                  </a:srgbClr>
                </a:solidFill>
                <a:latin typeface="Calibri"/>
              </a:rPr>
              <a:t>Мәтінде</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берілген</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пікірлерге</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өз</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көзқарасыңыз</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тұрғысынан</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баға</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беріңіз</a:t>
            </a:r>
            <a:r>
              <a:rPr lang="ru-RU" sz="2800" b="1" dirty="0">
                <a:solidFill>
                  <a:srgbClr val="0F6FC6">
                    <a:lumMod val="75000"/>
                  </a:srgbClr>
                </a:solidFill>
                <a:latin typeface="Calibri"/>
              </a:rPr>
              <a:t>. </a:t>
            </a:r>
          </a:p>
        </p:txBody>
      </p:sp>
      <p:pic>
        <p:nvPicPr>
          <p:cNvPr id="6" name="Рисунок 5">
            <a:extLst>
              <a:ext uri="{FF2B5EF4-FFF2-40B4-BE49-F238E27FC236}">
                <a16:creationId xmlns:a16="http://schemas.microsoft.com/office/drawing/2014/main" id="{F5CBE3B3-233F-449A-A6BC-941F3DF47B75}"/>
              </a:ext>
            </a:extLst>
          </p:cNvPr>
          <p:cNvPicPr>
            <a:picLocks noChangeAspect="1"/>
          </p:cNvPicPr>
          <p:nvPr/>
        </p:nvPicPr>
        <p:blipFill>
          <a:blip r:embed="rId2"/>
          <a:stretch>
            <a:fillRect/>
          </a:stretch>
        </p:blipFill>
        <p:spPr>
          <a:xfrm>
            <a:off x="1919536" y="2204864"/>
            <a:ext cx="3528392" cy="3528392"/>
          </a:xfrm>
          <a:prstGeom prst="rect">
            <a:avLst/>
          </a:prstGeom>
        </p:spPr>
      </p:pic>
    </p:spTree>
    <p:extLst>
      <p:ext uri="{BB962C8B-B14F-4D97-AF65-F5344CB8AC3E}">
        <p14:creationId xmlns:p14="http://schemas.microsoft.com/office/powerpoint/2010/main" val="1945596038"/>
      </p:ext>
    </p:extLst>
  </p:cSld>
  <p:clrMapOvr>
    <a:masterClrMapping/>
  </p:clrMapOvr>
  <mc:AlternateContent xmlns:mc="http://schemas.openxmlformats.org/markup-compatibility/2006" xmlns:p14="http://schemas.microsoft.com/office/powerpoint/2010/main">
    <mc:Choice Requires="p14">
      <p:transition spd="med" p14:dur="700" advTm="39240">
        <p:fade/>
      </p:transition>
    </mc:Choice>
    <mc:Fallback xmlns="">
      <p:transition spd="med" advTm="3924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FD8ED52-9D1A-4FC6-AD10-3D2E6E508B2E}"/>
              </a:ext>
            </a:extLst>
          </p:cNvPr>
          <p:cNvGraphicFramePr>
            <a:graphicFrameLocks noGrp="1"/>
          </p:cNvGraphicFramePr>
          <p:nvPr/>
        </p:nvGraphicFramePr>
        <p:xfrm>
          <a:off x="1524000" y="1537732"/>
          <a:ext cx="9144000" cy="5363793"/>
        </p:xfrm>
        <a:graphic>
          <a:graphicData uri="http://schemas.openxmlformats.org/drawingml/2006/table">
            <a:tbl>
              <a:tblPr firstRow="1" firstCol="1" bandRow="1"/>
              <a:tblGrid>
                <a:gridCol w="1765673">
                  <a:extLst>
                    <a:ext uri="{9D8B030D-6E8A-4147-A177-3AD203B41FA5}">
                      <a16:colId xmlns:a16="http://schemas.microsoft.com/office/drawing/2014/main" val="586561843"/>
                    </a:ext>
                  </a:extLst>
                </a:gridCol>
                <a:gridCol w="2661402">
                  <a:extLst>
                    <a:ext uri="{9D8B030D-6E8A-4147-A177-3AD203B41FA5}">
                      <a16:colId xmlns:a16="http://schemas.microsoft.com/office/drawing/2014/main" val="3921207656"/>
                    </a:ext>
                  </a:extLst>
                </a:gridCol>
                <a:gridCol w="4716925">
                  <a:extLst>
                    <a:ext uri="{9D8B030D-6E8A-4147-A177-3AD203B41FA5}">
                      <a16:colId xmlns:a16="http://schemas.microsoft.com/office/drawing/2014/main" val="3029961895"/>
                    </a:ext>
                  </a:extLst>
                </a:gridCol>
              </a:tblGrid>
              <a:tr h="3583866">
                <a:tc>
                  <a:txBody>
                    <a:bodyPr/>
                    <a:lstStyle/>
                    <a:p>
                      <a:pPr>
                        <a:lnSpc>
                          <a:spcPct val="106000"/>
                        </a:lnSpc>
                        <a:spcBef>
                          <a:spcPts val="600"/>
                        </a:spcBef>
                        <a:spcAft>
                          <a:spcPts val="600"/>
                        </a:spcAft>
                      </a:pPr>
                      <a:r>
                        <a:rPr lang="kk-KZ" sz="1800" b="1" kern="1200">
                          <a:solidFill>
                            <a:schemeClr val="accent1">
                              <a:lumMod val="75000"/>
                            </a:schemeClr>
                          </a:solidFill>
                          <a:effectLst/>
                          <a:latin typeface="Arial" panose="020B0604020202020204" pitchFamily="34" charset="0"/>
                          <a:ea typeface="+mn-ea"/>
                          <a:cs typeface="Arial" panose="020B0604020202020204" pitchFamily="34" charset="0"/>
                        </a:rPr>
                        <a:t>Пікір </a:t>
                      </a:r>
                      <a:endParaRPr lang="ru-RU" sz="180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Шахрисябздағы Ақ-Сарайдың маңдайында Әмір Темір мынадай ұран жаздырған: «Біздің қуатымызға, күшімізге күмән келтірсең – біздің салған ғимараттарға қара» </a:t>
                      </a:r>
                      <a:endParaRPr lang="ru-RU"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Кастилия мен Лион патшасының елшісі Клавихо былай деп жазады: «Әмір Темір және оның ұрпақтары қалыптастырған дүние экономикалық өркендеуді ынталандырудың негізі болып табылады. Осыған байланысты Иран мен Орта Азияда сансыз ғимараттардың салынуы сәулетшілерді шабыттандыра түсті. Аруақ қонған жерлер ерекше көңілге алынды: бар ғимараттар қайта жаңғыртылды және әшекейлендірілді, көптеген жаңа кесенелер салынды».</a:t>
                      </a:r>
                      <a:endParaRPr lang="ru-RU"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kk-KZ" sz="1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ru-RU"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608818"/>
                  </a:ext>
                </a:extLst>
              </a:tr>
              <a:tr h="721440">
                <a:tc>
                  <a:txBody>
                    <a:bodyPr/>
                    <a:lstStyle/>
                    <a:p>
                      <a:pPr>
                        <a:lnSpc>
                          <a:spcPct val="107000"/>
                        </a:lnSpc>
                        <a:spcAft>
                          <a:spcPts val="0"/>
                        </a:spcAft>
                      </a:pPr>
                      <a:r>
                        <a:rPr lang="kk-KZ" sz="16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Айтылған пікірге менің бағам</a:t>
                      </a:r>
                    </a:p>
                    <a:p>
                      <a:pPr>
                        <a:lnSpc>
                          <a:spcPct val="107000"/>
                        </a:lnSpc>
                        <a:spcAft>
                          <a:spcPts val="0"/>
                        </a:spcAft>
                      </a:pPr>
                      <a:endParaRPr lang="ru-RU"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600" dirty="0">
                        <a:effectLst/>
                        <a:latin typeface="Calibri" panose="020F050202020403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600" dirty="0">
                        <a:effectLst/>
                        <a:latin typeface="Calibri" panose="020F050202020403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630485"/>
                  </a:ext>
                </a:extLst>
              </a:tr>
              <a:tr h="765567">
                <a:tc>
                  <a:txBody>
                    <a:bodyPr/>
                    <a:lstStyle/>
                    <a:p>
                      <a:pPr>
                        <a:lnSpc>
                          <a:spcPct val="107000"/>
                        </a:lnSpc>
                        <a:spcAft>
                          <a:spcPts val="0"/>
                        </a:spcAft>
                      </a:pPr>
                      <a:r>
                        <a:rPr lang="kk-KZ" sz="16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Мәтіндегі ойға түзету енгіземін</a:t>
                      </a: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600" dirty="0">
                        <a:effectLst/>
                        <a:latin typeface="Calibri" panose="020F050202020403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600" dirty="0">
                        <a:effectLst/>
                        <a:latin typeface="Calibri" panose="020F0502020204030204" pitchFamily="34" charset="0"/>
                        <a:ea typeface="Calibri" panose="020F0502020204030204" pitchFamily="34" charset="0"/>
                        <a:cs typeface="Arial" panose="020B0604020202020204" pitchFamily="34" charset="0"/>
                      </a:endParaRPr>
                    </a:p>
                  </a:txBody>
                  <a:tcPr marL="23854" marR="2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149385"/>
                  </a:ext>
                </a:extLst>
              </a:tr>
            </a:tbl>
          </a:graphicData>
        </a:graphic>
      </p:graphicFrame>
      <p:sp>
        <p:nvSpPr>
          <p:cNvPr id="4" name="TextBox 3">
            <a:extLst>
              <a:ext uri="{FF2B5EF4-FFF2-40B4-BE49-F238E27FC236}">
                <a16:creationId xmlns:a16="http://schemas.microsoft.com/office/drawing/2014/main" id="{C6E6E9ED-BE80-4121-A6C9-3856E408ADC9}"/>
              </a:ext>
            </a:extLst>
          </p:cNvPr>
          <p:cNvSpPr txBox="1"/>
          <p:nvPr/>
        </p:nvSpPr>
        <p:spPr>
          <a:xfrm>
            <a:off x="3400097" y="1"/>
            <a:ext cx="7267903" cy="1384995"/>
          </a:xfrm>
          <a:prstGeom prst="rect">
            <a:avLst/>
          </a:prstGeom>
          <a:noFill/>
        </p:spPr>
        <p:txBody>
          <a:bodyPr wrap="square">
            <a:spAutoFit/>
          </a:bodyPr>
          <a:lstStyle/>
          <a:p>
            <a:pPr>
              <a:defRPr/>
            </a:pPr>
            <a:r>
              <a:rPr lang="ru-RU" sz="2800" b="1" dirty="0">
                <a:solidFill>
                  <a:srgbClr val="0F6FC6">
                    <a:lumMod val="75000"/>
                  </a:srgbClr>
                </a:solidFill>
                <a:latin typeface="Calibri"/>
              </a:rPr>
              <a:t>2-тапсырма</a:t>
            </a:r>
          </a:p>
          <a:p>
            <a:pPr>
              <a:defRPr/>
            </a:pPr>
            <a:r>
              <a:rPr lang="ru-RU" sz="2800" b="1" dirty="0">
                <a:solidFill>
                  <a:srgbClr val="0F6FC6">
                    <a:lumMod val="75000"/>
                  </a:srgbClr>
                </a:solidFill>
                <a:latin typeface="Calibri"/>
              </a:rPr>
              <a:t>               </a:t>
            </a:r>
            <a:r>
              <a:rPr lang="ru-RU" sz="2800" b="1" dirty="0" err="1">
                <a:solidFill>
                  <a:srgbClr val="0F6FC6">
                    <a:lumMod val="75000"/>
                  </a:srgbClr>
                </a:solidFill>
                <a:latin typeface="Calibri"/>
              </a:rPr>
              <a:t>Мәтінде</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берілген</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пікірлерге</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өз</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көзқарасыңыз</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тұрғысынан</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баға</a:t>
            </a:r>
            <a:r>
              <a:rPr lang="ru-RU" sz="2800" b="1" dirty="0">
                <a:solidFill>
                  <a:srgbClr val="0F6FC6">
                    <a:lumMod val="75000"/>
                  </a:srgbClr>
                </a:solidFill>
                <a:latin typeface="Calibri"/>
              </a:rPr>
              <a:t> </a:t>
            </a:r>
            <a:r>
              <a:rPr lang="ru-RU" sz="2800" b="1" dirty="0" err="1">
                <a:solidFill>
                  <a:srgbClr val="0F6FC6">
                    <a:lumMod val="75000"/>
                  </a:srgbClr>
                </a:solidFill>
                <a:latin typeface="Calibri"/>
              </a:rPr>
              <a:t>беріңіз</a:t>
            </a:r>
            <a:r>
              <a:rPr lang="ru-RU" sz="2800" b="1" dirty="0">
                <a:solidFill>
                  <a:srgbClr val="0F6FC6">
                    <a:lumMod val="75000"/>
                  </a:srgbClr>
                </a:solidFill>
                <a:latin typeface="Calibri"/>
              </a:rPr>
              <a:t>. </a:t>
            </a:r>
          </a:p>
        </p:txBody>
      </p:sp>
    </p:spTree>
    <p:extLst>
      <p:ext uri="{BB962C8B-B14F-4D97-AF65-F5344CB8AC3E}">
        <p14:creationId xmlns:p14="http://schemas.microsoft.com/office/powerpoint/2010/main" val="3756463830"/>
      </p:ext>
    </p:extLst>
  </p:cSld>
  <p:clrMapOvr>
    <a:masterClrMapping/>
  </p:clrMapOvr>
  <mc:AlternateContent xmlns:mc="http://schemas.openxmlformats.org/markup-compatibility/2006" xmlns:p14="http://schemas.microsoft.com/office/powerpoint/2010/main">
    <mc:Choice Requires="p14">
      <p:transition spd="med" p14:dur="700" advTm="57041">
        <p:fade/>
      </p:transition>
    </mc:Choice>
    <mc:Fallback xmlns="">
      <p:transition spd="med" advTm="57041">
        <p:fade/>
      </p:transition>
    </mc:Fallback>
  </mc:AlternateContent>
</p:sld>
</file>

<file path=ppt/theme/theme1.xml><?xml version="1.0" encoding="utf-8"?>
<a:theme xmlns:a="http://schemas.openxmlformats.org/drawingml/2006/main" name="1_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1038</Words>
  <Application>Microsoft Office PowerPoint</Application>
  <PresentationFormat>Широкоэкранный</PresentationFormat>
  <Paragraphs>143</Paragraphs>
  <Slides>17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Times New Roman</vt:lpstr>
      <vt:lpstr>Wingdings</vt:lpstr>
      <vt:lpstr>1_Тема Office</vt:lpstr>
      <vt:lpstr>Қазақ тілі 10-сынып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Marzhan Karamurzina</dc:creator>
  <cp:lastModifiedBy>User</cp:lastModifiedBy>
  <cp:revision>3</cp:revision>
  <dcterms:created xsi:type="dcterms:W3CDTF">2021-02-21T18:35:35Z</dcterms:created>
  <dcterms:modified xsi:type="dcterms:W3CDTF">2021-02-22T07:24:41Z</dcterms:modified>
</cp:coreProperties>
</file>