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8" r:id="rId3"/>
    <p:sldId id="270" r:id="rId4"/>
    <p:sldId id="266" r:id="rId5"/>
    <p:sldId id="269" r:id="rId6"/>
    <p:sldId id="267" r:id="rId7"/>
    <p:sldId id="271" r:id="rId8"/>
    <p:sldId id="272" r:id="rId9"/>
    <p:sldId id="273" r:id="rId10"/>
    <p:sldId id="27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4955"/>
    <a:srgbClr val="99CC00"/>
    <a:srgbClr val="00330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48" y="3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A03246-172A-4EA9-98F7-B0C23D0983CA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8449266-DB95-40EA-B141-80B72FD50C4C}">
      <dgm:prSet phldrT="[Текст]" custT="1"/>
      <dgm:spPr/>
      <dgm:t>
        <a:bodyPr/>
        <a:lstStyle/>
        <a:p>
          <a:r>
            <a:rPr lang="kk-KZ" sz="1400" dirty="0" smtClean="0"/>
            <a:t>Адам капиталы: Білім, біліктілік, коммуникативтілік, стратегиялық ойлау, тәжірибе,  денсаулық</a:t>
          </a:r>
          <a:r>
            <a:rPr lang="kk-KZ" sz="1000" dirty="0" smtClean="0"/>
            <a:t>. </a:t>
          </a:r>
          <a:endParaRPr lang="ru-RU" sz="1000" dirty="0"/>
        </a:p>
      </dgm:t>
    </dgm:pt>
    <dgm:pt modelId="{D08074E0-1EF9-4677-858C-BC1F9B99F920}" type="parTrans" cxnId="{5C17B696-0502-4317-8EE8-4A06AB0A1D61}">
      <dgm:prSet/>
      <dgm:spPr/>
      <dgm:t>
        <a:bodyPr/>
        <a:lstStyle/>
        <a:p>
          <a:endParaRPr lang="ru-RU"/>
        </a:p>
      </dgm:t>
    </dgm:pt>
    <dgm:pt modelId="{EB2044EF-A0D2-45DF-9648-469F901B4F51}" type="sibTrans" cxnId="{5C17B696-0502-4317-8EE8-4A06AB0A1D61}">
      <dgm:prSet/>
      <dgm:spPr/>
      <dgm:t>
        <a:bodyPr/>
        <a:lstStyle/>
        <a:p>
          <a:endParaRPr lang="ru-RU"/>
        </a:p>
      </dgm:t>
    </dgm:pt>
    <dgm:pt modelId="{ABC51E37-50C3-436F-B934-AF3F6A67E8D6}">
      <dgm:prSet phldrT="[Текст]" custT="1"/>
      <dgm:spPr/>
      <dgm:t>
        <a:bodyPr/>
        <a:lstStyle/>
        <a:p>
          <a:pPr rtl="0"/>
          <a:r>
            <a:rPr lang="kk-KZ" sz="1400" dirty="0" smtClean="0">
              <a:latin typeface="Times New Roman" pitchFamily="18" charset="0"/>
              <a:cs typeface="Times New Roman" pitchFamily="18" charset="0"/>
            </a:rPr>
            <a:t>Адам</a:t>
          </a:r>
          <a:r>
            <a:rPr lang="kk-KZ" sz="1400" baseline="0" dirty="0" smtClean="0">
              <a:latin typeface="Times New Roman" pitchFamily="18" charset="0"/>
              <a:cs typeface="Times New Roman" pitchFamily="18" charset="0"/>
            </a:rPr>
            <a:t> капиталын дамыту туралы ақпарат берілген</a:t>
          </a:r>
          <a:r>
            <a:rPr lang="ru-RU" sz="1000" baseline="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1000" dirty="0"/>
        </a:p>
      </dgm:t>
    </dgm:pt>
    <dgm:pt modelId="{57AE9619-57BD-4892-B7BE-3716B197C41A}" type="parTrans" cxnId="{D500207F-7EE5-44B7-B317-C6D52962FAB4}">
      <dgm:prSet/>
      <dgm:spPr/>
      <dgm:t>
        <a:bodyPr/>
        <a:lstStyle/>
        <a:p>
          <a:endParaRPr lang="ru-RU"/>
        </a:p>
      </dgm:t>
    </dgm:pt>
    <dgm:pt modelId="{42FAFEE0-66EC-4CD7-8CA4-D7353C930EDC}" type="sibTrans" cxnId="{D500207F-7EE5-44B7-B317-C6D52962FAB4}">
      <dgm:prSet/>
      <dgm:spPr/>
      <dgm:t>
        <a:bodyPr/>
        <a:lstStyle/>
        <a:p>
          <a:endParaRPr lang="ru-RU"/>
        </a:p>
      </dgm:t>
    </dgm:pt>
    <dgm:pt modelId="{BC7CA7D6-9107-44CF-89F3-34591DD7B043}">
      <dgm:prSet phldrT="[Текст]"/>
      <dgm:spPr/>
      <dgm:t>
        <a:bodyPr/>
        <a:lstStyle/>
        <a:p>
          <a:r>
            <a:rPr lang="kk-KZ" dirty="0" smtClean="0"/>
            <a:t>Мәтіндердің мақсатты аудиторияға сәйкес қызметі</a:t>
          </a:r>
          <a:endParaRPr lang="ru-RU" dirty="0"/>
        </a:p>
      </dgm:t>
    </dgm:pt>
    <dgm:pt modelId="{AFE339B5-B0E2-454B-AB82-F0895B709394}" type="parTrans" cxnId="{EAAB1C12-876F-44F0-A48A-3042EB5E6DC8}">
      <dgm:prSet/>
      <dgm:spPr/>
      <dgm:t>
        <a:bodyPr/>
        <a:lstStyle/>
        <a:p>
          <a:endParaRPr lang="ru-RU"/>
        </a:p>
      </dgm:t>
    </dgm:pt>
    <dgm:pt modelId="{0134B153-538F-47F2-94F8-D6F0DCCEAC15}" type="sibTrans" cxnId="{EAAB1C12-876F-44F0-A48A-3042EB5E6DC8}">
      <dgm:prSet/>
      <dgm:spPr/>
      <dgm:t>
        <a:bodyPr/>
        <a:lstStyle/>
        <a:p>
          <a:endParaRPr lang="ru-RU"/>
        </a:p>
      </dgm:t>
    </dgm:pt>
    <dgm:pt modelId="{C353D3BB-B9BB-4EE6-A1CC-F212CEB800EB}">
      <dgm:prSet phldrT="[Текст]"/>
      <dgm:spPr/>
      <dgm:t>
        <a:bodyPr/>
        <a:lstStyle/>
        <a:p>
          <a:r>
            <a:rPr lang="kk-KZ" dirty="0" smtClean="0"/>
            <a:t>Мәтіндердің құрылымы</a:t>
          </a:r>
          <a:endParaRPr lang="ru-RU" dirty="0"/>
        </a:p>
      </dgm:t>
    </dgm:pt>
    <dgm:pt modelId="{235DBA94-5011-4EC9-BCD8-9923A2F67EED}" type="parTrans" cxnId="{4C5995F8-6A87-4DC6-9F09-684D5B91CF0B}">
      <dgm:prSet/>
      <dgm:spPr/>
      <dgm:t>
        <a:bodyPr/>
        <a:lstStyle/>
        <a:p>
          <a:endParaRPr lang="ru-RU"/>
        </a:p>
      </dgm:t>
    </dgm:pt>
    <dgm:pt modelId="{4B775968-2B33-43F1-B42F-4C548E76AF43}" type="sibTrans" cxnId="{4C5995F8-6A87-4DC6-9F09-684D5B91CF0B}">
      <dgm:prSet/>
      <dgm:spPr/>
      <dgm:t>
        <a:bodyPr/>
        <a:lstStyle/>
        <a:p>
          <a:endParaRPr lang="ru-RU"/>
        </a:p>
      </dgm:t>
    </dgm:pt>
    <dgm:pt modelId="{7938ADB7-DFCD-4666-A228-75B2611983B9}">
      <dgm:prSet phldrT="[Текст]" custT="1"/>
      <dgm:spPr/>
      <dgm:t>
        <a:bodyPr/>
        <a:lstStyle/>
        <a:p>
          <a:r>
            <a:rPr lang="kk-KZ" sz="1400" dirty="0" smtClean="0"/>
            <a:t>А мәтіні.</a:t>
          </a:r>
        </a:p>
        <a:p>
          <a:r>
            <a:rPr lang="kk-KZ" sz="1400" dirty="0" smtClean="0">
              <a:latin typeface="Times New Roman" pitchFamily="18" charset="0"/>
              <a:cs typeface="Times New Roman" pitchFamily="18" charset="0"/>
            </a:rPr>
            <a:t>Адам</a:t>
          </a:r>
          <a:r>
            <a:rPr lang="kk-KZ" sz="1400" baseline="0" dirty="0" smtClean="0">
              <a:latin typeface="Times New Roman" pitchFamily="18" charset="0"/>
              <a:cs typeface="Times New Roman" pitchFamily="18" charset="0"/>
            </a:rPr>
            <a:t> капиталын дамыту туралы ақпарат берілген</a:t>
          </a:r>
          <a:endParaRPr lang="ru-RU" sz="1400" dirty="0"/>
        </a:p>
      </dgm:t>
    </dgm:pt>
    <dgm:pt modelId="{962C65DA-8546-4A71-8D40-3E3F5A6D7577}" type="parTrans" cxnId="{71A84322-DDA9-4382-B762-73B4C1FFB975}">
      <dgm:prSet/>
      <dgm:spPr/>
      <dgm:t>
        <a:bodyPr/>
        <a:lstStyle/>
        <a:p>
          <a:endParaRPr lang="ru-RU"/>
        </a:p>
      </dgm:t>
    </dgm:pt>
    <dgm:pt modelId="{54CA1A82-3E5F-47D1-A7FB-54A19CAEDC9D}" type="sibTrans" cxnId="{71A84322-DDA9-4382-B762-73B4C1FFB975}">
      <dgm:prSet/>
      <dgm:spPr/>
      <dgm:t>
        <a:bodyPr/>
        <a:lstStyle/>
        <a:p>
          <a:endParaRPr lang="ru-RU"/>
        </a:p>
      </dgm:t>
    </dgm:pt>
    <dgm:pt modelId="{56967000-F2DC-42A1-B1A4-A570AC2353AC}">
      <dgm:prSet/>
      <dgm:spPr/>
      <dgm:t>
        <a:bodyPr/>
        <a:lstStyle/>
        <a:p>
          <a:pPr rtl="0"/>
          <a:r>
            <a:rPr lang="kk-KZ" dirty="0" smtClean="0">
              <a:latin typeface="Times New Roman" pitchFamily="18" charset="0"/>
              <a:cs typeface="Times New Roman" pitchFamily="18" charset="0"/>
            </a:rPr>
            <a:t>Мәтіндердің тілдік ерекшелігі</a:t>
          </a:r>
          <a:endParaRPr lang="ru-RU" dirty="0" smtClean="0">
            <a:latin typeface="Times New Roman" pitchFamily="18" charset="0"/>
            <a:cs typeface="Times New Roman" pitchFamily="18" charset="0"/>
          </a:endParaRPr>
        </a:p>
      </dgm:t>
    </dgm:pt>
    <dgm:pt modelId="{59980FEA-660D-49EF-9C06-E279056B887C}" type="parTrans" cxnId="{B5ADCB43-CF9C-40A5-B9F7-BF8241BCDD63}">
      <dgm:prSet/>
      <dgm:spPr/>
      <dgm:t>
        <a:bodyPr/>
        <a:lstStyle/>
        <a:p>
          <a:endParaRPr lang="ru-RU"/>
        </a:p>
      </dgm:t>
    </dgm:pt>
    <dgm:pt modelId="{7121C152-C3A4-41D9-B431-0DA9809A7223}" type="sibTrans" cxnId="{B5ADCB43-CF9C-40A5-B9F7-BF8241BCDD63}">
      <dgm:prSet/>
      <dgm:spPr/>
      <dgm:t>
        <a:bodyPr/>
        <a:lstStyle/>
        <a:p>
          <a:endParaRPr lang="ru-RU"/>
        </a:p>
      </dgm:t>
    </dgm:pt>
    <dgm:pt modelId="{B2078FAB-7197-4EF4-8F62-322F28C05A32}" type="pres">
      <dgm:prSet presAssocID="{39A03246-172A-4EA9-98F7-B0C23D0983C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1D0B9F8-D547-4BF9-9259-266EB2CA73CC}" type="pres">
      <dgm:prSet presAssocID="{D8449266-DB95-40EA-B141-80B72FD50C4C}" presName="node" presStyleLbl="node1" presStyleIdx="0" presStyleCnt="6" custScaleX="129760" custScaleY="126172" custRadScaleRad="90860" custRadScaleInc="6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EF0386-9302-4E57-A0F4-466193327A01}" type="pres">
      <dgm:prSet presAssocID="{D8449266-DB95-40EA-B141-80B72FD50C4C}" presName="spNode" presStyleCnt="0"/>
      <dgm:spPr/>
    </dgm:pt>
    <dgm:pt modelId="{B8C2FE2A-4F31-4EAD-9371-A050754D0959}" type="pres">
      <dgm:prSet presAssocID="{EB2044EF-A0D2-45DF-9648-469F901B4F51}" presName="sibTrans" presStyleLbl="sibTrans1D1" presStyleIdx="0" presStyleCnt="6"/>
      <dgm:spPr/>
      <dgm:t>
        <a:bodyPr/>
        <a:lstStyle/>
        <a:p>
          <a:endParaRPr lang="ru-RU"/>
        </a:p>
      </dgm:t>
    </dgm:pt>
    <dgm:pt modelId="{212D4498-B81D-4C0B-BAD7-8B0D115342FE}" type="pres">
      <dgm:prSet presAssocID="{ABC51E37-50C3-436F-B934-AF3F6A67E8D6}" presName="node" presStyleLbl="node1" presStyleIdx="1" presStyleCnt="6" custScaleX="110909" custScaleY="127135" custRadScaleRad="101683" custRadScaleInc="16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DDF485-6C49-4342-A713-01944A0BAEDF}" type="pres">
      <dgm:prSet presAssocID="{ABC51E37-50C3-436F-B934-AF3F6A67E8D6}" presName="spNode" presStyleCnt="0"/>
      <dgm:spPr/>
    </dgm:pt>
    <dgm:pt modelId="{9B8D307E-E40B-483D-BC83-60A6720E1A9C}" type="pres">
      <dgm:prSet presAssocID="{42FAFEE0-66EC-4CD7-8CA4-D7353C930EDC}" presName="sibTrans" presStyleLbl="sibTrans1D1" presStyleIdx="1" presStyleCnt="6"/>
      <dgm:spPr/>
      <dgm:t>
        <a:bodyPr/>
        <a:lstStyle/>
        <a:p>
          <a:endParaRPr lang="ru-RU"/>
        </a:p>
      </dgm:t>
    </dgm:pt>
    <dgm:pt modelId="{2F1F6807-6D73-4555-8CD4-049D3DC05140}" type="pres">
      <dgm:prSet presAssocID="{56967000-F2DC-42A1-B1A4-A570AC2353AC}" presName="node" presStyleLbl="node1" presStyleIdx="2" presStyleCnt="6" custScaleY="109558" custRadScaleRad="99297" custRadScaleInc="-386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992781-B2FB-4A89-AA63-0E8AAE3B6870}" type="pres">
      <dgm:prSet presAssocID="{56967000-F2DC-42A1-B1A4-A570AC2353AC}" presName="spNode" presStyleCnt="0"/>
      <dgm:spPr/>
    </dgm:pt>
    <dgm:pt modelId="{F60B5A09-45AA-4621-9631-AB6D91745B1E}" type="pres">
      <dgm:prSet presAssocID="{7121C152-C3A4-41D9-B431-0DA9809A7223}" presName="sibTrans" presStyleLbl="sibTrans1D1" presStyleIdx="2" presStyleCnt="6"/>
      <dgm:spPr/>
      <dgm:t>
        <a:bodyPr/>
        <a:lstStyle/>
        <a:p>
          <a:endParaRPr lang="ru-RU"/>
        </a:p>
      </dgm:t>
    </dgm:pt>
    <dgm:pt modelId="{2656769A-C6E0-4BE1-8E90-97F58D78A035}" type="pres">
      <dgm:prSet presAssocID="{BC7CA7D6-9107-44CF-89F3-34591DD7B043}" presName="node" presStyleLbl="node1" presStyleIdx="3" presStyleCnt="6" custScaleY="152030" custRadScaleRad="79028" custRadScaleInc="-79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075F1D-D6B6-4C8A-90EB-5EDE9B610263}" type="pres">
      <dgm:prSet presAssocID="{BC7CA7D6-9107-44CF-89F3-34591DD7B043}" presName="spNode" presStyleCnt="0"/>
      <dgm:spPr/>
    </dgm:pt>
    <dgm:pt modelId="{B23FB949-4931-4975-923C-F777A4A9C3F6}" type="pres">
      <dgm:prSet presAssocID="{0134B153-538F-47F2-94F8-D6F0DCCEAC15}" presName="sibTrans" presStyleLbl="sibTrans1D1" presStyleIdx="3" presStyleCnt="6"/>
      <dgm:spPr/>
      <dgm:t>
        <a:bodyPr/>
        <a:lstStyle/>
        <a:p>
          <a:endParaRPr lang="ru-RU"/>
        </a:p>
      </dgm:t>
    </dgm:pt>
    <dgm:pt modelId="{5D7214B4-D597-4186-90A2-24E463DC6A11}" type="pres">
      <dgm:prSet presAssocID="{C353D3BB-B9BB-4EE6-A1CC-F212CEB800EB}" presName="node" presStyleLbl="node1" presStyleIdx="4" presStyleCnt="6" custRadScaleRad="93479" custRadScaleInc="225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BC81C6-66C4-483D-9041-EF6B5CBDE94F}" type="pres">
      <dgm:prSet presAssocID="{C353D3BB-B9BB-4EE6-A1CC-F212CEB800EB}" presName="spNode" presStyleCnt="0"/>
      <dgm:spPr/>
    </dgm:pt>
    <dgm:pt modelId="{3D8D01FD-EF0F-40E9-8B22-CB3BE8590889}" type="pres">
      <dgm:prSet presAssocID="{4B775968-2B33-43F1-B42F-4C548E76AF43}" presName="sibTrans" presStyleLbl="sibTrans1D1" presStyleIdx="4" presStyleCnt="6"/>
      <dgm:spPr/>
      <dgm:t>
        <a:bodyPr/>
        <a:lstStyle/>
        <a:p>
          <a:endParaRPr lang="ru-RU"/>
        </a:p>
      </dgm:t>
    </dgm:pt>
    <dgm:pt modelId="{DEEA8DEB-B185-4A57-B69E-703EB6EC3CF0}" type="pres">
      <dgm:prSet presAssocID="{7938ADB7-DFCD-4666-A228-75B2611983B9}" presName="node" presStyleLbl="node1" presStyleIdx="5" presStyleCnt="6" custScaleX="117872" custScaleY="1255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90050A-725E-48E6-B4C2-D12CD2AC76C2}" type="pres">
      <dgm:prSet presAssocID="{7938ADB7-DFCD-4666-A228-75B2611983B9}" presName="spNode" presStyleCnt="0"/>
      <dgm:spPr/>
    </dgm:pt>
    <dgm:pt modelId="{A70892C6-67BB-4F7E-A357-3E5B559BE5F3}" type="pres">
      <dgm:prSet presAssocID="{54CA1A82-3E5F-47D1-A7FB-54A19CAEDC9D}" presName="sibTrans" presStyleLbl="sibTrans1D1" presStyleIdx="5" presStyleCnt="6"/>
      <dgm:spPr/>
      <dgm:t>
        <a:bodyPr/>
        <a:lstStyle/>
        <a:p>
          <a:endParaRPr lang="ru-RU"/>
        </a:p>
      </dgm:t>
    </dgm:pt>
  </dgm:ptLst>
  <dgm:cxnLst>
    <dgm:cxn modelId="{2C144874-BE07-4CE8-9AB4-1E955119FE3A}" type="presOf" srcId="{39A03246-172A-4EA9-98F7-B0C23D0983CA}" destId="{B2078FAB-7197-4EF4-8F62-322F28C05A32}" srcOrd="0" destOrd="0" presId="urn:microsoft.com/office/officeart/2005/8/layout/cycle5"/>
    <dgm:cxn modelId="{969D2558-2F5B-4435-809C-A7C613AC5807}" type="presOf" srcId="{4B775968-2B33-43F1-B42F-4C548E76AF43}" destId="{3D8D01FD-EF0F-40E9-8B22-CB3BE8590889}" srcOrd="0" destOrd="0" presId="urn:microsoft.com/office/officeart/2005/8/layout/cycle5"/>
    <dgm:cxn modelId="{5C17B696-0502-4317-8EE8-4A06AB0A1D61}" srcId="{39A03246-172A-4EA9-98F7-B0C23D0983CA}" destId="{D8449266-DB95-40EA-B141-80B72FD50C4C}" srcOrd="0" destOrd="0" parTransId="{D08074E0-1EF9-4677-858C-BC1F9B99F920}" sibTransId="{EB2044EF-A0D2-45DF-9648-469F901B4F51}"/>
    <dgm:cxn modelId="{FEA7B9EA-4D1F-4A06-BDA1-96D7147D3915}" type="presOf" srcId="{56967000-F2DC-42A1-B1A4-A570AC2353AC}" destId="{2F1F6807-6D73-4555-8CD4-049D3DC05140}" srcOrd="0" destOrd="0" presId="urn:microsoft.com/office/officeart/2005/8/layout/cycle5"/>
    <dgm:cxn modelId="{C5AAF6BD-A8DD-417B-AB1B-FEFAB62690E0}" type="presOf" srcId="{54CA1A82-3E5F-47D1-A7FB-54A19CAEDC9D}" destId="{A70892C6-67BB-4F7E-A357-3E5B559BE5F3}" srcOrd="0" destOrd="0" presId="urn:microsoft.com/office/officeart/2005/8/layout/cycle5"/>
    <dgm:cxn modelId="{5D53AFFD-7C27-4BA6-8BE8-6CDE9DE5E787}" type="presOf" srcId="{0134B153-538F-47F2-94F8-D6F0DCCEAC15}" destId="{B23FB949-4931-4975-923C-F777A4A9C3F6}" srcOrd="0" destOrd="0" presId="urn:microsoft.com/office/officeart/2005/8/layout/cycle5"/>
    <dgm:cxn modelId="{E9DA545E-E9F2-466F-8F15-1A3368BCFF6E}" type="presOf" srcId="{42FAFEE0-66EC-4CD7-8CA4-D7353C930EDC}" destId="{9B8D307E-E40B-483D-BC83-60A6720E1A9C}" srcOrd="0" destOrd="0" presId="urn:microsoft.com/office/officeart/2005/8/layout/cycle5"/>
    <dgm:cxn modelId="{C215AAB8-5E36-45C7-BC5F-51D9A8A2AF15}" type="presOf" srcId="{D8449266-DB95-40EA-B141-80B72FD50C4C}" destId="{B1D0B9F8-D547-4BF9-9259-266EB2CA73CC}" srcOrd="0" destOrd="0" presId="urn:microsoft.com/office/officeart/2005/8/layout/cycle5"/>
    <dgm:cxn modelId="{62F8A88C-8F6D-4071-9E58-7DC420D3C6D4}" type="presOf" srcId="{BC7CA7D6-9107-44CF-89F3-34591DD7B043}" destId="{2656769A-C6E0-4BE1-8E90-97F58D78A035}" srcOrd="0" destOrd="0" presId="urn:microsoft.com/office/officeart/2005/8/layout/cycle5"/>
    <dgm:cxn modelId="{71A84322-DDA9-4382-B762-73B4C1FFB975}" srcId="{39A03246-172A-4EA9-98F7-B0C23D0983CA}" destId="{7938ADB7-DFCD-4666-A228-75B2611983B9}" srcOrd="5" destOrd="0" parTransId="{962C65DA-8546-4A71-8D40-3E3F5A6D7577}" sibTransId="{54CA1A82-3E5F-47D1-A7FB-54A19CAEDC9D}"/>
    <dgm:cxn modelId="{EAAB1C12-876F-44F0-A48A-3042EB5E6DC8}" srcId="{39A03246-172A-4EA9-98F7-B0C23D0983CA}" destId="{BC7CA7D6-9107-44CF-89F3-34591DD7B043}" srcOrd="3" destOrd="0" parTransId="{AFE339B5-B0E2-454B-AB82-F0895B709394}" sibTransId="{0134B153-538F-47F2-94F8-D6F0DCCEAC15}"/>
    <dgm:cxn modelId="{94C10EF7-4C8F-479F-A57D-EA16E8C5F570}" type="presOf" srcId="{EB2044EF-A0D2-45DF-9648-469F901B4F51}" destId="{B8C2FE2A-4F31-4EAD-9371-A050754D0959}" srcOrd="0" destOrd="0" presId="urn:microsoft.com/office/officeart/2005/8/layout/cycle5"/>
    <dgm:cxn modelId="{B5ADCB43-CF9C-40A5-B9F7-BF8241BCDD63}" srcId="{39A03246-172A-4EA9-98F7-B0C23D0983CA}" destId="{56967000-F2DC-42A1-B1A4-A570AC2353AC}" srcOrd="2" destOrd="0" parTransId="{59980FEA-660D-49EF-9C06-E279056B887C}" sibTransId="{7121C152-C3A4-41D9-B431-0DA9809A7223}"/>
    <dgm:cxn modelId="{A84E25E4-DD0D-4982-980C-3CC8EF828CD7}" type="presOf" srcId="{7121C152-C3A4-41D9-B431-0DA9809A7223}" destId="{F60B5A09-45AA-4621-9631-AB6D91745B1E}" srcOrd="0" destOrd="0" presId="urn:microsoft.com/office/officeart/2005/8/layout/cycle5"/>
    <dgm:cxn modelId="{F7C53AB2-180A-4CFB-9C91-DA1272736C56}" type="presOf" srcId="{7938ADB7-DFCD-4666-A228-75B2611983B9}" destId="{DEEA8DEB-B185-4A57-B69E-703EB6EC3CF0}" srcOrd="0" destOrd="0" presId="urn:microsoft.com/office/officeart/2005/8/layout/cycle5"/>
    <dgm:cxn modelId="{1376EC3A-8668-4F73-BC0B-2ED645E83388}" type="presOf" srcId="{C353D3BB-B9BB-4EE6-A1CC-F212CEB800EB}" destId="{5D7214B4-D597-4186-90A2-24E463DC6A11}" srcOrd="0" destOrd="0" presId="urn:microsoft.com/office/officeart/2005/8/layout/cycle5"/>
    <dgm:cxn modelId="{D500207F-7EE5-44B7-B317-C6D52962FAB4}" srcId="{39A03246-172A-4EA9-98F7-B0C23D0983CA}" destId="{ABC51E37-50C3-436F-B934-AF3F6A67E8D6}" srcOrd="1" destOrd="0" parTransId="{57AE9619-57BD-4892-B7BE-3716B197C41A}" sibTransId="{42FAFEE0-66EC-4CD7-8CA4-D7353C930EDC}"/>
    <dgm:cxn modelId="{B6B14643-08CD-4819-A5CF-B9D74BF520B9}" type="presOf" srcId="{ABC51E37-50C3-436F-B934-AF3F6A67E8D6}" destId="{212D4498-B81D-4C0B-BAD7-8B0D115342FE}" srcOrd="0" destOrd="0" presId="urn:microsoft.com/office/officeart/2005/8/layout/cycle5"/>
    <dgm:cxn modelId="{4C5995F8-6A87-4DC6-9F09-684D5B91CF0B}" srcId="{39A03246-172A-4EA9-98F7-B0C23D0983CA}" destId="{C353D3BB-B9BB-4EE6-A1CC-F212CEB800EB}" srcOrd="4" destOrd="0" parTransId="{235DBA94-5011-4EC9-BCD8-9923A2F67EED}" sibTransId="{4B775968-2B33-43F1-B42F-4C548E76AF43}"/>
    <dgm:cxn modelId="{4B762B9A-52BB-4DAA-AE24-C613EFC53CAA}" type="presParOf" srcId="{B2078FAB-7197-4EF4-8F62-322F28C05A32}" destId="{B1D0B9F8-D547-4BF9-9259-266EB2CA73CC}" srcOrd="0" destOrd="0" presId="urn:microsoft.com/office/officeart/2005/8/layout/cycle5"/>
    <dgm:cxn modelId="{DDA0A3F2-E80B-49A5-A121-A4E57BFC22E6}" type="presParOf" srcId="{B2078FAB-7197-4EF4-8F62-322F28C05A32}" destId="{FCEF0386-9302-4E57-A0F4-466193327A01}" srcOrd="1" destOrd="0" presId="urn:microsoft.com/office/officeart/2005/8/layout/cycle5"/>
    <dgm:cxn modelId="{3D171984-8A86-43DD-8C1F-ACD9ADEFA9F4}" type="presParOf" srcId="{B2078FAB-7197-4EF4-8F62-322F28C05A32}" destId="{B8C2FE2A-4F31-4EAD-9371-A050754D0959}" srcOrd="2" destOrd="0" presId="urn:microsoft.com/office/officeart/2005/8/layout/cycle5"/>
    <dgm:cxn modelId="{14BD9B49-BE42-41F9-B78C-1B9F3A26FC29}" type="presParOf" srcId="{B2078FAB-7197-4EF4-8F62-322F28C05A32}" destId="{212D4498-B81D-4C0B-BAD7-8B0D115342FE}" srcOrd="3" destOrd="0" presId="urn:microsoft.com/office/officeart/2005/8/layout/cycle5"/>
    <dgm:cxn modelId="{171E1644-0397-416C-B0DF-96A39FE836B9}" type="presParOf" srcId="{B2078FAB-7197-4EF4-8F62-322F28C05A32}" destId="{65DDF485-6C49-4342-A713-01944A0BAEDF}" srcOrd="4" destOrd="0" presId="urn:microsoft.com/office/officeart/2005/8/layout/cycle5"/>
    <dgm:cxn modelId="{3642FDDC-633E-4312-833F-394AD6819E81}" type="presParOf" srcId="{B2078FAB-7197-4EF4-8F62-322F28C05A32}" destId="{9B8D307E-E40B-483D-BC83-60A6720E1A9C}" srcOrd="5" destOrd="0" presId="urn:microsoft.com/office/officeart/2005/8/layout/cycle5"/>
    <dgm:cxn modelId="{79360341-FE32-437D-B8E3-90246E098D47}" type="presParOf" srcId="{B2078FAB-7197-4EF4-8F62-322F28C05A32}" destId="{2F1F6807-6D73-4555-8CD4-049D3DC05140}" srcOrd="6" destOrd="0" presId="urn:microsoft.com/office/officeart/2005/8/layout/cycle5"/>
    <dgm:cxn modelId="{3E84C168-4A6D-483D-994B-67E01470179D}" type="presParOf" srcId="{B2078FAB-7197-4EF4-8F62-322F28C05A32}" destId="{F1992781-B2FB-4A89-AA63-0E8AAE3B6870}" srcOrd="7" destOrd="0" presId="urn:microsoft.com/office/officeart/2005/8/layout/cycle5"/>
    <dgm:cxn modelId="{56DA3C94-C130-40CA-97D0-E5E20CA57E86}" type="presParOf" srcId="{B2078FAB-7197-4EF4-8F62-322F28C05A32}" destId="{F60B5A09-45AA-4621-9631-AB6D91745B1E}" srcOrd="8" destOrd="0" presId="urn:microsoft.com/office/officeart/2005/8/layout/cycle5"/>
    <dgm:cxn modelId="{F060B3F4-85A7-4F8C-A004-6D4EC7FE2207}" type="presParOf" srcId="{B2078FAB-7197-4EF4-8F62-322F28C05A32}" destId="{2656769A-C6E0-4BE1-8E90-97F58D78A035}" srcOrd="9" destOrd="0" presId="urn:microsoft.com/office/officeart/2005/8/layout/cycle5"/>
    <dgm:cxn modelId="{1188D9E3-4DD6-43EE-851D-0F1FA747FEE3}" type="presParOf" srcId="{B2078FAB-7197-4EF4-8F62-322F28C05A32}" destId="{C2075F1D-D6B6-4C8A-90EB-5EDE9B610263}" srcOrd="10" destOrd="0" presId="urn:microsoft.com/office/officeart/2005/8/layout/cycle5"/>
    <dgm:cxn modelId="{3E9DA954-FD64-4C32-A3DB-90C7BC9BD48F}" type="presParOf" srcId="{B2078FAB-7197-4EF4-8F62-322F28C05A32}" destId="{B23FB949-4931-4975-923C-F777A4A9C3F6}" srcOrd="11" destOrd="0" presId="urn:microsoft.com/office/officeart/2005/8/layout/cycle5"/>
    <dgm:cxn modelId="{BCBDE0B3-8420-4177-B116-0ADEE494E680}" type="presParOf" srcId="{B2078FAB-7197-4EF4-8F62-322F28C05A32}" destId="{5D7214B4-D597-4186-90A2-24E463DC6A11}" srcOrd="12" destOrd="0" presId="urn:microsoft.com/office/officeart/2005/8/layout/cycle5"/>
    <dgm:cxn modelId="{2CEB879C-9585-4580-AA4A-2C126A41B90E}" type="presParOf" srcId="{B2078FAB-7197-4EF4-8F62-322F28C05A32}" destId="{12BC81C6-66C4-483D-9041-EF6B5CBDE94F}" srcOrd="13" destOrd="0" presId="urn:microsoft.com/office/officeart/2005/8/layout/cycle5"/>
    <dgm:cxn modelId="{C07BEB47-B4FB-4EC0-A1BA-25C7146A382D}" type="presParOf" srcId="{B2078FAB-7197-4EF4-8F62-322F28C05A32}" destId="{3D8D01FD-EF0F-40E9-8B22-CB3BE8590889}" srcOrd="14" destOrd="0" presId="urn:microsoft.com/office/officeart/2005/8/layout/cycle5"/>
    <dgm:cxn modelId="{D0C695CA-59C4-4DB4-B2CF-2C2480C4A187}" type="presParOf" srcId="{B2078FAB-7197-4EF4-8F62-322F28C05A32}" destId="{DEEA8DEB-B185-4A57-B69E-703EB6EC3CF0}" srcOrd="15" destOrd="0" presId="urn:microsoft.com/office/officeart/2005/8/layout/cycle5"/>
    <dgm:cxn modelId="{69D92AEA-102D-49F4-A466-27423EE96693}" type="presParOf" srcId="{B2078FAB-7197-4EF4-8F62-322F28C05A32}" destId="{FC90050A-725E-48E6-B4C2-D12CD2AC76C2}" srcOrd="16" destOrd="0" presId="urn:microsoft.com/office/officeart/2005/8/layout/cycle5"/>
    <dgm:cxn modelId="{AC8533DD-0DDA-44FC-89F4-FA4A22D3EA2A}" type="presParOf" srcId="{B2078FAB-7197-4EF4-8F62-322F28C05A32}" destId="{A70892C6-67BB-4F7E-A357-3E5B559BE5F3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40F151-5782-43DD-8329-549AD25E09A3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27B2BA8-1378-4909-8F62-D7AD2C052EF2}">
      <dgm:prSet phldrT="[Текст]" custT="1"/>
      <dgm:spPr/>
      <dgm:t>
        <a:bodyPr/>
        <a:lstStyle/>
        <a:p>
          <a:r>
            <a:rPr lang="kk-KZ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Қосымша тапсырма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8F39C3F-0DCC-434A-BAB4-BD3182B25D10}" type="parTrans" cxnId="{CC03BB1B-792F-4E96-B5F5-059B4A62657F}">
      <dgm:prSet/>
      <dgm:spPr/>
      <dgm:t>
        <a:bodyPr/>
        <a:lstStyle/>
        <a:p>
          <a:endParaRPr lang="ru-RU"/>
        </a:p>
      </dgm:t>
    </dgm:pt>
    <dgm:pt modelId="{7148EDBB-5A3B-40F0-8D71-34A5D2ABF400}" type="sibTrans" cxnId="{CC03BB1B-792F-4E96-B5F5-059B4A62657F}">
      <dgm:prSet/>
      <dgm:spPr/>
      <dgm:t>
        <a:bodyPr/>
        <a:lstStyle/>
        <a:p>
          <a:endParaRPr lang="ru-RU"/>
        </a:p>
      </dgm:t>
    </dgm:pt>
    <dgm:pt modelId="{5196A006-99BE-4777-9B4E-B062B449CD1D}">
      <dgm:prSet phldrT="[Текст]"/>
      <dgm:spPr/>
      <dgm:t>
        <a:bodyPr/>
        <a:lstStyle/>
        <a:p>
          <a:r>
            <a:rPr lang="kk-KZ" dirty="0" smtClean="0"/>
            <a:t>Үздіксіз  ізденіс тың идеяларға жол ашады.</a:t>
          </a:r>
          <a:endParaRPr lang="ru-RU" dirty="0"/>
        </a:p>
      </dgm:t>
    </dgm:pt>
    <dgm:pt modelId="{2EA3E65A-ECC4-41CF-9BCB-48DE7DF2CF1B}" type="parTrans" cxnId="{89D1290A-3DE6-4D69-B43B-7127C534CB76}">
      <dgm:prSet/>
      <dgm:spPr/>
      <dgm:t>
        <a:bodyPr/>
        <a:lstStyle/>
        <a:p>
          <a:endParaRPr lang="ru-RU"/>
        </a:p>
      </dgm:t>
    </dgm:pt>
    <dgm:pt modelId="{050F0D0E-D47B-4E26-9848-CE91BE9EAF92}" type="sibTrans" cxnId="{89D1290A-3DE6-4D69-B43B-7127C534CB76}">
      <dgm:prSet/>
      <dgm:spPr/>
      <dgm:t>
        <a:bodyPr/>
        <a:lstStyle/>
        <a:p>
          <a:endParaRPr lang="ru-RU"/>
        </a:p>
      </dgm:t>
    </dgm:pt>
    <dgm:pt modelId="{D7BCD4A9-108F-403D-899C-5C4EE6FF7437}">
      <dgm:prSet/>
      <dgm:spPr/>
      <dgm:t>
        <a:bodyPr/>
        <a:lstStyle/>
        <a:p>
          <a:r>
            <a:rPr lang="kk-KZ" dirty="0" smtClean="0"/>
            <a:t>Адами капиталдың негізі – білімде деген тұжырымдамаға өз көзқарасыңызды білдіріңіз.</a:t>
          </a:r>
          <a:endParaRPr lang="ru-RU" dirty="0"/>
        </a:p>
      </dgm:t>
    </dgm:pt>
    <dgm:pt modelId="{B7B7F5D1-7CD8-41B7-9462-A28C850A0731}" type="parTrans" cxnId="{1BDCE999-959C-49B2-AD0E-1C6BE9AEB79A}">
      <dgm:prSet/>
      <dgm:spPr/>
      <dgm:t>
        <a:bodyPr/>
        <a:lstStyle/>
        <a:p>
          <a:endParaRPr lang="ru-RU"/>
        </a:p>
      </dgm:t>
    </dgm:pt>
    <dgm:pt modelId="{E6073887-E292-4F7B-8E8F-5B6E5F880972}" type="sibTrans" cxnId="{1BDCE999-959C-49B2-AD0E-1C6BE9AEB79A}">
      <dgm:prSet/>
      <dgm:spPr/>
      <dgm:t>
        <a:bodyPr/>
        <a:lstStyle/>
        <a:p>
          <a:endParaRPr lang="ru-RU"/>
        </a:p>
      </dgm:t>
    </dgm:pt>
    <dgm:pt modelId="{7E677B6D-5A2D-4E00-B429-C9A62988A6E6}" type="pres">
      <dgm:prSet presAssocID="{3240F151-5782-43DD-8329-549AD25E09A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3A2813F-6163-4D36-A8CB-FAA1B432D919}" type="pres">
      <dgm:prSet presAssocID="{427B2BA8-1378-4909-8F62-D7AD2C052EF2}" presName="arrow" presStyleLbl="node1" presStyleIdx="0" presStyleCnt="3" custScaleX="1246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1C7975-0255-418C-B1C3-4B8342180215}" type="pres">
      <dgm:prSet presAssocID="{5196A006-99BE-4777-9B4E-B062B449CD1D}" presName="arrow" presStyleLbl="node1" presStyleIdx="1" presStyleCnt="3" custScaleX="1237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62E043-BF04-4F29-B132-05D702DF70E3}" type="pres">
      <dgm:prSet presAssocID="{D7BCD4A9-108F-403D-899C-5C4EE6FF7437}" presName="arrow" presStyleLbl="node1" presStyleIdx="2" presStyleCnt="3" custScaleX="1392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8F81ACE-78B4-44BF-87F9-736A24AD8E61}" type="presOf" srcId="{3240F151-5782-43DD-8329-549AD25E09A3}" destId="{7E677B6D-5A2D-4E00-B429-C9A62988A6E6}" srcOrd="0" destOrd="0" presId="urn:microsoft.com/office/officeart/2005/8/layout/arrow5"/>
    <dgm:cxn modelId="{89D1290A-3DE6-4D69-B43B-7127C534CB76}" srcId="{3240F151-5782-43DD-8329-549AD25E09A3}" destId="{5196A006-99BE-4777-9B4E-B062B449CD1D}" srcOrd="1" destOrd="0" parTransId="{2EA3E65A-ECC4-41CF-9BCB-48DE7DF2CF1B}" sibTransId="{050F0D0E-D47B-4E26-9848-CE91BE9EAF92}"/>
    <dgm:cxn modelId="{36A4D7EC-18FB-4FC7-A775-BDC2FFEEB3A0}" type="presOf" srcId="{5196A006-99BE-4777-9B4E-B062B449CD1D}" destId="{001C7975-0255-418C-B1C3-4B8342180215}" srcOrd="0" destOrd="0" presId="urn:microsoft.com/office/officeart/2005/8/layout/arrow5"/>
    <dgm:cxn modelId="{319F1B20-BF12-4FDF-9EE1-BFE086152D63}" type="presOf" srcId="{427B2BA8-1378-4909-8F62-D7AD2C052EF2}" destId="{43A2813F-6163-4D36-A8CB-FAA1B432D919}" srcOrd="0" destOrd="0" presId="urn:microsoft.com/office/officeart/2005/8/layout/arrow5"/>
    <dgm:cxn modelId="{A9C4F2B0-A04F-417B-849C-0F761C1FB6DF}" type="presOf" srcId="{D7BCD4A9-108F-403D-899C-5C4EE6FF7437}" destId="{E462E043-BF04-4F29-B132-05D702DF70E3}" srcOrd="0" destOrd="0" presId="urn:microsoft.com/office/officeart/2005/8/layout/arrow5"/>
    <dgm:cxn modelId="{CC03BB1B-792F-4E96-B5F5-059B4A62657F}" srcId="{3240F151-5782-43DD-8329-549AD25E09A3}" destId="{427B2BA8-1378-4909-8F62-D7AD2C052EF2}" srcOrd="0" destOrd="0" parTransId="{38F39C3F-0DCC-434A-BAB4-BD3182B25D10}" sibTransId="{7148EDBB-5A3B-40F0-8D71-34A5D2ABF400}"/>
    <dgm:cxn modelId="{1BDCE999-959C-49B2-AD0E-1C6BE9AEB79A}" srcId="{3240F151-5782-43DD-8329-549AD25E09A3}" destId="{D7BCD4A9-108F-403D-899C-5C4EE6FF7437}" srcOrd="2" destOrd="0" parTransId="{B7B7F5D1-7CD8-41B7-9462-A28C850A0731}" sibTransId="{E6073887-E292-4F7B-8E8F-5B6E5F880972}"/>
    <dgm:cxn modelId="{491B32DD-BAB4-4415-A889-FB11EE0E7A06}" type="presParOf" srcId="{7E677B6D-5A2D-4E00-B429-C9A62988A6E6}" destId="{43A2813F-6163-4D36-A8CB-FAA1B432D919}" srcOrd="0" destOrd="0" presId="urn:microsoft.com/office/officeart/2005/8/layout/arrow5"/>
    <dgm:cxn modelId="{CC803156-5B2E-42C0-8BC4-A8B929596974}" type="presParOf" srcId="{7E677B6D-5A2D-4E00-B429-C9A62988A6E6}" destId="{001C7975-0255-418C-B1C3-4B8342180215}" srcOrd="1" destOrd="0" presId="urn:microsoft.com/office/officeart/2005/8/layout/arrow5"/>
    <dgm:cxn modelId="{ACB20ABA-F00A-480F-9F61-BD77E1E12BEC}" type="presParOf" srcId="{7E677B6D-5A2D-4E00-B429-C9A62988A6E6}" destId="{E462E043-BF04-4F29-B132-05D702DF70E3}" srcOrd="2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2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3967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3826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3335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872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6250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7590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825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6913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090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130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536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kk.wikipedia.org/wiki/%D0%96%D2%B1%D0%BC%D1%8B%D1%81%D0%BA%D0%B5%D1%80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informburo.kz/stati/chto-zhdyot-rynok-truda-5-mneniy-ot-gosudarstva-rynka-i-ekspertov.html" TargetMode="Externa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972468" y="0"/>
            <a:ext cx="633583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Қазақ тілі 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10-сынып. Т1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1412777"/>
            <a:ext cx="8424936" cy="3147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	Ү </a:t>
            </a:r>
            <a:r>
              <a:rPr lang="kk-K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бөлім. </a:t>
            </a:r>
            <a:r>
              <a:rPr lang="kk-K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Білім. Ғылым. Инновация. Тілдік жүйе және норма.</a:t>
            </a:r>
          </a:p>
          <a:p>
            <a:pPr>
              <a:lnSpc>
                <a:spcPct val="150000"/>
              </a:lnSpc>
            </a:pPr>
            <a:r>
              <a:rPr lang="kk-K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тақырыбы: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 Адам капиталы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kk-KZ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Оқу мақсаты: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 10.2.4.1 әртүрлі стильдегі (ғылыми, ресми ісқағаздар, публицистикалық, ауызекі сөйлеу, көркем әдебиет стилі) мәтіндердің тақырыбын, мақсатты аудиторияға сәйкес қызметін, құрылымын, тілдік ерекшелігін салыстыра талдау. </a:t>
            </a:r>
          </a:p>
          <a:p>
            <a:pPr>
              <a:lnSpc>
                <a:spcPct val="150000"/>
              </a:lnSpc>
            </a:pPr>
            <a:endParaRPr lang="kk-KZ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ru-RU" sz="15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https://tilalemi.kz/img/articles/6397126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20" b="11429"/>
          <a:stretch/>
        </p:blipFill>
        <p:spPr bwMode="auto">
          <a:xfrm>
            <a:off x="7524328" y="5877272"/>
            <a:ext cx="1296144" cy="7821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1551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294429432"/>
              </p:ext>
            </p:extLst>
          </p:nvPr>
        </p:nvGraphicFramePr>
        <p:xfrm>
          <a:off x="1259632" y="692696"/>
          <a:ext cx="7416824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71600" y="260648"/>
            <a:ext cx="30261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Қосымша тапсырма</a:t>
            </a:r>
            <a:endParaRPr lang="ru-R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4418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-7988" y="484217"/>
            <a:ext cx="871296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Адам капиталы дегенді қалай түсінесінесіздер? Ассоциация құрастырыңыздар.</a:t>
            </a:r>
          </a:p>
          <a:p>
            <a:endParaRPr lang="kk-KZ" sz="1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1600" dirty="0" smtClean="0"/>
          </a:p>
          <a:p>
            <a:endParaRPr lang="kk-KZ" sz="1600" dirty="0" smtClean="0"/>
          </a:p>
          <a:p>
            <a:endParaRPr lang="kk-KZ" sz="1600" dirty="0" smtClean="0"/>
          </a:p>
          <a:p>
            <a:endParaRPr lang="kk-KZ" sz="1600" dirty="0" smtClean="0"/>
          </a:p>
          <a:p>
            <a:endParaRPr lang="kk-KZ" sz="1600" dirty="0" smtClean="0"/>
          </a:p>
          <a:p>
            <a:endParaRPr lang="kk-KZ" sz="1600" dirty="0" smtClean="0"/>
          </a:p>
          <a:p>
            <a:endParaRPr lang="kk-KZ" sz="1600" dirty="0" smtClean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491880" y="1844824"/>
            <a:ext cx="2160240" cy="9144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Адам капиталы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03648" y="1124744"/>
            <a:ext cx="1584176" cy="57606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95536" y="2060848"/>
            <a:ext cx="1584176" cy="57606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619672" y="3068960"/>
            <a:ext cx="1584176" cy="57606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228184" y="2996952"/>
            <a:ext cx="1584176" cy="57606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020272" y="1988840"/>
            <a:ext cx="1584176" cy="57606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156176" y="1124744"/>
            <a:ext cx="1584176" cy="57606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/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2987824" y="1700808"/>
            <a:ext cx="504056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3203848" y="2780928"/>
            <a:ext cx="36004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9" idx="3"/>
            <a:endCxn id="8" idx="1"/>
          </p:cNvCxnSpPr>
          <p:nvPr/>
        </p:nvCxnSpPr>
        <p:spPr>
          <a:xfrm flipV="1">
            <a:off x="1979712" y="2302024"/>
            <a:ext cx="1512168" cy="468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8" idx="3"/>
            <a:endCxn id="12" idx="1"/>
          </p:cNvCxnSpPr>
          <p:nvPr/>
        </p:nvCxnSpPr>
        <p:spPr>
          <a:xfrm flipV="1">
            <a:off x="5652120" y="2276872"/>
            <a:ext cx="1368152" cy="25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5652120" y="1700808"/>
            <a:ext cx="576064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5652120" y="2708920"/>
            <a:ext cx="576064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648807" y="164539"/>
            <a:ext cx="15550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 </a:t>
            </a:r>
            <a:r>
              <a:rPr lang="ru-RU" sz="2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шақыру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51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9672" y="404664"/>
            <a:ext cx="21557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Өзіңді тексер!</a:t>
            </a:r>
            <a:endParaRPr lang="ru-RU" sz="24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87624" y="1412776"/>
            <a:ext cx="72728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 капиталы</a:t>
            </a:r>
            <a:r>
              <a:rPr lang="ru-RU" sz="2400" b="1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 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 tooltip="Жұмыскер"/>
              </a:rPr>
              <a:t>жұмыскердің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b="1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еңбек</a:t>
            </a:r>
            <a:r>
              <a:rPr lang="ru-RU" sz="2400" b="1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ету</a:t>
            </a:r>
            <a:r>
              <a:rPr lang="ru-RU" sz="2400" b="1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мүмкіндігін</a:t>
            </a:r>
            <a:r>
              <a:rPr lang="ru-RU" sz="2400" b="1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sz="2400" b="1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еңбегінің</a:t>
            </a:r>
            <a:r>
              <a:rPr lang="ru-RU" sz="2400" b="1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жемісті</a:t>
            </a:r>
            <a:r>
              <a:rPr lang="ru-RU" sz="2400" b="1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болуын</a:t>
            </a:r>
            <a:r>
              <a:rPr lang="ru-RU" sz="2400" b="1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еңбек</a:t>
            </a:r>
            <a:r>
              <a:rPr lang="ru-RU" sz="2400" b="1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өнімділігі</a:t>
            </a:r>
            <a:r>
              <a:rPr lang="ru-RU" sz="2400" b="1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400" b="1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сапасын</a:t>
            </a:r>
            <a:r>
              <a:rPr lang="ru-RU" sz="2400" b="1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көтеретін</a:t>
            </a:r>
            <a:r>
              <a:rPr lang="ru-RU" sz="2400" b="1" dirty="0" smtClean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денсаулық</a:t>
            </a:r>
            <a:r>
              <a:rPr lang="ru-RU" sz="2400" b="1" dirty="0" smtClean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400" b="1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біліктілік</a:t>
            </a:r>
            <a:r>
              <a:rPr lang="ru-RU" sz="2400" b="1" dirty="0" smtClean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стратегиялық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ойлау</a:t>
            </a:r>
            <a:r>
              <a:rPr lang="ru-RU" sz="2400" b="1" dirty="0" smtClean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коммуникативтілік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</a:t>
            </a:r>
            <a:r>
              <a:rPr lang="ru-RU" sz="2400" b="1" dirty="0" smtClean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нысанында</a:t>
            </a:r>
            <a:r>
              <a:rPr lang="ru-RU" sz="2400" b="1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адамдарға</a:t>
            </a:r>
            <a:r>
              <a:rPr lang="ru-RU" sz="2400" b="1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салынатын</a:t>
            </a:r>
            <a:r>
              <a:rPr lang="ru-RU" sz="2400" b="1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капитал.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862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972468" y="0"/>
            <a:ext cx="633583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kk-K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Қазақ тілі 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10-сынып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https://tilalemi.kz/img/articles/6397126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20" b="11429"/>
          <a:stretch/>
        </p:blipFill>
        <p:spPr bwMode="auto">
          <a:xfrm>
            <a:off x="8172400" y="6093296"/>
            <a:ext cx="720080" cy="56611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Рисунок 11" descr="учитель, доска, класс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60648"/>
            <a:ext cx="1981200" cy="57606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Рисунок 12" descr="Қазақстан Республикасының Электрондық үкіметі |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26" t="15737" r="29476" b="33490"/>
          <a:stretch/>
        </p:blipFill>
        <p:spPr bwMode="auto">
          <a:xfrm>
            <a:off x="7236296" y="188640"/>
            <a:ext cx="1656184" cy="57606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51520" y="-50032"/>
            <a:ext cx="8640960" cy="59246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kk-KZ" sz="1600" b="1" i="0" u="none" strike="noStrike" cap="none" normalizeH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1-тапсырма</a:t>
            </a:r>
            <a:endParaRPr kumimoji="0" lang="ru-RU" sz="1600" b="1" i="0" u="none" strike="noStrike" cap="none" normalizeH="0" dirty="0" smtClean="0">
              <a:ln>
                <a:noFill/>
              </a:ln>
              <a:solidFill>
                <a:srgbClr val="171717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Берілген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мәтіндерді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мұқият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оқып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1" i="0" u="none" strike="noStrike" cap="none" normalizeH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мазмұнын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меңгеріңіз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Мәтіндердің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тақырыбын, мақсатты аудиторияға сәйкес қызметін, құрылымын, тілдік ерекшелігін салыстыра талдау.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мәтіндердің тақырыбын, мақсатты аудиторияға сәйкес қызметін, құрылымын, тілдік ерекшелігін салыстыра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талдалдаңыз. </a:t>
            </a:r>
            <a:endParaRPr lang="kk-KZ" sz="16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А мәтіні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171717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Адам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капиталын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дамытуға жаңаша көзқарас қажет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Қазақстанның Тұңғыш Президенті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Нұрсұлтан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Назарбаев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мұны әлдеқашан бұрын бағдарлап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, 2018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жылдың басында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жасаған Жолдауын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"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Төртінші өнеркәсіптік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революция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жағдайындағы дамудың жаңа мүмкіндіктері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"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деп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атаған болатын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Міне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қазір Қазақстан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да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әлемнің дамыған елдерімен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бірге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төртінші өнеркәсіптік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революция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дәуіріне қадам басты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Кез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келген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процесті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автоматтандыру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цифрландыру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өндірісті жылдамдатып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ресурстарына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қажеттілікті қысқартып жатыр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Ол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түсінікті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де. Робот пен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адамның жұмысын салыстыруға келмейді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Алдыңғысы әлдеқайда жылдам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тиімді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әрі қателіксіз жұмыс атқарады.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Осы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орайда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өндіріс иесі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не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жұмыс берушінің қандай таңдау жасайтыны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да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жұмбақ емес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	"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Алайда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қандай жағдай болмасын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жоғары біліктілік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пен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білімді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стратегиялық ойлау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мен коммуникация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сынды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дағдыларды ешқандай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техника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алмастыра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алмайды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Сондықтан, маман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даярлауда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машина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орнын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баса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алмайтын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салаларды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дамытуымыз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қажет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Оған эмоционалды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интеллект,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адамдарды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шабыттандыра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білу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команданы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ынталандыру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қабілеттері жатады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Бұл қандай роботтың болмасын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қолынан келмейтін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шаруа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роботтандыру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адами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капиталды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мүлде ысырып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тастай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алмайды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. Оны,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керісінше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адами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капиталды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дамытуға серпін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беретін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күш ретінде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қабылдасақ қана ұтамыз.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Бүгінгі заманда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капиталын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жаңаша дамыту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қажет",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–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дейді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«Астана»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халықаралық қаржы орталығы Үздіксіз кәсіби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даму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бюросы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Карьера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орталығының жетекшісі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Әсия Кәрібай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Бұл пікірді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тек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отандық қана емес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халықаралық институттар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да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қуаттай түседі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Мәселен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Дүниежүзілік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банктің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жаһандық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тәжірибелері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жөніндегі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директоры 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Кейко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Миуа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Қазақстанда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өткен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"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Еңбек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нарығының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болашағы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: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жаңа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мүмкіндіктер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"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форумында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дәстүрлі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сектордағы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орындарының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басым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бөлігі автоматтандыру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нәтижесінде жойылуы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мүмкін екенін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  <a:hlinkClick r:id="rId5"/>
              </a:rPr>
              <a:t>айтқан болатын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  <a:hlinkClick r:id="rId5"/>
              </a:rPr>
              <a:t>.</a:t>
            </a:r>
            <a:endParaRPr kumimoji="0" lang="ru-RU" sz="1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51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972468" y="0"/>
            <a:ext cx="633583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kk-KZ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Қазақ тілі </a:t>
            </a: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10-сынып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https://tilalemi.kz/img/articles/6397126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20" b="11429"/>
          <a:stretch/>
        </p:blipFill>
        <p:spPr bwMode="auto">
          <a:xfrm>
            <a:off x="8172400" y="6093296"/>
            <a:ext cx="720080" cy="56611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Рисунок 11" descr="учитель, доска, класс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981200" cy="576064"/>
          </a:xfrm>
          <a:prstGeom prst="rect">
            <a:avLst/>
          </a:prstGeom>
          <a:noFill/>
          <a:ln>
            <a:noFill/>
          </a:ln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95536" y="1786136"/>
            <a:ext cx="8496944" cy="32778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b="1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Ә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мәтіні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1400" b="1" i="1" dirty="0" err="1" smtClean="0">
                <a:latin typeface="Times New Roman" pitchFamily="18" charset="0"/>
                <a:cs typeface="Times New Roman" pitchFamily="18" charset="0"/>
              </a:rPr>
              <a:t>қазан күні ҚБТУ-да 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1-2 курс </a:t>
            </a:r>
            <a:r>
              <a:rPr lang="ru-RU" sz="1400" b="1" i="1" dirty="0" err="1" smtClean="0">
                <a:latin typeface="Times New Roman" pitchFamily="18" charset="0"/>
                <a:cs typeface="Times New Roman" pitchFamily="18" charset="0"/>
              </a:rPr>
              <a:t>студенттері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KAZENERGY </a:t>
            </a:r>
            <a:r>
              <a:rPr lang="ru-RU" sz="1400" b="1" i="1" dirty="0" err="1" smtClean="0">
                <a:latin typeface="Times New Roman" pitchFamily="18" charset="0"/>
                <a:cs typeface="Times New Roman" pitchFamily="18" charset="0"/>
              </a:rPr>
              <a:t>ассоциациясының адам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latin typeface="Times New Roman" pitchFamily="18" charset="0"/>
                <a:cs typeface="Times New Roman" pitchFamily="18" charset="0"/>
              </a:rPr>
              <a:t>капиталын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latin typeface="Times New Roman" pitchFamily="18" charset="0"/>
                <a:cs typeface="Times New Roman" pitchFamily="18" charset="0"/>
              </a:rPr>
              <a:t>дамыту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latin typeface="Times New Roman" pitchFamily="18" charset="0"/>
                <a:cs typeface="Times New Roman" pitchFamily="18" charset="0"/>
              </a:rPr>
              <a:t>атқарушы 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директоры </a:t>
            </a:r>
            <a:r>
              <a:rPr lang="ru-RU" sz="1400" b="1" i="1" dirty="0" err="1" smtClean="0">
                <a:latin typeface="Times New Roman" pitchFamily="18" charset="0"/>
                <a:cs typeface="Times New Roman" pitchFamily="18" charset="0"/>
              </a:rPr>
              <a:t>Ляззат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latin typeface="Times New Roman" pitchFamily="18" charset="0"/>
                <a:cs typeface="Times New Roman" pitchFamily="18" charset="0"/>
              </a:rPr>
              <a:t>Ахмурзинамен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latin typeface="Times New Roman" pitchFamily="18" charset="0"/>
                <a:cs typeface="Times New Roman" pitchFamily="18" charset="0"/>
              </a:rPr>
              <a:t>кездесті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/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Кездесуде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Карачаганак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Петролеум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Оперейтинг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Б.В.»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компаниясының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демеушілік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қолдауы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аясында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қыркүйекте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қадамын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аттаған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жаңа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студенттік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StudentDigitalFest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конкурсының тұсаукесері жасалды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Конкурс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жастарды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мұнайгаз саласының өндірістік кәсіпорындарын сандық жүйеге көшіру бойынша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қолданбалы инновациялық жобалар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шешімдер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әзірлеу үшін ынталандыруға бағытталған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StudentDigitalFest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конкурсына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қатысу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студенттер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үшін таңдаған кәсібі туралы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нақты түсінік қалыптастыру, кәсіби ортада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шығармашылық дербестік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таныту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дұрыс өзін-өзі бағалау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өз орнын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белгілеу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мүмкіндігі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Ассоциация 3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бойы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«Шелл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қаржылық қолдауы барысында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интеллектуалдық студенттік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Student Energy Challenge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конкурсын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табысты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іске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асырып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келеді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Бұл конкурсқа Қазақстан-Британ техникалық университеті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студенттерінің белсенді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қатысатынын атап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өткен жөн.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Биыл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ҚБТУ-дың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FEOGI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командасы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Student Energy Challenge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конкурсында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«Қалдықтарды қайта өңдеу және жою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бағыты бойынша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2-орынды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иеленді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https://www.kbtu.kz/images/Akmurzina_2019-10-14-at-10.20.03.jpe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99792" y="476672"/>
            <a:ext cx="3583682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1551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972468" y="0"/>
            <a:ext cx="633583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kk-KZ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Қазақ тілі </a:t>
            </a: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10-сынып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9024" y="404664"/>
            <a:ext cx="8784976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2-</a:t>
            </a: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 тапсырма. </a:t>
            </a:r>
          </a:p>
          <a:p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Екі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үзіндінің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ұқсастығы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айырмашылығын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мәтіннің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түрін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мақсатын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мазмұнын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стилі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тілін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аудиториясын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салыстырып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жазыңыз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kk-KZ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kk-KZ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kk-KZ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kk-KZ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kk-KZ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kk-KZ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kk-KZ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/>
              <a:t> </a:t>
            </a:r>
          </a:p>
          <a:p>
            <a:r>
              <a:rPr lang="ru-RU" sz="1600" dirty="0" smtClean="0"/>
              <a:t> </a:t>
            </a:r>
          </a:p>
          <a:p>
            <a:r>
              <a:rPr lang="ru-RU" sz="1600" dirty="0" smtClean="0"/>
              <a:t> </a:t>
            </a:r>
          </a:p>
          <a:p>
            <a:r>
              <a:rPr lang="ru-RU" sz="1600" dirty="0" smtClean="0"/>
              <a:t> </a:t>
            </a:r>
          </a:p>
          <a:p>
            <a:r>
              <a:rPr lang="ru-RU" sz="1600" dirty="0" smtClean="0"/>
              <a:t> </a:t>
            </a:r>
          </a:p>
          <a:p>
            <a:r>
              <a:rPr lang="ru-RU" sz="1600" dirty="0" smtClean="0"/>
              <a:t> </a:t>
            </a:r>
          </a:p>
          <a:p>
            <a:r>
              <a:rPr lang="ru-RU" sz="1600" dirty="0" smtClean="0"/>
              <a:t> </a:t>
            </a:r>
          </a:p>
          <a:p>
            <a:r>
              <a:rPr lang="ru-RU" sz="1600" dirty="0" smtClean="0"/>
              <a:t> </a:t>
            </a:r>
          </a:p>
          <a:p>
            <a:r>
              <a:rPr lang="ru-RU" sz="1600" dirty="0" smtClean="0"/>
              <a:t> </a:t>
            </a:r>
          </a:p>
          <a:p>
            <a:r>
              <a:rPr lang="ru-RU" sz="1600" dirty="0" smtClean="0"/>
              <a:t> </a:t>
            </a:r>
          </a:p>
          <a:p>
            <a:endParaRPr lang="ru-RU" sz="1600" dirty="0" smtClean="0"/>
          </a:p>
          <a:p>
            <a:r>
              <a:rPr lang="ru-RU" sz="1600" dirty="0" smtClean="0"/>
              <a:t> </a:t>
            </a: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Дескриптор: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dirty="0" smtClean="0"/>
              <a:t>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тақырыбы, көзделген  аудиториясы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мақсаты,  мазмұны,  стилі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тіліне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салыстырмалы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талдау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жасай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екі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мәтіннің  ұқсастығы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және айырмашылығын анықтайды.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kk-KZ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https://tilalemi.kz/img/articles/6397126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20" b="11429"/>
          <a:stretch/>
        </p:blipFill>
        <p:spPr bwMode="auto">
          <a:xfrm>
            <a:off x="8172400" y="6093296"/>
            <a:ext cx="720080" cy="56611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454155"/>
              </p:ext>
            </p:extLst>
          </p:nvPr>
        </p:nvGraphicFramePr>
        <p:xfrm>
          <a:off x="755576" y="1196752"/>
          <a:ext cx="72008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0"/>
                <a:gridCol w="3600400"/>
              </a:tblGrid>
              <a:tr h="30003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А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мәтіні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Ә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мәтіні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0033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Мәтіндердің стилі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00033"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0033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Мәтіндердің тақырыбы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00033">
                <a:tc>
                  <a:txBody>
                    <a:bodyPr/>
                    <a:lstStyle/>
                    <a:p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0033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Автор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көзқарасы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00033"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0033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Мақсатты аудиториясы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00033">
                <a:tc>
                  <a:txBody>
                    <a:bodyPr/>
                    <a:lstStyle/>
                    <a:p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0033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Құрылымы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00033"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0033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Тілдік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ерекшеліктері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551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0"/>
            <a:ext cx="21557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Өзіңді тексер!</a:t>
            </a:r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9189994"/>
              </p:ext>
            </p:extLst>
          </p:nvPr>
        </p:nvGraphicFramePr>
        <p:xfrm>
          <a:off x="395536" y="461665"/>
          <a:ext cx="8136904" cy="5185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9628"/>
                <a:gridCol w="4027276"/>
              </a:tblGrid>
              <a:tr h="2047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А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мәтіні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Ә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мәтіні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04735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Мәтіндердің стилі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04735"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    Публицистикалық стиль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Публицистикалық стиль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04735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Мәтіндердің тақырыбы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18103"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  Адам</a:t>
                      </a:r>
                      <a:r>
                        <a:rPr lang="kk-K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капиталын дамыту туралы ақпарат берілген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Адам</a:t>
                      </a:r>
                      <a:r>
                        <a:rPr lang="kk-K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капиталын дамыту туралы ақпарат берілген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04735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Автор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көзқарасы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00326">
                <a:tc>
                  <a:txBody>
                    <a:bodyPr/>
                    <a:lstStyle/>
                    <a:p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71717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Маман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1717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71717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даярлауда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1717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машина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71717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орнын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1717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баса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71717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алмайтын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1717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71717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салаларды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1717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71717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дамыту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1717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71717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қажеттігіне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1717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баса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71717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назар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1717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71717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аударуды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1717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71717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көздейді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1717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Студенттер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үшін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таңдаған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кәсібі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туралы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нақты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түсінік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қалыптастыру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кәсіби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ортада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шығармашылық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дербестік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таныту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дұрыс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өзін-өзі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бағалау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мен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өз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орнын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белгілеу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мүмкіндігі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04735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Мақсатты аудиториясы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910287"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Студенттерге, жоғары сынып оқушыларына,</a:t>
                      </a:r>
                      <a:r>
                        <a:rPr lang="kk-K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әр түрлі деңгейдегі аудиторияға арналған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Студенттерге, жоғары сынып оқушыларына,</a:t>
                      </a:r>
                      <a:r>
                        <a:rPr lang="kk-K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әр түрлі деңгейдегі аудиторияға арналған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04735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240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10526"/>
            <a:ext cx="53387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Өзіңді тексер! (7-слайдтың жалғасы)</a:t>
            </a:r>
            <a:endParaRPr lang="ru-RU" sz="24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8186481"/>
              </p:ext>
            </p:extLst>
          </p:nvPr>
        </p:nvGraphicFramePr>
        <p:xfrm>
          <a:off x="251520" y="472191"/>
          <a:ext cx="8136904" cy="618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9628"/>
                <a:gridCol w="4027276"/>
              </a:tblGrid>
              <a:tr h="2047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А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мәтіні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Ә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мәтіні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04735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Құрылымы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33673"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Үш абзацтан құрылған мәтін</a:t>
                      </a:r>
                    </a:p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Кіріспе бөлім: ҚР </a:t>
                      </a:r>
                      <a:r>
                        <a:rPr lang="kk-K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тұңғыш президентінің төртінші өндірістік революция туралы айтқаны.</a:t>
                      </a:r>
                    </a:p>
                    <a:p>
                      <a:r>
                        <a:rPr lang="kk-K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Негізгі бөлім: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1717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71717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Қандай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1717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71717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жағдай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1717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71717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болмасын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1717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71717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жоғары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1717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71717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біліктілік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1717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пен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71717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білімді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1717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71717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стратегиялық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1717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71717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ойлау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1717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мен коммуникация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71717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сынды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1717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71717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дағдыларды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1717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71717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ешқандай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1717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техника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71717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алмастыра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1717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71717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алмайтындығы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1717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71717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айтылады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1717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r>
                        <a:rPr kumimoji="0" lang="kk-K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1717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Қорытынды бөлім: «Еңбек нарғының болашағы:  жаңа мүмкіндіктер» форумындағы Кейко Мнуаның сөзімен қорытындылайды. 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Үш абзацтан құрылған мәтін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Кіріспе бөлімі:</a:t>
                      </a:r>
                      <a:r>
                        <a:rPr lang="kk-K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ҚБТУ-да 1-2 курс </a:t>
                      </a:r>
                      <a:r>
                        <a:rPr lang="ru-RU" sz="1600" b="0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студенттері</a:t>
                      </a:r>
                      <a:r>
                        <a:rPr lang="ru-RU" sz="16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  </a:t>
                      </a:r>
                      <a:r>
                        <a:rPr lang="en-US" sz="16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KAZENERGY </a:t>
                      </a:r>
                      <a:r>
                        <a:rPr lang="ru-RU" sz="1600" b="0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ассоциациясының</a:t>
                      </a:r>
                      <a:r>
                        <a:rPr lang="ru-RU" sz="16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адам</a:t>
                      </a:r>
                      <a:r>
                        <a:rPr lang="ru-RU" sz="16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капиталын</a:t>
                      </a:r>
                      <a:r>
                        <a:rPr lang="ru-RU" sz="16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дамыту</a:t>
                      </a:r>
                      <a:r>
                        <a:rPr lang="ru-RU" sz="16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бойынша</a:t>
                      </a:r>
                      <a:r>
                        <a:rPr lang="ru-RU" sz="16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атқарушы</a:t>
                      </a:r>
                      <a:r>
                        <a:rPr lang="ru-RU" sz="16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 директоры </a:t>
                      </a:r>
                      <a:r>
                        <a:rPr lang="ru-RU" sz="1600" b="0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Ляззат</a:t>
                      </a:r>
                      <a:r>
                        <a:rPr lang="ru-RU" sz="16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Ахмурзинамен</a:t>
                      </a:r>
                      <a:r>
                        <a:rPr lang="ru-RU" sz="16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кездесу</a:t>
                      </a:r>
                      <a:r>
                        <a:rPr lang="kk-KZ" sz="16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r>
                        <a:rPr lang="kk-KZ" sz="1600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туралы</a:t>
                      </a:r>
                      <a:r>
                        <a:rPr lang="kk-KZ" sz="16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Негізгі бөлім: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Кездесуде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«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Карачаганак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Петролеум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Оперейтинг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Б.В.»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компаниясының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демеушілік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 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қолдауы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аясында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қыркүйекте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өз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қадамын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аттаған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жаңа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студенттік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StudentDigitalFest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конкурсының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тұсаукесері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жасалды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. Конкурс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жастарды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мұнайгаз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саласының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өндірістік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кәсіпорындарын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сандық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жүйеге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көшіру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бойынша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қолданбалы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инновациялық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жобалар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мен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шешімдер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әзірлеу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үшін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ынталандыруға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бағытталған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..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Қорытынды: Конкурстың</a:t>
                      </a:r>
                      <a:r>
                        <a:rPr lang="kk-K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нәтижесі туралы баяндалады.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04735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Тілдік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ерекшеліктері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Мәтіндерде термин сөздер, неологизмдер, кірме сөздер көп қолданылған.Сөздер</a:t>
                      </a:r>
                      <a:r>
                        <a:rPr lang="kk-K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тура мағынасында жұмсалып тұр. Қыстырма сөздер жиі кездеседі. Автор мәтін құрауда көбіне құрмалас сөйлемдерді қолданған.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4670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260648"/>
            <a:ext cx="18564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Сабаққа шолу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734392144"/>
              </p:ext>
            </p:extLst>
          </p:nvPr>
        </p:nvGraphicFramePr>
        <p:xfrm>
          <a:off x="1524000" y="836712"/>
          <a:ext cx="6504384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84619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2160</TotalTime>
  <Words>407</Words>
  <Application>Microsoft Office PowerPoint</Application>
  <PresentationFormat>Экран (4:3)</PresentationFormat>
  <Paragraphs>110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Huawei</cp:lastModifiedBy>
  <cp:revision>189</cp:revision>
  <dcterms:created xsi:type="dcterms:W3CDTF">2020-08-07T19:31:12Z</dcterms:created>
  <dcterms:modified xsi:type="dcterms:W3CDTF">2024-10-29T19:49:27Z</dcterms:modified>
</cp:coreProperties>
</file>