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66" r:id="rId4"/>
    <p:sldId id="270" r:id="rId5"/>
    <p:sldId id="269" r:id="rId6"/>
    <p:sldId id="265" r:id="rId7"/>
    <p:sldId id="271"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4955"/>
    <a:srgbClr val="99CC00"/>
    <a:srgbClr val="0033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48" y="37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30.10.2024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30.10.2024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30.10.2024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30.10.2024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30.10.2024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30.10.2024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30.10.2024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30.10.2024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30.10.2024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30.10.2024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30.10.2024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30.10.2024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972468" y="0"/>
            <a:ext cx="633583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kk-KZ" sz="2000" b="1" dirty="0" smtClean="0">
                <a:solidFill>
                  <a:srgbClr val="C00000"/>
                </a:solidFill>
                <a:latin typeface="Times New Roman" pitchFamily="18" charset="0"/>
                <a:cs typeface="Times New Roman" pitchFamily="18" charset="0"/>
              </a:rPr>
              <a:t>                               Қазақ тілі </a:t>
            </a:r>
            <a:r>
              <a:rPr lang="ru-RU" sz="2000" b="1" dirty="0" smtClean="0">
                <a:solidFill>
                  <a:srgbClr val="C00000"/>
                </a:solidFill>
                <a:latin typeface="Times New Roman" pitchFamily="18" charset="0"/>
                <a:cs typeface="Times New Roman" pitchFamily="18" charset="0"/>
              </a:rPr>
              <a:t>10-сынып</a:t>
            </a:r>
            <a:endParaRPr kumimoji="0" lang="ru-RU"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Прямоугольник 5"/>
          <p:cNvSpPr/>
          <p:nvPr/>
        </p:nvSpPr>
        <p:spPr>
          <a:xfrm>
            <a:off x="395536" y="1412777"/>
            <a:ext cx="8424936" cy="2185214"/>
          </a:xfrm>
          <a:prstGeom prst="rect">
            <a:avLst/>
          </a:prstGeom>
        </p:spPr>
        <p:txBody>
          <a:bodyPr wrap="square">
            <a:spAutoFit/>
          </a:bodyPr>
          <a:lstStyle/>
          <a:p>
            <a:pPr algn="ctr"/>
            <a:r>
              <a:rPr lang="kk-KZ" sz="1600" b="1" dirty="0" smtClean="0">
                <a:latin typeface="Times New Roman" pitchFamily="18" charset="0"/>
                <a:cs typeface="Times New Roman" pitchFamily="18" charset="0"/>
              </a:rPr>
              <a:t>	Ү </a:t>
            </a:r>
            <a:r>
              <a:rPr lang="kk-KZ" sz="1600" b="1" dirty="0">
                <a:latin typeface="Times New Roman" panose="02020603050405020304" pitchFamily="18" charset="0"/>
                <a:cs typeface="Times New Roman" panose="02020603050405020304" pitchFamily="18" charset="0"/>
              </a:rPr>
              <a:t>бөлім. </a:t>
            </a:r>
            <a:r>
              <a:rPr lang="kk-KZ" sz="1600" b="1" dirty="0" smtClean="0">
                <a:latin typeface="Times New Roman" panose="02020603050405020304" pitchFamily="18" charset="0"/>
                <a:cs typeface="Times New Roman" panose="02020603050405020304" pitchFamily="18" charset="0"/>
              </a:rPr>
              <a:t>Білім. Ғылым. Инновация. Тілдік жүйе және норма.</a:t>
            </a:r>
          </a:p>
          <a:p>
            <a:pPr>
              <a:lnSpc>
                <a:spcPct val="150000"/>
              </a:lnSpc>
            </a:pPr>
            <a:r>
              <a:rPr lang="kk-KZ" sz="1600" b="1" dirty="0" smtClean="0">
                <a:latin typeface="Times New Roman" panose="02020603050405020304" pitchFamily="18" charset="0"/>
                <a:cs typeface="Times New Roman" panose="02020603050405020304" pitchFamily="18" charset="0"/>
              </a:rPr>
              <a:t>Сабақтың тақырыбы:</a:t>
            </a:r>
            <a:r>
              <a:rPr lang="kk-KZ" sz="1600" dirty="0" smtClean="0">
                <a:latin typeface="Times New Roman" pitchFamily="18" charset="0"/>
                <a:cs typeface="Times New Roman" pitchFamily="18" charset="0"/>
              </a:rPr>
              <a:t> Тесланың түйсігі. Тіл дәлдігі.</a:t>
            </a:r>
            <a:endParaRPr lang="en-US" sz="1600" dirty="0" smtClean="0">
              <a:latin typeface="Times New Roman" pitchFamily="18" charset="0"/>
              <a:cs typeface="Times New Roman" pitchFamily="18" charset="0"/>
            </a:endParaRPr>
          </a:p>
          <a:p>
            <a:pPr>
              <a:lnSpc>
                <a:spcPct val="150000"/>
              </a:lnSpc>
            </a:pPr>
            <a:endParaRPr lang="kk-KZ" sz="1600" b="1" dirty="0" smtClean="0">
              <a:latin typeface="Times New Roman" pitchFamily="18" charset="0"/>
              <a:cs typeface="Times New Roman" pitchFamily="18" charset="0"/>
            </a:endParaRPr>
          </a:p>
          <a:p>
            <a:pPr>
              <a:lnSpc>
                <a:spcPct val="150000"/>
              </a:lnSpc>
            </a:pPr>
            <a:r>
              <a:rPr lang="kk-KZ" sz="1600" b="1" dirty="0" smtClean="0">
                <a:latin typeface="Times New Roman" pitchFamily="18" charset="0"/>
                <a:cs typeface="Times New Roman" pitchFamily="18" charset="0"/>
              </a:rPr>
              <a:t>Оқу мақсаты:</a:t>
            </a:r>
            <a:r>
              <a:rPr lang="kk-KZ" sz="1600" dirty="0" smtClean="0">
                <a:latin typeface="Times New Roman" pitchFamily="18" charset="0"/>
                <a:cs typeface="Times New Roman" pitchFamily="18" charset="0"/>
              </a:rPr>
              <a:t> 10.2.6.1 белгілі бір мақсат үшін оқылым стратегияларын тиімді қолдана білу;</a:t>
            </a:r>
          </a:p>
          <a:p>
            <a:pPr>
              <a:lnSpc>
                <a:spcPct val="150000"/>
              </a:lnSpc>
            </a:pPr>
            <a:r>
              <a:rPr lang="kk-KZ" sz="1600" dirty="0" smtClean="0">
                <a:latin typeface="Times New Roman" pitchFamily="18" charset="0"/>
                <a:cs typeface="Times New Roman" pitchFamily="18" charset="0"/>
              </a:rPr>
              <a:t>10.4.3.1 белгілі бір тақырып аясында сөздерді іріктеп, түрлендіріп, талғаммен қолдана білу. </a:t>
            </a:r>
          </a:p>
          <a:p>
            <a:pPr>
              <a:lnSpc>
                <a:spcPct val="150000"/>
              </a:lnSpc>
            </a:pPr>
            <a:endParaRPr lang="kk-KZ" sz="1600" b="1" dirty="0" smtClean="0">
              <a:latin typeface="Times New Roman" pitchFamily="18" charset="0"/>
              <a:cs typeface="Times New Roman" pitchFamily="18" charset="0"/>
            </a:endParaRPr>
          </a:p>
        </p:txBody>
      </p:sp>
      <p:pic>
        <p:nvPicPr>
          <p:cNvPr id="8" name="Рисунок 7" descr="https://tilalemi.kz/img/articles/6397126.jpg"/>
          <p:cNvPicPr/>
          <p:nvPr/>
        </p:nvPicPr>
        <p:blipFill rotWithShape="1">
          <a:blip r:embed="rId2" cstate="print">
            <a:extLst>
              <a:ext uri="{28A0092B-C50C-407E-A947-70E740481C1C}">
                <a14:useLocalDpi xmlns:a14="http://schemas.microsoft.com/office/drawing/2010/main" val="0"/>
              </a:ext>
            </a:extLst>
          </a:blip>
          <a:srcRect l="12520" b="11429"/>
          <a:stretch/>
        </p:blipFill>
        <p:spPr bwMode="auto">
          <a:xfrm>
            <a:off x="7524328" y="5877272"/>
            <a:ext cx="1296144" cy="782141"/>
          </a:xfrm>
          <a:prstGeom prst="rect">
            <a:avLst/>
          </a:prstGeom>
          <a:noFill/>
          <a:ln>
            <a:noFill/>
          </a:ln>
          <a:extLst>
            <a:ext uri="{53640926-AAD7-44D8-BBD7-CCE9431645EC}">
              <a14:shadowObscured xmlns:a14="http://schemas.microsoft.com/office/drawing/2010/main"/>
            </a:ext>
          </a:extLst>
        </p:spPr>
      </p:pic>
      <p:pic>
        <p:nvPicPr>
          <p:cNvPr id="11" name="Рисунок 10" descr="logo.png?_=152104271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48449" cy="932172"/>
          </a:xfrm>
          <a:prstGeom prst="rect">
            <a:avLst/>
          </a:prstGeom>
          <a:noFill/>
          <a:ln>
            <a:noFill/>
          </a:ln>
        </p:spPr>
      </p:pic>
      <p:pic>
        <p:nvPicPr>
          <p:cNvPr id="12" name="Рисунок 11" descr="учитель, доска, класс"/>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5616" y="260648"/>
            <a:ext cx="1981200" cy="1008112"/>
          </a:xfrm>
          <a:prstGeom prst="rect">
            <a:avLst/>
          </a:prstGeom>
          <a:noFill/>
          <a:ln>
            <a:noFill/>
          </a:ln>
        </p:spPr>
      </p:pic>
      <p:pic>
        <p:nvPicPr>
          <p:cNvPr id="13" name="Рисунок 12" descr="Қазақстан Республикасының Электрондық үкіметі |"/>
          <p:cNvPicPr/>
          <p:nvPr/>
        </p:nvPicPr>
        <p:blipFill rotWithShape="1">
          <a:blip r:embed="rId5" cstate="print">
            <a:extLst>
              <a:ext uri="{28A0092B-C50C-407E-A947-70E740481C1C}">
                <a14:useLocalDpi xmlns:a14="http://schemas.microsoft.com/office/drawing/2010/main" val="0"/>
              </a:ext>
            </a:extLst>
          </a:blip>
          <a:srcRect l="28926" t="15737" r="29476" b="33490"/>
          <a:stretch/>
        </p:blipFill>
        <p:spPr bwMode="auto">
          <a:xfrm>
            <a:off x="7236296" y="332656"/>
            <a:ext cx="1656184" cy="86409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155107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972468" y="0"/>
            <a:ext cx="633583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kk-KZ" sz="2000" b="1" dirty="0" smtClean="0">
                <a:solidFill>
                  <a:srgbClr val="C00000"/>
                </a:solidFill>
                <a:latin typeface="Times New Roman" pitchFamily="18" charset="0"/>
                <a:cs typeface="Times New Roman" pitchFamily="18" charset="0"/>
              </a:rPr>
              <a:t>                               Қазақ тілі </a:t>
            </a:r>
            <a:r>
              <a:rPr lang="ru-RU" sz="2000" b="1" dirty="0" smtClean="0">
                <a:solidFill>
                  <a:srgbClr val="C00000"/>
                </a:solidFill>
                <a:latin typeface="Times New Roman" pitchFamily="18" charset="0"/>
                <a:cs typeface="Times New Roman" pitchFamily="18" charset="0"/>
              </a:rPr>
              <a:t>10-сынып</a:t>
            </a:r>
            <a:endParaRPr kumimoji="0" lang="ru-RU"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Прямоугольник 5"/>
          <p:cNvSpPr/>
          <p:nvPr/>
        </p:nvSpPr>
        <p:spPr>
          <a:xfrm>
            <a:off x="251520" y="404664"/>
            <a:ext cx="8712968" cy="2800767"/>
          </a:xfrm>
          <a:prstGeom prst="rect">
            <a:avLst/>
          </a:prstGeom>
        </p:spPr>
        <p:txBody>
          <a:bodyPr wrap="square">
            <a:spAutoFit/>
          </a:bodyPr>
          <a:lstStyle/>
          <a:p>
            <a:r>
              <a:rPr lang="kk-KZ" sz="1600" b="1" dirty="0" smtClean="0">
                <a:latin typeface="Times New Roman" pitchFamily="18" charset="0"/>
                <a:cs typeface="Times New Roman" pitchFamily="18" charset="0"/>
              </a:rPr>
              <a:t>Қызығушылықы ояту. 1-тапсырма.  </a:t>
            </a:r>
            <a:r>
              <a:rPr lang="ru-RU" sz="1600" b="1" dirty="0" smtClean="0">
                <a:latin typeface="Times New Roman" pitchFamily="18" charset="0"/>
                <a:cs typeface="Times New Roman" pitchFamily="18" charset="0"/>
              </a:rPr>
              <a:t>89</a:t>
            </a:r>
            <a:r>
              <a:rPr lang="en-US" sz="1600" b="1" dirty="0" smtClean="0">
                <a:latin typeface="Times New Roman" pitchFamily="18" charset="0"/>
                <a:cs typeface="Times New Roman" pitchFamily="18" charset="0"/>
              </a:rPr>
              <a:t>-</a:t>
            </a:r>
            <a:r>
              <a:rPr lang="kk-KZ" sz="1600" b="1" dirty="0" smtClean="0">
                <a:latin typeface="Times New Roman" pitchFamily="18" charset="0"/>
                <a:cs typeface="Times New Roman" pitchFamily="18" charset="0"/>
              </a:rPr>
              <a:t>бет. </a:t>
            </a:r>
          </a:p>
          <a:p>
            <a:r>
              <a:rPr lang="kk-KZ" sz="1600" dirty="0" smtClean="0">
                <a:latin typeface="Times New Roman" pitchFamily="18" charset="0"/>
                <a:cs typeface="Times New Roman" pitchFamily="18" charset="0"/>
              </a:rPr>
              <a:t>Түйсігің не дейді? Сұрақтарға жауап беріңдер.</a:t>
            </a:r>
          </a:p>
          <a:p>
            <a:endParaRPr lang="kk-KZ" sz="1600" dirty="0" smtClean="0">
              <a:latin typeface="Times New Roman" pitchFamily="18" charset="0"/>
              <a:cs typeface="Times New Roman" pitchFamily="18" charset="0"/>
            </a:endParaRPr>
          </a:p>
          <a:p>
            <a:endParaRPr lang="kk-KZ" sz="1600" dirty="0" smtClean="0">
              <a:latin typeface="Times New Roman" pitchFamily="18" charset="0"/>
              <a:cs typeface="Times New Roman" pitchFamily="18" charset="0"/>
            </a:endParaRPr>
          </a:p>
          <a:p>
            <a:r>
              <a:rPr lang="kk-KZ" sz="1600" dirty="0" smtClean="0">
                <a:latin typeface="Times New Roman" pitchFamily="18" charset="0"/>
                <a:cs typeface="Times New Roman" pitchFamily="18" charset="0"/>
              </a:rPr>
              <a:t>1-Болашақта қандай маман иесі боласың?</a:t>
            </a:r>
          </a:p>
          <a:p>
            <a:r>
              <a:rPr lang="kk-KZ" sz="1600" dirty="0" smtClean="0">
                <a:latin typeface="Times New Roman" pitchFamily="18" charset="0"/>
                <a:cs typeface="Times New Roman" pitchFamily="18" charset="0"/>
              </a:rPr>
              <a:t>2. Болашақта ғалымдар қандай жаңалықтар ашуы мүмкін?</a:t>
            </a:r>
          </a:p>
          <a:p>
            <a:r>
              <a:rPr lang="kk-KZ" sz="1600" dirty="0" smtClean="0">
                <a:latin typeface="Times New Roman" pitchFamily="18" charset="0"/>
                <a:cs typeface="Times New Roman" pitchFamily="18" charset="0"/>
              </a:rPr>
              <a:t>3. Адамдар қай ғаламшарға қоныстануы мүмкін? Себебі не?</a:t>
            </a:r>
          </a:p>
          <a:p>
            <a:pPr marL="342900" indent="-342900"/>
            <a:r>
              <a:rPr lang="kk-KZ" sz="1600" dirty="0" smtClean="0">
                <a:latin typeface="Times New Roman" pitchFamily="18" charset="0"/>
                <a:cs typeface="Times New Roman" pitchFamily="18" charset="0"/>
              </a:rPr>
              <a:t>4.Ғалымдар мәңгілік қозғалтқышты ойлап табуы ммкін бе? Егер ойлап табады десең, қандай сипатта болу мүмкін?</a:t>
            </a:r>
          </a:p>
          <a:p>
            <a:pPr marL="342900" indent="-342900"/>
            <a:r>
              <a:rPr lang="kk-KZ" sz="1600" dirty="0" smtClean="0">
                <a:latin typeface="Times New Roman" pitchFamily="18" charset="0"/>
                <a:cs typeface="Times New Roman" pitchFamily="18" charset="0"/>
              </a:rPr>
              <a:t>5. Жердің болашағын қалай елестетесің? </a:t>
            </a:r>
          </a:p>
          <a:p>
            <a:pPr marL="342900" indent="-342900"/>
            <a:endParaRPr lang="kk-KZ" sz="16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7155107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395536" y="61556"/>
            <a:ext cx="849694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kk-KZ" sz="1600" b="1" dirty="0" smtClean="0">
                <a:latin typeface="Times New Roman" pitchFamily="18" charset="0"/>
                <a:cs typeface="Times New Roman" pitchFamily="18" charset="0"/>
              </a:rPr>
              <a:t>2-тапсырма. </a:t>
            </a:r>
            <a:r>
              <a:rPr lang="kk-KZ" sz="1600" dirty="0" smtClean="0">
                <a:latin typeface="Times New Roman" pitchFamily="18" charset="0"/>
                <a:cs typeface="Times New Roman" pitchFamily="18" charset="0"/>
              </a:rPr>
              <a:t>Мәтінді оқып, төмендегі сандарға байланысты қандай ақпараттар берілгендігін айтыңдар 89-90 бет.</a:t>
            </a:r>
          </a:p>
        </p:txBody>
      </p:sp>
      <p:sp>
        <p:nvSpPr>
          <p:cNvPr id="3073" name="Rectangle 1"/>
          <p:cNvSpPr>
            <a:spLocks noChangeArrowheads="1"/>
          </p:cNvSpPr>
          <p:nvPr/>
        </p:nvSpPr>
        <p:spPr bwMode="auto">
          <a:xfrm>
            <a:off x="251520" y="2781511"/>
            <a:ext cx="8640960" cy="261610"/>
          </a:xfrm>
          <a:prstGeom prst="rect">
            <a:avLst/>
          </a:prstGeom>
          <a:solidFill>
            <a:srgbClr val="FFFFFF"/>
          </a:solidFill>
          <a:ln w="9525">
            <a:noFill/>
            <a:miter lim="800000"/>
            <a:headEnd/>
            <a:tailEnd/>
          </a:ln>
          <a:effectLst/>
        </p:spPr>
        <p:txBody>
          <a:bodyPr vert="horz" wrap="square" lIns="91440" tIns="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rgbClr val="171717"/>
              </a:solidFill>
              <a:effectLst/>
              <a:latin typeface="Times New Roman" pitchFamily="18" charset="0"/>
              <a:cs typeface="Times New Roman" pitchFamily="18" charset="0"/>
            </a:endParaRPr>
          </a:p>
        </p:txBody>
      </p:sp>
      <p:pic>
        <p:nvPicPr>
          <p:cNvPr id="7" name="Рисунок 6" descr="C:\Users\Админ\Downloads\IMG20210112015543.jpg"/>
          <p:cNvPicPr/>
          <p:nvPr/>
        </p:nvPicPr>
        <p:blipFill>
          <a:blip r:embed="rId2" cstate="print"/>
          <a:srcRect l="15172" t="3988" r="11264" b="5215"/>
          <a:stretch>
            <a:fillRect/>
          </a:stretch>
        </p:blipFill>
        <p:spPr bwMode="auto">
          <a:xfrm>
            <a:off x="395536" y="620688"/>
            <a:ext cx="8496944" cy="2952328"/>
          </a:xfrm>
          <a:prstGeom prst="rect">
            <a:avLst/>
          </a:prstGeom>
          <a:noFill/>
          <a:ln w="9525">
            <a:noFill/>
            <a:miter lim="800000"/>
            <a:headEnd/>
            <a:tailEnd/>
          </a:ln>
        </p:spPr>
      </p:pic>
      <p:pic>
        <p:nvPicPr>
          <p:cNvPr id="9" name="Рисунок 8" descr="C:\Users\Админ\Downloads\IMG20210112020435.jpg"/>
          <p:cNvPicPr/>
          <p:nvPr/>
        </p:nvPicPr>
        <p:blipFill>
          <a:blip r:embed="rId3" cstate="print"/>
          <a:srcRect l="9941" t="11111" r="7643" b="17949"/>
          <a:stretch>
            <a:fillRect/>
          </a:stretch>
        </p:blipFill>
        <p:spPr bwMode="auto">
          <a:xfrm>
            <a:off x="395536" y="3573016"/>
            <a:ext cx="8496944" cy="3284984"/>
          </a:xfrm>
          <a:prstGeom prst="rect">
            <a:avLst/>
          </a:prstGeom>
          <a:noFill/>
          <a:ln w="9525">
            <a:noFill/>
            <a:miter lim="800000"/>
            <a:headEnd/>
            <a:tailEnd/>
          </a:ln>
        </p:spPr>
      </p:pic>
    </p:spTree>
    <p:extLst>
      <p:ext uri="{BB962C8B-B14F-4D97-AF65-F5344CB8AC3E}">
        <p14:creationId xmlns:p14="http://schemas.microsoft.com/office/powerpoint/2010/main" val="7155107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395536" y="61556"/>
            <a:ext cx="849694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kk-KZ" sz="1600" b="1" dirty="0" smtClean="0">
                <a:latin typeface="Times New Roman" pitchFamily="18" charset="0"/>
                <a:cs typeface="Times New Roman" pitchFamily="18" charset="0"/>
              </a:rPr>
              <a:t>2-тапсырма. </a:t>
            </a:r>
            <a:r>
              <a:rPr lang="kk-KZ" sz="1600" dirty="0" smtClean="0">
                <a:latin typeface="Times New Roman" pitchFamily="18" charset="0"/>
                <a:cs typeface="Times New Roman" pitchFamily="18" charset="0"/>
              </a:rPr>
              <a:t>”Сандар сөйлейді” төмендегі сандарға байланысты қандай ақпараттар берілгендігін айтыңдар.</a:t>
            </a:r>
          </a:p>
        </p:txBody>
      </p:sp>
      <p:sp>
        <p:nvSpPr>
          <p:cNvPr id="3073" name="Rectangle 1"/>
          <p:cNvSpPr>
            <a:spLocks noChangeArrowheads="1"/>
          </p:cNvSpPr>
          <p:nvPr/>
        </p:nvSpPr>
        <p:spPr bwMode="auto">
          <a:xfrm>
            <a:off x="467544" y="3155704"/>
            <a:ext cx="8424936" cy="1769715"/>
          </a:xfrm>
          <a:prstGeom prst="rect">
            <a:avLst/>
          </a:prstGeom>
          <a:solidFill>
            <a:srgbClr val="FFFFFF"/>
          </a:solidFill>
          <a:ln w="9525">
            <a:noFill/>
            <a:miter lim="800000"/>
            <a:headEnd/>
            <a:tailEnd/>
          </a:ln>
          <a:effectLst/>
        </p:spPr>
        <p:txBody>
          <a:bodyPr vert="horz" wrap="square" lIns="91440" tIns="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ru-RU" sz="1400" b="1" dirty="0" smtClean="0">
                <a:solidFill>
                  <a:srgbClr val="171717"/>
                </a:solidFill>
                <a:latin typeface="Times New Roman" pitchFamily="18" charset="0"/>
                <a:cs typeface="Times New Roman" pitchFamily="18" charset="0"/>
              </a:rPr>
              <a:t>3-тапсырма. </a:t>
            </a:r>
            <a:r>
              <a:rPr lang="ru-RU" sz="1400" dirty="0" err="1" smtClean="0">
                <a:solidFill>
                  <a:srgbClr val="171717"/>
                </a:solidFill>
                <a:latin typeface="Times New Roman" pitchFamily="18" charset="0"/>
                <a:cs typeface="Times New Roman" pitchFamily="18" charset="0"/>
              </a:rPr>
              <a:t>«Үш сөйлем» мәтіннің басты</a:t>
            </a:r>
            <a:r>
              <a:rPr lang="ru-RU" sz="1400" dirty="0" smtClean="0">
                <a:solidFill>
                  <a:srgbClr val="171717"/>
                </a:solidFill>
                <a:latin typeface="Times New Roman" pitchFamily="18" charset="0"/>
                <a:cs typeface="Times New Roman" pitchFamily="18" charset="0"/>
              </a:rPr>
              <a:t> </a:t>
            </a:r>
            <a:r>
              <a:rPr lang="ru-RU" sz="1400" dirty="0" err="1" smtClean="0">
                <a:solidFill>
                  <a:srgbClr val="171717"/>
                </a:solidFill>
                <a:latin typeface="Times New Roman" pitchFamily="18" charset="0"/>
                <a:cs typeface="Times New Roman" pitchFamily="18" charset="0"/>
              </a:rPr>
              <a:t>идеясын</a:t>
            </a:r>
            <a:r>
              <a:rPr lang="ru-RU" sz="1400" dirty="0" smtClean="0">
                <a:solidFill>
                  <a:srgbClr val="171717"/>
                </a:solidFill>
                <a:latin typeface="Times New Roman" pitchFamily="18" charset="0"/>
                <a:cs typeface="Times New Roman" pitchFamily="18" charset="0"/>
              </a:rPr>
              <a:t> </a:t>
            </a:r>
            <a:r>
              <a:rPr lang="ru-RU" sz="1400" dirty="0" err="1" smtClean="0">
                <a:solidFill>
                  <a:srgbClr val="171717"/>
                </a:solidFill>
                <a:latin typeface="Times New Roman" pitchFamily="18" charset="0"/>
                <a:cs typeface="Times New Roman" pitchFamily="18" charset="0"/>
              </a:rPr>
              <a:t>үш сөйлеммен жеткізіңіз.</a:t>
            </a:r>
            <a:endParaRPr lang="ru-RU" sz="1400" dirty="0" smtClean="0">
              <a:solidFill>
                <a:srgbClr val="171717"/>
              </a:solidFill>
              <a:latin typeface="Times New Roman" pitchFamily="18"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pPr>
            <a:endParaRPr kumimoji="0" lang="ru-RU" sz="1400" i="0" u="none" strike="noStrike" cap="none" normalizeH="0" baseline="0" dirty="0" smtClean="0">
              <a:ln>
                <a:noFill/>
              </a:ln>
              <a:solidFill>
                <a:srgbClr val="171717"/>
              </a:solidFill>
              <a:effectLst/>
              <a:latin typeface="Times New Roman" pitchFamily="18"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pPr>
            <a:endParaRPr lang="ru-RU" sz="1400" dirty="0" smtClean="0">
              <a:solidFill>
                <a:srgbClr val="171717"/>
              </a:solidFill>
              <a:latin typeface="Times New Roman" pitchFamily="18"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pPr>
            <a:endParaRPr kumimoji="0" lang="ru-RU" sz="1400" i="0" u="none" strike="noStrike" cap="none" normalizeH="0" baseline="0" dirty="0" smtClean="0">
              <a:ln>
                <a:noFill/>
              </a:ln>
              <a:solidFill>
                <a:srgbClr val="171717"/>
              </a:solidFill>
              <a:effectLst/>
              <a:latin typeface="Times New Roman" pitchFamily="18"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pPr>
            <a:endParaRPr lang="ru-RU" sz="1400" dirty="0" smtClean="0">
              <a:solidFill>
                <a:srgbClr val="171717"/>
              </a:solidFill>
              <a:latin typeface="Times New Roman" pitchFamily="18"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pPr>
            <a:r>
              <a:rPr lang="ru-RU" sz="1400" b="1" dirty="0" smtClean="0">
                <a:solidFill>
                  <a:srgbClr val="171717"/>
                </a:solidFill>
                <a:latin typeface="Times New Roman" pitchFamily="18" charset="0"/>
                <a:cs typeface="Times New Roman" pitchFamily="18" charset="0"/>
              </a:rPr>
              <a:t>Дескриптор:</a:t>
            </a:r>
          </a:p>
          <a:p>
            <a:pPr lvl="0" fontAlgn="base">
              <a:spcBef>
                <a:spcPct val="0"/>
              </a:spcBef>
              <a:spcAft>
                <a:spcPct val="0"/>
              </a:spcAft>
            </a:pPr>
            <a:r>
              <a:rPr lang="kk-KZ" sz="1400" dirty="0" smtClean="0">
                <a:latin typeface="Times New Roman" pitchFamily="18" charset="0"/>
                <a:cs typeface="Times New Roman" pitchFamily="18" charset="0"/>
              </a:rPr>
              <a:t>-белгілі бір мақсат үшін оқылым стратегияларын тиімді қолдана біледі: оқылым алды сұрақтарға жауап береді,  мәтіндегі негізгі ақпараттарды есте сақтайды, мәтіннің басты идеясын анықтай алады.</a:t>
            </a:r>
            <a:endParaRPr kumimoji="0" lang="ru-RU" sz="1400" i="0" u="none" strike="noStrike" cap="none" normalizeH="0" baseline="0" dirty="0" smtClean="0">
              <a:ln>
                <a:noFill/>
              </a:ln>
              <a:solidFill>
                <a:srgbClr val="171717"/>
              </a:solidFill>
              <a:effectLst/>
              <a:latin typeface="Times New Roman" pitchFamily="18" charset="0"/>
              <a:cs typeface="Times New Roman" pitchFamily="18" charset="0"/>
            </a:endParaRPr>
          </a:p>
        </p:txBody>
      </p:sp>
      <p:sp>
        <p:nvSpPr>
          <p:cNvPr id="13" name="6-конечная звезда 12"/>
          <p:cNvSpPr/>
          <p:nvPr/>
        </p:nvSpPr>
        <p:spPr>
          <a:xfrm>
            <a:off x="2123728" y="1196752"/>
            <a:ext cx="1008112" cy="1008112"/>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ХХІ</a:t>
            </a:r>
            <a:endParaRPr lang="ru-RU" dirty="0"/>
          </a:p>
        </p:txBody>
      </p:sp>
      <p:sp>
        <p:nvSpPr>
          <p:cNvPr id="14" name="6-конечная звезда 13"/>
          <p:cNvSpPr/>
          <p:nvPr/>
        </p:nvSpPr>
        <p:spPr>
          <a:xfrm>
            <a:off x="683568" y="1196752"/>
            <a:ext cx="1080120" cy="1008112"/>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latin typeface="Times New Roman" pitchFamily="18" charset="0"/>
                <a:cs typeface="Times New Roman" pitchFamily="18" charset="0"/>
              </a:rPr>
              <a:t>10 </a:t>
            </a:r>
            <a:r>
              <a:rPr lang="ru-RU" sz="1400" dirty="0" err="1" smtClean="0">
                <a:latin typeface="Times New Roman" pitchFamily="18" charset="0"/>
                <a:cs typeface="Times New Roman" pitchFamily="18" charset="0"/>
              </a:rPr>
              <a:t>шілде</a:t>
            </a:r>
            <a:endParaRPr lang="ru-RU" sz="1400" dirty="0">
              <a:latin typeface="Times New Roman" pitchFamily="18" charset="0"/>
              <a:cs typeface="Times New Roman" pitchFamily="18" charset="0"/>
            </a:endParaRPr>
          </a:p>
        </p:txBody>
      </p:sp>
      <p:sp>
        <p:nvSpPr>
          <p:cNvPr id="15" name="6-конечная звезда 14"/>
          <p:cNvSpPr/>
          <p:nvPr/>
        </p:nvSpPr>
        <p:spPr>
          <a:xfrm>
            <a:off x="3635896" y="1196752"/>
            <a:ext cx="1008112" cy="1008112"/>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30</a:t>
            </a:r>
            <a:endParaRPr lang="ru-RU" dirty="0"/>
          </a:p>
        </p:txBody>
      </p:sp>
      <p:sp>
        <p:nvSpPr>
          <p:cNvPr id="16" name="6-конечная звезда 15"/>
          <p:cNvSpPr/>
          <p:nvPr/>
        </p:nvSpPr>
        <p:spPr>
          <a:xfrm>
            <a:off x="5292080" y="1196752"/>
            <a:ext cx="1008112" cy="1008112"/>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20</a:t>
            </a:r>
            <a:endParaRPr lang="ru-RU" dirty="0"/>
          </a:p>
        </p:txBody>
      </p:sp>
      <p:sp>
        <p:nvSpPr>
          <p:cNvPr id="19" name="6-конечная звезда 18"/>
          <p:cNvSpPr/>
          <p:nvPr/>
        </p:nvSpPr>
        <p:spPr>
          <a:xfrm>
            <a:off x="6948264" y="1196752"/>
            <a:ext cx="1080120" cy="1008112"/>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t>7 </a:t>
            </a:r>
            <a:r>
              <a:rPr lang="ru-RU" sz="1400" dirty="0" err="1" smtClean="0"/>
              <a:t>қаңтар</a:t>
            </a:r>
            <a:endParaRPr lang="ru-RU" sz="1400" dirty="0"/>
          </a:p>
        </p:txBody>
      </p:sp>
    </p:spTree>
    <p:extLst>
      <p:ext uri="{BB962C8B-B14F-4D97-AF65-F5344CB8AC3E}">
        <p14:creationId xmlns:p14="http://schemas.microsoft.com/office/powerpoint/2010/main" val="7155107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323528" y="184666"/>
            <a:ext cx="698477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ru-RU" sz="1600" b="1" dirty="0" smtClean="0">
                <a:latin typeface="Times New Roman" pitchFamily="18" charset="0"/>
                <a:cs typeface="Times New Roman" pitchFamily="18" charset="0"/>
              </a:rPr>
              <a:t>4-тапсырма.</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8" name="Рисунок 7" descr="https://tilalemi.kz/img/articles/6397126.jpg"/>
          <p:cNvPicPr/>
          <p:nvPr/>
        </p:nvPicPr>
        <p:blipFill rotWithShape="1">
          <a:blip r:embed="rId2" cstate="print">
            <a:extLst>
              <a:ext uri="{28A0092B-C50C-407E-A947-70E740481C1C}">
                <a14:useLocalDpi xmlns:a14="http://schemas.microsoft.com/office/drawing/2010/main" val="0"/>
              </a:ext>
            </a:extLst>
          </a:blip>
          <a:srcRect l="12520" b="11429"/>
          <a:stretch/>
        </p:blipFill>
        <p:spPr bwMode="auto">
          <a:xfrm>
            <a:off x="8172400" y="6093296"/>
            <a:ext cx="720080" cy="566117"/>
          </a:xfrm>
          <a:prstGeom prst="rect">
            <a:avLst/>
          </a:prstGeom>
          <a:noFill/>
          <a:ln>
            <a:noFill/>
          </a:ln>
          <a:extLst>
            <a:ext uri="{53640926-AAD7-44D8-BBD7-CCE9431645EC}">
              <a14:shadowObscured xmlns:a14="http://schemas.microsoft.com/office/drawing/2010/main"/>
            </a:ext>
          </a:extLst>
        </p:spPr>
      </p:pic>
      <p:sp>
        <p:nvSpPr>
          <p:cNvPr id="3073" name="Rectangle 1"/>
          <p:cNvSpPr>
            <a:spLocks noChangeArrowheads="1"/>
          </p:cNvSpPr>
          <p:nvPr/>
        </p:nvSpPr>
        <p:spPr bwMode="auto">
          <a:xfrm>
            <a:off x="395536" y="3464714"/>
            <a:ext cx="8496944" cy="2416046"/>
          </a:xfrm>
          <a:prstGeom prst="rect">
            <a:avLst/>
          </a:prstGeom>
          <a:solidFill>
            <a:srgbClr val="FFFFFF"/>
          </a:solidFill>
          <a:ln w="9525">
            <a:noFill/>
            <a:miter lim="800000"/>
            <a:headEnd/>
            <a:tailEnd/>
          </a:ln>
          <a:effectLst/>
        </p:spPr>
        <p:txBody>
          <a:bodyPr vert="horz" wrap="square" lIns="91440" tIns="0" rIns="91440" bIns="45720" numCol="1" anchor="ctr" anchorCtr="0" compatLnSpc="1">
            <a:prstTxWarp prst="textNoShape">
              <a:avLst/>
            </a:prstTxWarp>
            <a:spAutoFit/>
          </a:bodyPr>
          <a:lstStyle/>
          <a:p>
            <a:pPr lvl="0" algn="just"/>
            <a:r>
              <a:rPr lang="kk-KZ" sz="1400" dirty="0" smtClean="0">
                <a:latin typeface="Times New Roman" pitchFamily="18" charset="0"/>
                <a:cs typeface="Times New Roman" pitchFamily="18" charset="0"/>
              </a:rPr>
              <a:t>Сізге «Жастардың болашағы жарқын» тақырыбында өтетін халықаралық оқушылар форумына қатысу тапсырылды. Онда сіз өз еліңіздің болашағын таныстыруыңыз қажет. Ол</a:t>
            </a:r>
            <a:r>
              <a:rPr lang="ru-RU" sz="1400" dirty="0" smtClean="0">
                <a:latin typeface="Times New Roman" pitchFamily="18" charset="0"/>
                <a:cs typeface="Times New Roman" pitchFamily="18" charset="0"/>
              </a:rPr>
              <a:t> </a:t>
            </a:r>
            <a:r>
              <a:rPr lang="kk-KZ" sz="1400" dirty="0" smtClean="0">
                <a:latin typeface="Times New Roman" pitchFamily="18" charset="0"/>
                <a:cs typeface="Times New Roman" pitchFamily="18" charset="0"/>
              </a:rPr>
              <a:t>үшін жоғарыда берілген графиктік мәтіндердегі ақпараттарды және төмендегі тірек сөздерді қолдана отырып, Қазақстанның Еуразиялық одаққа енуінің артықшылықтары мен кемшіліктерін талдап, «Елдің болашағы жарқын болса, жастардың да болашағы жарқын» тақырыбында баяндама мәтінін жазыңыз.</a:t>
            </a:r>
            <a:endParaRPr lang="ru-RU" sz="1400" dirty="0" smtClean="0">
              <a:latin typeface="Times New Roman" pitchFamily="18" charset="0"/>
              <a:cs typeface="Times New Roman" pitchFamily="18" charset="0"/>
            </a:endParaRPr>
          </a:p>
          <a:p>
            <a:r>
              <a:rPr lang="kk-KZ" sz="1400" dirty="0" smtClean="0">
                <a:latin typeface="Times New Roman" pitchFamily="18" charset="0"/>
                <a:cs typeface="Times New Roman" pitchFamily="18" charset="0"/>
              </a:rPr>
              <a:t> </a:t>
            </a:r>
            <a:endParaRPr lang="ru-RU" sz="1400" dirty="0" smtClean="0">
              <a:latin typeface="Times New Roman" pitchFamily="18" charset="0"/>
              <a:cs typeface="Times New Roman" pitchFamily="18" charset="0"/>
            </a:endParaRPr>
          </a:p>
          <a:p>
            <a:r>
              <a:rPr lang="kk-KZ" sz="1400" dirty="0" smtClean="0">
                <a:latin typeface="Times New Roman" pitchFamily="18" charset="0"/>
                <a:cs typeface="Times New Roman" pitchFamily="18" charset="0"/>
              </a:rPr>
              <a:t>Тірек сөздер: </a:t>
            </a:r>
            <a:r>
              <a:rPr lang="kk-KZ" sz="1400" i="1" dirty="0" smtClean="0">
                <a:latin typeface="Times New Roman" pitchFamily="18" charset="0"/>
                <a:cs typeface="Times New Roman" pitchFamily="18" charset="0"/>
              </a:rPr>
              <a:t>Экономика, коэффициент, инновация, жоба, жаһандану, индустрия, карта, капитал, бизнес, компания, қор, өндіріс, әмбебап, нарық</a:t>
            </a:r>
            <a:r>
              <a:rPr lang="kk-KZ" sz="1400" i="1" dirty="0" smtClean="0"/>
              <a:t> </a:t>
            </a:r>
          </a:p>
          <a:p>
            <a:r>
              <a:rPr lang="kk-KZ" sz="1400" i="1" dirty="0" smtClean="0"/>
              <a:t>Дескриптор:</a:t>
            </a:r>
          </a:p>
          <a:p>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Берілген</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тақырып аясында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сөздерді іріктейді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түрлендіре алады</a:t>
            </a:r>
            <a:r>
              <a:rPr lang="ru-RU" sz="1400" dirty="0" smtClean="0">
                <a:latin typeface="Times New Roman" pitchFamily="18" charset="0"/>
                <a:cs typeface="Times New Roman" pitchFamily="18" charset="0"/>
              </a:rPr>
              <a:t>;</a:t>
            </a:r>
          </a:p>
          <a:p>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Тірек</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сөздерді талғаммен қолдана біледі</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p:txBody>
      </p:sp>
      <p:pic>
        <p:nvPicPr>
          <p:cNvPr id="9" name="image6.png"/>
          <p:cNvPicPr/>
          <p:nvPr/>
        </p:nvPicPr>
        <p:blipFill>
          <a:blip r:embed="rId3" cstate="print"/>
          <a:stretch>
            <a:fillRect/>
          </a:stretch>
        </p:blipFill>
        <p:spPr>
          <a:xfrm>
            <a:off x="1619672" y="332656"/>
            <a:ext cx="6336704" cy="3096343"/>
          </a:xfrm>
          <a:prstGeom prst="rect">
            <a:avLst/>
          </a:prstGeom>
        </p:spPr>
      </p:pic>
    </p:spTree>
    <p:extLst>
      <p:ext uri="{BB962C8B-B14F-4D97-AF65-F5344CB8AC3E}">
        <p14:creationId xmlns:p14="http://schemas.microsoft.com/office/powerpoint/2010/main" val="7155107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972468" y="0"/>
            <a:ext cx="633583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kk-KZ" sz="2000" b="1" dirty="0" smtClean="0">
                <a:solidFill>
                  <a:srgbClr val="C00000"/>
                </a:solidFill>
                <a:latin typeface="Times New Roman" pitchFamily="18" charset="0"/>
                <a:cs typeface="Times New Roman" pitchFamily="18" charset="0"/>
              </a:rPr>
              <a:t>                               Қазақ тілі </a:t>
            </a:r>
            <a:r>
              <a:rPr lang="ru-RU" sz="2000" b="1" dirty="0" smtClean="0">
                <a:solidFill>
                  <a:srgbClr val="C00000"/>
                </a:solidFill>
                <a:latin typeface="Times New Roman" pitchFamily="18" charset="0"/>
                <a:cs typeface="Times New Roman" pitchFamily="18" charset="0"/>
              </a:rPr>
              <a:t>10-сынып</a:t>
            </a:r>
            <a:endParaRPr kumimoji="0" lang="ru-RU"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2" name="Рисунок 11" descr="учитель, доска, класс"/>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260648"/>
            <a:ext cx="1981200" cy="792088"/>
          </a:xfrm>
          <a:prstGeom prst="rect">
            <a:avLst/>
          </a:prstGeom>
          <a:noFill/>
          <a:ln>
            <a:noFill/>
          </a:ln>
        </p:spPr>
      </p:pic>
      <p:pic>
        <p:nvPicPr>
          <p:cNvPr id="13" name="Рисунок 12" descr="Қазақстан Республикасының Электрондық үкіметі |"/>
          <p:cNvPicPr/>
          <p:nvPr/>
        </p:nvPicPr>
        <p:blipFill rotWithShape="1">
          <a:blip r:embed="rId3" cstate="print">
            <a:extLst>
              <a:ext uri="{28A0092B-C50C-407E-A947-70E740481C1C}">
                <a14:useLocalDpi xmlns:a14="http://schemas.microsoft.com/office/drawing/2010/main" val="0"/>
              </a:ext>
            </a:extLst>
          </a:blip>
          <a:srcRect l="28926" t="15737" r="29476" b="33490"/>
          <a:stretch/>
        </p:blipFill>
        <p:spPr bwMode="auto">
          <a:xfrm>
            <a:off x="7236296" y="188640"/>
            <a:ext cx="1656184" cy="648072"/>
          </a:xfrm>
          <a:prstGeom prst="rect">
            <a:avLst/>
          </a:prstGeom>
          <a:noFill/>
          <a:ln>
            <a:noFill/>
          </a:ln>
          <a:extLst>
            <a:ext uri="{53640926-AAD7-44D8-BBD7-CCE9431645EC}">
              <a14:shadowObscured xmlns:a14="http://schemas.microsoft.com/office/drawing/2010/main"/>
            </a:ext>
          </a:extLst>
        </p:spPr>
      </p:pic>
      <p:pic>
        <p:nvPicPr>
          <p:cNvPr id="6" name="Рисунок 5" descr="C:\Users\Админ\Downloads\IMG20210112015845.jpg"/>
          <p:cNvPicPr/>
          <p:nvPr/>
        </p:nvPicPr>
        <p:blipFill>
          <a:blip r:embed="rId4" cstate="print"/>
          <a:srcRect l="11545" t="20733" r="6681" b="15784"/>
          <a:stretch>
            <a:fillRect/>
          </a:stretch>
        </p:blipFill>
        <p:spPr bwMode="auto">
          <a:xfrm>
            <a:off x="467544" y="1340768"/>
            <a:ext cx="8208912" cy="2828925"/>
          </a:xfrm>
          <a:prstGeom prst="rect">
            <a:avLst/>
          </a:prstGeom>
          <a:noFill/>
          <a:ln w="9525">
            <a:noFill/>
            <a:miter lim="800000"/>
            <a:headEnd/>
            <a:tailEnd/>
          </a:ln>
        </p:spPr>
      </p:pic>
      <p:sp>
        <p:nvSpPr>
          <p:cNvPr id="7" name="Прямоугольник 6"/>
          <p:cNvSpPr/>
          <p:nvPr/>
        </p:nvSpPr>
        <p:spPr>
          <a:xfrm>
            <a:off x="467544" y="4221088"/>
            <a:ext cx="8208912" cy="369332"/>
          </a:xfrm>
          <a:prstGeom prst="rect">
            <a:avLst/>
          </a:prstGeom>
        </p:spPr>
        <p:txBody>
          <a:bodyPr wrap="square">
            <a:spAutoFit/>
          </a:bodyPr>
          <a:lstStyle/>
          <a:p>
            <a:pPr lvl="0" fontAlgn="base">
              <a:spcBef>
                <a:spcPct val="0"/>
              </a:spcBef>
              <a:spcAft>
                <a:spcPct val="0"/>
              </a:spcAft>
            </a:pPr>
            <a:r>
              <a:rPr lang="ru-RU" b="1" dirty="0" smtClean="0">
                <a:solidFill>
                  <a:srgbClr val="171717"/>
                </a:solidFill>
                <a:latin typeface="Times New Roman" pitchFamily="18" charset="0"/>
                <a:cs typeface="Times New Roman" pitchFamily="18" charset="0"/>
              </a:rPr>
              <a:t>5-тапсырма. </a:t>
            </a:r>
            <a:r>
              <a:rPr lang="ru-RU" b="1" dirty="0" err="1" smtClean="0">
                <a:solidFill>
                  <a:srgbClr val="FFFF00"/>
                </a:solidFill>
                <a:latin typeface="Times New Roman" pitchFamily="18" charset="0"/>
                <a:cs typeface="Times New Roman" pitchFamily="18" charset="0"/>
              </a:rPr>
              <a:t>Мысал</a:t>
            </a:r>
            <a:r>
              <a:rPr lang="ru-RU" b="1" dirty="0" smtClean="0">
                <a:solidFill>
                  <a:srgbClr val="FFFF00"/>
                </a:solidFill>
                <a:latin typeface="Times New Roman" pitchFamily="18" charset="0"/>
                <a:cs typeface="Times New Roman" pitchFamily="18" charset="0"/>
              </a:rPr>
              <a:t> </a:t>
            </a:r>
            <a:r>
              <a:rPr lang="ru-RU" b="1" dirty="0" err="1" smtClean="0">
                <a:solidFill>
                  <a:srgbClr val="FFFF00"/>
                </a:solidFill>
                <a:latin typeface="Times New Roman" pitchFamily="18" charset="0"/>
                <a:cs typeface="Times New Roman" pitchFamily="18" charset="0"/>
              </a:rPr>
              <a:t>керек</a:t>
            </a:r>
            <a:r>
              <a:rPr lang="ru-RU" dirty="0" smtClean="0">
                <a:solidFill>
                  <a:srgbClr val="FFFF00"/>
                </a:solidFill>
                <a:latin typeface="Times New Roman" pitchFamily="18" charset="0"/>
                <a:cs typeface="Times New Roman" pitchFamily="18" charset="0"/>
              </a:rPr>
              <a:t>.</a:t>
            </a:r>
          </a:p>
        </p:txBody>
      </p:sp>
    </p:spTree>
    <p:extLst>
      <p:ext uri="{BB962C8B-B14F-4D97-AF65-F5344CB8AC3E}">
        <p14:creationId xmlns:p14="http://schemas.microsoft.com/office/powerpoint/2010/main" val="26776795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972468" y="0"/>
            <a:ext cx="633583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kk-KZ" sz="2000" b="1" dirty="0" smtClean="0">
                <a:solidFill>
                  <a:srgbClr val="C00000"/>
                </a:solidFill>
                <a:latin typeface="Times New Roman" pitchFamily="18" charset="0"/>
                <a:cs typeface="Times New Roman" pitchFamily="18" charset="0"/>
              </a:rPr>
              <a:t>                               Қазақ тілі </a:t>
            </a:r>
            <a:r>
              <a:rPr lang="ru-RU" sz="2000" b="1" dirty="0" smtClean="0">
                <a:solidFill>
                  <a:srgbClr val="C00000"/>
                </a:solidFill>
                <a:latin typeface="Times New Roman" pitchFamily="18" charset="0"/>
                <a:cs typeface="Times New Roman" pitchFamily="18" charset="0"/>
              </a:rPr>
              <a:t>10-сынып</a:t>
            </a:r>
            <a:endParaRPr kumimoji="0" lang="ru-RU"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2" name="Рисунок 11" descr="учитель, доска, класс"/>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260648"/>
            <a:ext cx="1981200" cy="792088"/>
          </a:xfrm>
          <a:prstGeom prst="rect">
            <a:avLst/>
          </a:prstGeom>
          <a:noFill/>
          <a:ln>
            <a:noFill/>
          </a:ln>
        </p:spPr>
      </p:pic>
      <p:pic>
        <p:nvPicPr>
          <p:cNvPr id="13" name="Рисунок 12" descr="Қазақстан Республикасының Электрондық үкіметі |"/>
          <p:cNvPicPr/>
          <p:nvPr/>
        </p:nvPicPr>
        <p:blipFill rotWithShape="1">
          <a:blip r:embed="rId3" cstate="print">
            <a:extLst>
              <a:ext uri="{28A0092B-C50C-407E-A947-70E740481C1C}">
                <a14:useLocalDpi xmlns:a14="http://schemas.microsoft.com/office/drawing/2010/main" val="0"/>
              </a:ext>
            </a:extLst>
          </a:blip>
          <a:srcRect l="28926" t="15737" r="29476" b="33490"/>
          <a:stretch/>
        </p:blipFill>
        <p:spPr bwMode="auto">
          <a:xfrm>
            <a:off x="7236296" y="188640"/>
            <a:ext cx="1656184" cy="648072"/>
          </a:xfrm>
          <a:prstGeom prst="rect">
            <a:avLst/>
          </a:prstGeom>
          <a:noFill/>
          <a:ln>
            <a:noFill/>
          </a:ln>
          <a:extLst>
            <a:ext uri="{53640926-AAD7-44D8-BBD7-CCE9431645EC}">
              <a14:shadowObscured xmlns:a14="http://schemas.microsoft.com/office/drawing/2010/main"/>
            </a:ext>
          </a:extLst>
        </p:spPr>
      </p:pic>
      <p:graphicFrame>
        <p:nvGraphicFramePr>
          <p:cNvPr id="9" name="Таблица 8"/>
          <p:cNvGraphicFramePr>
            <a:graphicFrameLocks noGrp="1"/>
          </p:cNvGraphicFramePr>
          <p:nvPr>
            <p:extLst>
              <p:ext uri="{D42A27DB-BD31-4B8C-83A1-F6EECF244321}">
                <p14:modId xmlns:p14="http://schemas.microsoft.com/office/powerpoint/2010/main" val="1072788197"/>
              </p:ext>
            </p:extLst>
          </p:nvPr>
        </p:nvGraphicFramePr>
        <p:xfrm>
          <a:off x="467544" y="1124744"/>
          <a:ext cx="8424936" cy="5308848"/>
        </p:xfrm>
        <a:graphic>
          <a:graphicData uri="http://schemas.openxmlformats.org/drawingml/2006/table">
            <a:tbl>
              <a:tblPr firstRow="1" firstCol="1" bandRow="1">
                <a:tableStyleId>{5C22544A-7EE6-4342-B048-85BDC9FD1C3A}</a:tableStyleId>
              </a:tblPr>
              <a:tblGrid>
                <a:gridCol w="1542688">
                  <a:extLst>
                    <a:ext uri="{9D8B030D-6E8A-4147-A177-3AD203B41FA5}">
                      <a16:colId xmlns="" xmlns:a16="http://schemas.microsoft.com/office/drawing/2014/main" val="2239585044"/>
                    </a:ext>
                  </a:extLst>
                </a:gridCol>
                <a:gridCol w="6882248">
                  <a:extLst>
                    <a:ext uri="{9D8B030D-6E8A-4147-A177-3AD203B41FA5}">
                      <a16:colId xmlns="" xmlns:a16="http://schemas.microsoft.com/office/drawing/2014/main" val="2324570208"/>
                    </a:ext>
                  </a:extLst>
                </a:gridCol>
              </a:tblGrid>
              <a:tr h="5308848">
                <a:tc>
                  <a:txBody>
                    <a:bodyPr/>
                    <a:lstStyle/>
                    <a:p>
                      <a:pPr>
                        <a:lnSpc>
                          <a:spcPct val="106000"/>
                        </a:lnSpc>
                        <a:spcAft>
                          <a:spcPts val="100"/>
                        </a:spcAft>
                      </a:pPr>
                      <a:r>
                        <a:rPr lang="kk-KZ" sz="1400" dirty="0">
                          <a:effectLst/>
                        </a:rPr>
                        <a:t>Бағалау критерийі</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pPr>
                      <a:r>
                        <a:rPr lang="kk-KZ" sz="1600" dirty="0">
                          <a:effectLst/>
                          <a:latin typeface="Times New Roman" pitchFamily="18" charset="0"/>
                          <a:cs typeface="Times New Roman" pitchFamily="18" charset="0"/>
                        </a:rPr>
                        <a:t>(1-3 </a:t>
                      </a:r>
                      <a:r>
                        <a:rPr lang="kk-KZ" sz="1600" dirty="0" smtClean="0">
                          <a:effectLst/>
                          <a:latin typeface="Times New Roman" pitchFamily="18" charset="0"/>
                          <a:cs typeface="Times New Roman" pitchFamily="18" charset="0"/>
                        </a:rPr>
                        <a:t>балл):</a:t>
                      </a:r>
                      <a:r>
                        <a:rPr lang="kk-KZ" sz="1600" baseline="0" dirty="0" smtClean="0">
                          <a:effectLst/>
                          <a:latin typeface="Times New Roman" pitchFamily="18" charset="0"/>
                          <a:cs typeface="Times New Roman" pitchFamily="18" charset="0"/>
                        </a:rPr>
                        <a:t> </a:t>
                      </a:r>
                      <a:r>
                        <a:rPr lang="kk-KZ" sz="1600" dirty="0" smtClean="0">
                          <a:latin typeface="Times New Roman" pitchFamily="18" charset="0"/>
                          <a:cs typeface="Times New Roman" pitchFamily="18" charset="0"/>
                        </a:rPr>
                        <a:t>белгілі бір мақсат үшін оқылым стратегияларын тиімді қолдануда,</a:t>
                      </a:r>
                      <a:r>
                        <a:rPr lang="kk-KZ" sz="1600" baseline="0" dirty="0" smtClean="0">
                          <a:latin typeface="Times New Roman" pitchFamily="18" charset="0"/>
                          <a:cs typeface="Times New Roman" pitchFamily="18" charset="0"/>
                        </a:rPr>
                        <a:t> </a:t>
                      </a:r>
                      <a:r>
                        <a:rPr lang="kk-KZ" sz="1600" dirty="0" smtClean="0">
                          <a:latin typeface="Times New Roman" pitchFamily="18" charset="0"/>
                          <a:cs typeface="Times New Roman" pitchFamily="18" charset="0"/>
                        </a:rPr>
                        <a:t>белгілі бір тақырып аясында сөздерді іріктеп, түрлендіріп, талғаммен қолдана білуде </a:t>
                      </a:r>
                      <a:r>
                        <a:rPr lang="kk-KZ" sz="1600" dirty="0" smtClean="0">
                          <a:effectLst/>
                          <a:latin typeface="Times New Roman" pitchFamily="18" charset="0"/>
                          <a:cs typeface="Times New Roman" pitchFamily="18" charset="0"/>
                        </a:rPr>
                        <a:t>қателіктер </a:t>
                      </a:r>
                      <a:r>
                        <a:rPr lang="kk-KZ" sz="1600" dirty="0">
                          <a:effectLst/>
                          <a:latin typeface="Times New Roman" pitchFamily="18" charset="0"/>
                          <a:cs typeface="Times New Roman" pitchFamily="18" charset="0"/>
                        </a:rPr>
                        <a:t>жібереді. Оқу тапсырмасының 10-30 пайызын орындайды. Оқу тапсырмасын орындау кезінде мұғалім көмегін қажет етеді.</a:t>
                      </a:r>
                      <a:endParaRPr lang="ru-RU" sz="1600" dirty="0">
                        <a:effectLst/>
                        <a:latin typeface="Times New Roman" pitchFamily="18" charset="0"/>
                        <a:cs typeface="Times New Roman" pitchFamily="18" charset="0"/>
                      </a:endParaRPr>
                    </a:p>
                    <a:p>
                      <a:endParaRPr lang="kk-KZ" sz="1600" dirty="0" smtClean="0">
                        <a:effectLst/>
                        <a:latin typeface="Times New Roman" pitchFamily="18" charset="0"/>
                        <a:cs typeface="Times New Roman" pitchFamily="18" charset="0"/>
                      </a:endParaRPr>
                    </a:p>
                    <a:p>
                      <a:pPr>
                        <a:lnSpc>
                          <a:spcPct val="100000"/>
                        </a:lnSpc>
                      </a:pPr>
                      <a:r>
                        <a:rPr lang="kk-KZ" sz="1600" dirty="0" smtClean="0">
                          <a:effectLst/>
                          <a:latin typeface="Times New Roman" pitchFamily="18" charset="0"/>
                          <a:cs typeface="Times New Roman" pitchFamily="18" charset="0"/>
                        </a:rPr>
                        <a:t>(</a:t>
                      </a:r>
                      <a:r>
                        <a:rPr lang="kk-KZ" sz="1600" dirty="0">
                          <a:effectLst/>
                          <a:latin typeface="Times New Roman" pitchFamily="18" charset="0"/>
                          <a:cs typeface="Times New Roman" pitchFamily="18" charset="0"/>
                        </a:rPr>
                        <a:t>4-7 балл): </a:t>
                      </a:r>
                      <a:r>
                        <a:rPr lang="kk-KZ" sz="1600" dirty="0" smtClean="0">
                          <a:latin typeface="Times New Roman" pitchFamily="18" charset="0"/>
                          <a:cs typeface="Times New Roman" pitchFamily="18" charset="0"/>
                        </a:rPr>
                        <a:t>белгілі бір мақсат үшін оқылым стратегияларын тиімді қолдануда,</a:t>
                      </a:r>
                      <a:r>
                        <a:rPr lang="kk-KZ" sz="1600" baseline="0" dirty="0" smtClean="0">
                          <a:latin typeface="Times New Roman" pitchFamily="18" charset="0"/>
                          <a:cs typeface="Times New Roman" pitchFamily="18" charset="0"/>
                        </a:rPr>
                        <a:t> </a:t>
                      </a:r>
                      <a:r>
                        <a:rPr lang="kk-KZ" sz="1600" dirty="0" smtClean="0">
                          <a:latin typeface="Times New Roman" pitchFamily="18" charset="0"/>
                          <a:cs typeface="Times New Roman" pitchFamily="18" charset="0"/>
                        </a:rPr>
                        <a:t>белгілі бір тақырып аясында сөздерді іріктеп, түрлендіріп, талғаммен қолдана білуде </a:t>
                      </a:r>
                      <a:r>
                        <a:rPr lang="kk-KZ" sz="1600" dirty="0" smtClean="0">
                          <a:effectLst/>
                          <a:latin typeface="Times New Roman" pitchFamily="18" charset="0"/>
                          <a:cs typeface="Times New Roman" pitchFamily="18" charset="0"/>
                        </a:rPr>
                        <a:t>болмашы </a:t>
                      </a:r>
                      <a:r>
                        <a:rPr lang="kk-KZ" sz="1600" dirty="0">
                          <a:effectLst/>
                          <a:latin typeface="Times New Roman" pitchFamily="18" charset="0"/>
                          <a:cs typeface="Times New Roman" pitchFamily="18" charset="0"/>
                        </a:rPr>
                        <a:t>қателіктер жібереді. Оқу тапсырмасының 40-70 пайызын орындайды. Оқу тапсырмасын орындауда кейде мұғалім көмегін қажет етеді.</a:t>
                      </a:r>
                      <a:endParaRPr lang="ru-RU" sz="1600" dirty="0">
                        <a:effectLst/>
                        <a:latin typeface="Times New Roman" pitchFamily="18" charset="0"/>
                        <a:cs typeface="Times New Roman" pitchFamily="18" charset="0"/>
                      </a:endParaRPr>
                    </a:p>
                    <a:p>
                      <a:endParaRPr lang="kk-KZ" sz="1600" dirty="0" smtClean="0">
                        <a:effectLst/>
                        <a:latin typeface="Times New Roman" pitchFamily="18" charset="0"/>
                        <a:cs typeface="Times New Roman" pitchFamily="18" charset="0"/>
                      </a:endParaRPr>
                    </a:p>
                    <a:p>
                      <a:pPr>
                        <a:lnSpc>
                          <a:spcPct val="100000"/>
                        </a:lnSpc>
                      </a:pPr>
                      <a:r>
                        <a:rPr lang="kk-KZ" sz="1600" dirty="0" smtClean="0">
                          <a:effectLst/>
                          <a:latin typeface="Times New Roman" pitchFamily="18" charset="0"/>
                          <a:cs typeface="Times New Roman" pitchFamily="18" charset="0"/>
                        </a:rPr>
                        <a:t>(</a:t>
                      </a:r>
                      <a:r>
                        <a:rPr lang="kk-KZ" sz="1600" dirty="0">
                          <a:effectLst/>
                          <a:latin typeface="Times New Roman" pitchFamily="18" charset="0"/>
                          <a:cs typeface="Times New Roman" pitchFamily="18" charset="0"/>
                        </a:rPr>
                        <a:t>8-10 балл</a:t>
                      </a:r>
                      <a:r>
                        <a:rPr lang="kk-KZ" sz="1600">
                          <a:effectLst/>
                          <a:latin typeface="Times New Roman" pitchFamily="18" charset="0"/>
                          <a:cs typeface="Times New Roman" pitchFamily="18" charset="0"/>
                        </a:rPr>
                        <a:t>): </a:t>
                      </a:r>
                      <a:r>
                        <a:rPr lang="kk-KZ" sz="1600" smtClean="0">
                          <a:latin typeface="Times New Roman" pitchFamily="18" charset="0"/>
                          <a:cs typeface="Times New Roman" pitchFamily="18" charset="0"/>
                        </a:rPr>
                        <a:t>белгілі бір мақсат үшін оқылым стратегияларын тиімді қолданада,</a:t>
                      </a:r>
                      <a:r>
                        <a:rPr lang="kk-KZ" sz="1600" baseline="0" smtClean="0">
                          <a:latin typeface="Times New Roman" pitchFamily="18" charset="0"/>
                          <a:cs typeface="Times New Roman" pitchFamily="18" charset="0"/>
                        </a:rPr>
                        <a:t> </a:t>
                      </a:r>
                      <a:r>
                        <a:rPr lang="kk-KZ" sz="1600" smtClean="0">
                          <a:latin typeface="Times New Roman" pitchFamily="18" charset="0"/>
                          <a:cs typeface="Times New Roman" pitchFamily="18" charset="0"/>
                        </a:rPr>
                        <a:t>белгілі бір тақырып аясында сөздерді іріктеп, түрлендіріп, талғаммен қолдана біледі </a:t>
                      </a:r>
                      <a:r>
                        <a:rPr lang="kk-KZ" sz="1600" smtClean="0">
                          <a:effectLst/>
                          <a:latin typeface="Times New Roman" pitchFamily="18" charset="0"/>
                          <a:cs typeface="Times New Roman" pitchFamily="18" charset="0"/>
                        </a:rPr>
                        <a:t>, </a:t>
                      </a:r>
                      <a:r>
                        <a:rPr lang="kk-KZ" sz="1600" dirty="0">
                          <a:effectLst/>
                          <a:latin typeface="Times New Roman" pitchFamily="18" charset="0"/>
                          <a:cs typeface="Times New Roman" pitchFamily="18" charset="0"/>
                        </a:rPr>
                        <a:t>өз қатесін анықтай алады. Қосымша оқу тапсырмаларын өз бетінше меңгереді. Тапсырманың 80-100 пайызын орындайды.</a:t>
                      </a:r>
                      <a:endParaRPr lang="ru-RU" sz="1600" dirty="0">
                        <a:effectLst/>
                        <a:latin typeface="Times New Roman" pitchFamily="18" charset="0"/>
                        <a:ea typeface="Times New Roman" panose="02020603050405020304" pitchFamily="18" charset="0"/>
                        <a:cs typeface="Times New Roman" pitchFamily="18" charset="0"/>
                      </a:endParaRPr>
                    </a:p>
                  </a:txBody>
                  <a:tcPr marL="68580" marR="68580" marT="0" marB="0"/>
                </a:tc>
                <a:extLst>
                  <a:ext uri="{0D108BD9-81ED-4DB2-BD59-A6C34878D82A}">
                    <a16:rowId xmlns="" xmlns:a16="http://schemas.microsoft.com/office/drawing/2014/main" val="3225258462"/>
                  </a:ext>
                </a:extLst>
              </a:tr>
            </a:tbl>
          </a:graphicData>
        </a:graphic>
      </p:graphicFrame>
    </p:spTree>
    <p:extLst>
      <p:ext uri="{BB962C8B-B14F-4D97-AF65-F5344CB8AC3E}">
        <p14:creationId xmlns:p14="http://schemas.microsoft.com/office/powerpoint/2010/main" val="267767954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2008</TotalTime>
  <Words>364</Words>
  <Application>Microsoft Office PowerPoint</Application>
  <PresentationFormat>Экран (4:3)</PresentationFormat>
  <Paragraphs>46</Paragraphs>
  <Slides>7</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7</vt:i4>
      </vt:variant>
    </vt:vector>
  </HeadingPairs>
  <TitlesOfParts>
    <vt:vector size="11" baseType="lpstr">
      <vt:lpstr>Arial</vt:lpstr>
      <vt:lpstr>Calibri</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Huawei</cp:lastModifiedBy>
  <cp:revision>187</cp:revision>
  <dcterms:created xsi:type="dcterms:W3CDTF">2020-08-07T19:31:12Z</dcterms:created>
  <dcterms:modified xsi:type="dcterms:W3CDTF">2024-10-29T19:50:17Z</dcterms:modified>
</cp:coreProperties>
</file>