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jpeg" ContentType="image/jpeg"/>
  <Override PartName="/ppt/media/image4.png" ContentType="image/png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5C45C1-9996-4112-96BF-679B7591A22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2E3253-22FB-45B0-86D9-AA85A0C30572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7080" y="3716280"/>
            <a:ext cx="10694160" cy="3744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25"/>
          <p:cNvSpPr/>
          <p:nvPr/>
        </p:nvSpPr>
        <p:spPr>
          <a:xfrm>
            <a:off x="1228680" y="40114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Сабақтың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TextBox 9"/>
          <p:cNvSpPr/>
          <p:nvPr/>
        </p:nvSpPr>
        <p:spPr>
          <a:xfrm>
            <a:off x="8182080" y="196920"/>
            <a:ext cx="3568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ТІЛІ МЕН ӘДЕБИЕТІ (Т1)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10-СЫНЫП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1"/>
          <p:cNvSpPr/>
          <p:nvPr/>
        </p:nvSpPr>
        <p:spPr>
          <a:xfrm>
            <a:off x="1242720" y="320760"/>
            <a:ext cx="2529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Бөлім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TextBox 2"/>
          <p:cNvSpPr/>
          <p:nvPr/>
        </p:nvSpPr>
        <p:spPr>
          <a:xfrm>
            <a:off x="2150280" y="4548240"/>
            <a:ext cx="556740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Алаштың ғылым-білім үйрету бағдарламасы.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Тұрақты тіркестер, мақал-мәтелдер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Прямоугольник 1"/>
          <p:cNvSpPr/>
          <p:nvPr/>
        </p:nvSpPr>
        <p:spPr>
          <a:xfrm>
            <a:off x="1948320" y="1751040"/>
            <a:ext cx="846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Ү бөлім. Білім. Ғылым.Инновация. Тілдік жүйе және норма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</a:t>
            </a: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тексер!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0" name="Прямая со стрелкой 5"/>
          <p:cNvCxnSpPr/>
          <p:nvPr/>
        </p:nvCxnSpPr>
        <p:spPr>
          <a:xfrm flipH="1" flipV="1">
            <a:off x="847800" y="3728520"/>
            <a:ext cx="2518200" cy="202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1" name="Прямая со стрелкой 7"/>
          <p:cNvCxnSpPr/>
          <p:nvPr/>
        </p:nvCxnSpPr>
        <p:spPr>
          <a:xfrm flipV="1">
            <a:off x="5441760" y="1805760"/>
            <a:ext cx="1080" cy="8550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2" name="Прямая со стрелкой 9"/>
          <p:cNvCxnSpPr/>
          <p:nvPr/>
        </p:nvCxnSpPr>
        <p:spPr>
          <a:xfrm>
            <a:off x="5298840" y="4646520"/>
            <a:ext cx="284400" cy="14551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83" name="TextBox 14"/>
          <p:cNvSpPr/>
          <p:nvPr/>
        </p:nvSpPr>
        <p:spPr>
          <a:xfrm>
            <a:off x="2090880" y="1042920"/>
            <a:ext cx="860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Мәтіндегі сөздерді іріктеп оқыңыз, мәтіндегі сөз қолданысын анықтап жазыңыз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4" name="Picture 4" descr="https://www.metod-kopilka.ru/images/doc/73/74058/hello_html_57659314.jpg"/>
          <p:cNvPicPr/>
          <p:nvPr/>
        </p:nvPicPr>
        <p:blipFill>
          <a:blip r:embed="rId1"/>
          <a:stretch/>
        </p:blipFill>
        <p:spPr>
          <a:xfrm>
            <a:off x="3807000" y="2809800"/>
            <a:ext cx="3268440" cy="1836720"/>
          </a:xfrm>
          <a:prstGeom prst="rect">
            <a:avLst/>
          </a:prstGeom>
          <a:ln w="0">
            <a:noFill/>
          </a:ln>
        </p:spPr>
      </p:pic>
      <p:sp>
        <p:nvSpPr>
          <p:cNvPr id="85" name="TextBox 16"/>
          <p:cNvSpPr/>
          <p:nvPr/>
        </p:nvSpPr>
        <p:spPr>
          <a:xfrm>
            <a:off x="5608800" y="1700280"/>
            <a:ext cx="4651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Араб сөзінен енген сөздер: ғылым, тәжірибе,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зиялылар, ұғым, әдебиет, мәдениет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6" name="TextBox 17"/>
          <p:cNvSpPr/>
          <p:nvPr/>
        </p:nvSpPr>
        <p:spPr>
          <a:xfrm>
            <a:off x="6413400" y="4797360"/>
            <a:ext cx="5113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Интернационалды термин сөздер: терминология,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Прогресс, ғылыми-техникалық,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7" name="TextBox 19"/>
          <p:cNvSpPr/>
          <p:nvPr/>
        </p:nvSpPr>
        <p:spPr>
          <a:xfrm>
            <a:off x="15840" y="3189240"/>
            <a:ext cx="3722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Сөздер тура мағынада қолданылған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9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0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1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9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pic>
        <p:nvPicPr>
          <p:cNvPr id="94" name="Схема 1" descr=""/>
          <p:cNvPicPr/>
          <p:nvPr/>
        </p:nvPicPr>
        <p:blipFill>
          <a:blip r:embed="rId2"/>
          <a:stretch/>
        </p:blipFill>
        <p:spPr>
          <a:xfrm>
            <a:off x="1994040" y="1335240"/>
            <a:ext cx="6991200" cy="3786120"/>
          </a:xfrm>
          <a:prstGeom prst="rect">
            <a:avLst/>
          </a:prstGeom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           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Қосымша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Прямоугольник 5"/>
          <p:cNvSpPr/>
          <p:nvPr/>
        </p:nvSpPr>
        <p:spPr>
          <a:xfrm>
            <a:off x="2013120" y="1967040"/>
            <a:ext cx="6095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400" strike="noStrike" u="none">
                <a:solidFill>
                  <a:srgbClr val="000000"/>
                </a:solidFill>
                <a:uFillTx/>
                <a:latin typeface="Times New Roman"/>
                <a:ea typeface="MS Minngs"/>
              </a:rPr>
              <a:t>«Алаш ардақтыларының ғылым саласында атқарған еңбектері  туралы не білеміз?» тақырыбында ізденіңіз.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7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1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2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мақсат(тар)ы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TextBox 1"/>
          <p:cNvSpPr/>
          <p:nvPr/>
        </p:nvSpPr>
        <p:spPr>
          <a:xfrm>
            <a:off x="1147680" y="3740040"/>
            <a:ext cx="2894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мақсаттары: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Прямоугольник 1"/>
          <p:cNvSpPr/>
          <p:nvPr/>
        </p:nvSpPr>
        <p:spPr>
          <a:xfrm>
            <a:off x="1274760" y="1633680"/>
            <a:ext cx="10071000" cy="105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10.2.6.1 белгілі бір мақсат үшін оқылым стратегияларын тиімді қолдана білу;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10.4.3.1 белгілі бір тақырып аясында сөздерді іріктеп, түрлендіріп, талғаммен қолдана білу.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5" name="Прямоугольник 3"/>
          <p:cNvSpPr/>
          <p:nvPr/>
        </p:nvSpPr>
        <p:spPr>
          <a:xfrm>
            <a:off x="1274760" y="4270320"/>
            <a:ext cx="10360080" cy="7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белгілі бір мақсат үшін оқылым стратегияларын тиімді қолдана білу;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 белгілі бір тақырып аясында сөздерді іріктеп, түрлендіріп, талғаммен қолдана білу.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7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2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TextBox 9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Бағалау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критерийлері: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Прямоугольник 1"/>
          <p:cNvSpPr/>
          <p:nvPr/>
        </p:nvSpPr>
        <p:spPr>
          <a:xfrm>
            <a:off x="1017720" y="1851120"/>
            <a:ext cx="8875440" cy="18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115000"/>
              </a:lnSpc>
              <a:buClr>
                <a:srgbClr val="000000"/>
              </a:buClr>
              <a:buFont typeface="Times New Roman"/>
              <a:buChar char="-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Мәтінді назарын шоғырландырып оқиды;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15000"/>
              </a:lnSpc>
              <a:buClr>
                <a:srgbClr val="000000"/>
              </a:buClr>
              <a:buFont typeface="Times New Roman"/>
              <a:buChar char="-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Мәтіннің рәсімделуі мен құрылымын, жанрлық ерекшеліктерін анықтай алады;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15000"/>
              </a:lnSpc>
              <a:buClr>
                <a:srgbClr val="000000"/>
              </a:buClr>
              <a:buFont typeface="Times New Roman"/>
              <a:buChar char="-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15000"/>
              </a:lnSpc>
              <a:buClr>
                <a:srgbClr val="000000"/>
              </a:buClr>
              <a:buFont typeface="Times New Roman"/>
              <a:buChar char="-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Сөздерді іріктеп, түрлендіріп, талғаммен қолданады.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6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0000"/>
                </a:solidFill>
                <a:uFillTx/>
                <a:latin typeface="Calibri"/>
                <a:ea typeface="Arial"/>
              </a:rPr>
              <a:t>           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Ой шақыру!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graphicFrame>
        <p:nvGraphicFramePr>
          <p:cNvPr id="41" name=""/>
          <p:cNvGraphicFramePr/>
          <p:nvPr/>
        </p:nvGraphicFramePr>
        <p:xfrm>
          <a:off x="1544760" y="1836720"/>
          <a:ext cx="8273880" cy="4354560"/>
        </p:xfrm>
        <a:graphic>
          <a:graphicData uri="http://schemas.openxmlformats.org/drawingml/2006/table">
            <a:tbl>
              <a:tblPr/>
              <a:tblGrid>
                <a:gridCol w="3419280"/>
                <a:gridCol w="4854600"/>
              </a:tblGrid>
              <a:tr h="4143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Автор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Оқулық атауы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Міржақып Дулатұлы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1.Педагогика (Баланы тәрбия қылу жолдары)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Жүсіпбек Аймауытов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2. «Физика», «Пішіндеме»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Мағжан Жұмабаев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3. «Тіл құрал»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Ахмет Байтұрсынұлы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4. «Жануарлар», «Таиғаттану», «Адамның тән тірлігі»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Жұмақан Күдеров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5. «Қазақша-орысша тілмаш»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Елдес Омаров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6. «Дүниенің құрылысы» (Д.Граведен аударған)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Халел Досмұхамедов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7. «Есеп құралы»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25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Қошке Кемеңгеров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8. «Тәрбие жетекшісі», «Психология», «Жан жүйесі және өнер таңдауы»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14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Әлихан Бөкейхан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9. «Өсімдіктану»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  <p:sp>
        <p:nvSpPr>
          <p:cNvPr id="42" name="Rectangle 9"/>
          <p:cNvSpPr/>
          <p:nvPr/>
        </p:nvSpPr>
        <p:spPr>
          <a:xfrm>
            <a:off x="2055960" y="1069920"/>
            <a:ext cx="8332560" cy="103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Arial"/>
              </a:rPr>
              <a:t>Алаш арыстарының еңбектерін білесіз  бе?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Calibri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Arial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Arial"/>
              </a:rPr>
              <a:t>Сәйкестендіріңіз.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1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1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4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      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Өзіңді тексер!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5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6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7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8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graphicFrame>
        <p:nvGraphicFramePr>
          <p:cNvPr id="49" name=""/>
          <p:cNvGraphicFramePr/>
          <p:nvPr/>
        </p:nvGraphicFramePr>
        <p:xfrm>
          <a:off x="1828800" y="1198440"/>
          <a:ext cx="7359480" cy="4632480"/>
        </p:xfrm>
        <a:graphic>
          <a:graphicData uri="http://schemas.openxmlformats.org/drawingml/2006/table">
            <a:tbl>
              <a:tblPr/>
              <a:tblGrid>
                <a:gridCol w="3043080"/>
                <a:gridCol w="4316400"/>
              </a:tblGrid>
              <a:tr h="6098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4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Автор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4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Оқулық атауы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428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Міржақып Дулатұлы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1. «Есеп құралы»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72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Жүсіпбек Аймауытов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2. «Тәрбие жетекшісі», «Психология», «Жан жүйесі және өнер таңдауы»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28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Мағжан Жұмабаев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3. Педагогика (Баланы тәрбия қылу жолдары)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2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Ахмет Байтұрсынұлы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4. «Тіл құрал»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28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Жұмақан Күдеров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5. «Өсімдіктану»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2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Елдес Омаров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6. «Физика», «Пішіндеме»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72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Халел Досмұхамедов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7. </a:t>
                      </a: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«Жануарлар», «Таиғаттану», «Адамның тән тірлігі»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2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Қошке Кемеңгеров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8. «Қазақша-орысша тілмаш»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6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1-т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TextBox 9"/>
          <p:cNvSpPr/>
          <p:nvPr/>
        </p:nvSpPr>
        <p:spPr>
          <a:xfrm>
            <a:off x="1282680" y="4830840"/>
            <a:ext cx="18432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8" name="Рисунок 9" descr="C:\Users\TIMING\Downloads\IMG_4682.jpg"/>
          <p:cNvPicPr/>
          <p:nvPr/>
        </p:nvPicPr>
        <p:blipFill>
          <a:blip r:embed="rId2"/>
          <a:stretch/>
        </p:blipFill>
        <p:spPr>
          <a:xfrm>
            <a:off x="1133640" y="1343160"/>
            <a:ext cx="9509040" cy="5021280"/>
          </a:xfrm>
          <a:prstGeom prst="rect">
            <a:avLst/>
          </a:prstGeom>
          <a:ln w="0">
            <a:noFill/>
          </a:ln>
        </p:spPr>
      </p:pic>
      <p:sp>
        <p:nvSpPr>
          <p:cNvPr id="59" name="TextBox 1"/>
          <p:cNvSpPr/>
          <p:nvPr/>
        </p:nvSpPr>
        <p:spPr>
          <a:xfrm>
            <a:off x="1495440" y="1185840"/>
            <a:ext cx="7804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 мазмұнын түсініп, назарыңызды шоғырландыра отырып оқыңыз.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1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   </a:t>
            </a:r>
            <a:r>
              <a:rPr b="1" lang="ru-RU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2-т</a:t>
            </a: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66" name="TextBox 9"/>
          <p:cNvSpPr/>
          <p:nvPr/>
        </p:nvSpPr>
        <p:spPr>
          <a:xfrm>
            <a:off x="4040280" y="2197080"/>
            <a:ext cx="18396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7" name="TextBox 10"/>
          <p:cNvSpPr/>
          <p:nvPr/>
        </p:nvSpPr>
        <p:spPr>
          <a:xfrm>
            <a:off x="3506760" y="3575160"/>
            <a:ext cx="184320" cy="36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8" name="Прямоугольник 2"/>
          <p:cNvSpPr/>
          <p:nvPr/>
        </p:nvSpPr>
        <p:spPr>
          <a:xfrm>
            <a:off x="1417680" y="3639960"/>
            <a:ext cx="10032840" cy="136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ДЕСКРИПТОР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мәтіннің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рәсімделуі мен құрылымын, жанрлық ерекшеліктерін анықтай алады;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-мәтіндегі негізгі ақпараттарды есте сақтайды, мәтіннің басты идеясын анықтай алады.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9" name="TextBox 3"/>
          <p:cNvSpPr/>
          <p:nvPr/>
        </p:nvSpPr>
        <p:spPr>
          <a:xfrm>
            <a:off x="893880" y="1050840"/>
            <a:ext cx="102880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Мәтіннің рәсімделуін, құрылымын, жанрлық ерекшелігін, мәтіндегі негізгі ақпаратты,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басты иедясын анықтап, кестеге жазыңыз.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1057320" y="1955880"/>
          <a:ext cx="10020240" cy="1285920"/>
        </p:xfrm>
        <a:graphic>
          <a:graphicData uri="http://schemas.openxmlformats.org/drawingml/2006/table">
            <a:tbl>
              <a:tblPr/>
              <a:tblGrid>
                <a:gridCol w="2004840"/>
                <a:gridCol w="2003400"/>
                <a:gridCol w="2003400"/>
                <a:gridCol w="2005200"/>
                <a:gridCol w="2003400"/>
              </a:tblGrid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Мәтіннің </a:t>
                      </a: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Calibri"/>
                        </a:rPr>
                        <a:t>рәсімделуі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Calibri"/>
                        </a:rPr>
                        <a:t>Мәтіннің құрылымы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Calibri"/>
                        </a:rPr>
                        <a:t>Жанрлық ерекшеліктері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Мәтіндегі негізгі ақпарат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Басты иедясын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369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bject 2"/>
          <p:cNvSpPr/>
          <p:nvPr/>
        </p:nvSpPr>
        <p:spPr>
          <a:xfrm>
            <a:off x="-17640" y="-22320"/>
            <a:ext cx="12188880" cy="97812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   </a:t>
            </a: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тексер!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135000" y="955800"/>
          <a:ext cx="12038040" cy="5441760"/>
        </p:xfrm>
        <a:graphic>
          <a:graphicData uri="http://schemas.openxmlformats.org/drawingml/2006/table">
            <a:tbl>
              <a:tblPr/>
              <a:tblGrid>
                <a:gridCol w="2406600"/>
                <a:gridCol w="2408400"/>
                <a:gridCol w="2406600"/>
                <a:gridCol w="2408040"/>
                <a:gridCol w="2408400"/>
              </a:tblGrid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Мәтіннің </a:t>
                      </a: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Calibri"/>
                        </a:rPr>
                        <a:t>рәсімделуі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Calibri"/>
                        </a:rPr>
                        <a:t>Мәтіннің құрылымы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Calibri"/>
                        </a:rPr>
                        <a:t>Жанрлық ерекшеліктері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Мәтіндегі негізгі ақпарат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Басты иедясын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4968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Мәтіннің тақырыбы көрсетілмеген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Мәтіннің авторы белгілі. Мәтін екі азатжолдан құрылған. Мәтін құрмалас сөйлемдер арқылы жазылған. Мәтінде араб және интернационалды термин сөздер қолданылған.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Кіріспе бөлімде: қазақ тілінде терминдер жасау қажеттіліг туындағандығы айтылады.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Негізгі бөлімде: Термин жасау тәжірибесі тілімізде қалыптаспағандықтан, бұл қажеттілікті өтеу өте қиынға соққандығы баяндалады.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Қорытынды бөлімде: А.Байтұрсынұлының ана тілімізде термин жасаудың жарқын үлгісін көрсетіп кеткендігі туралы баяндалады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А.Байтұрсынұлының оңтайлы термин жасаудың жарқын үлгісін көрсете алғандығы туралы қысқаша ақпарат берілгендіктен, публицистикалық ақпараттық жанр болып табылады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Қазақ зиялыларының алдында ұлт тілінде  термин жасаудың тұңғыш үлгісін көрсете отырып, қазақ терминологиясын қалыптастырудың айқын бағыт-бағдарын жасау міндеті тұрды.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Қазақ тілінің сөздік қорын термин сөздермен  молайту, қазақ тілінің терминологиясын қалыптастырып, ана тілін ғылым тіліне айналдыру.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             </a:t>
            </a:r>
            <a:r>
              <a:rPr b="1" lang="ru-RU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3-т</a:t>
            </a:r>
            <a:r>
              <a:rPr b="1" lang="kk-KZ" sz="1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4" name="Picture 4" descr="https://www.metod-kopilka.ru/images/doc/73/74058/hello_html_57659314.jpg"/>
          <p:cNvPicPr/>
          <p:nvPr/>
        </p:nvPicPr>
        <p:blipFill>
          <a:blip r:embed="rId1"/>
          <a:stretch/>
        </p:blipFill>
        <p:spPr>
          <a:xfrm>
            <a:off x="3701880" y="3220920"/>
            <a:ext cx="3268800" cy="1836720"/>
          </a:xfrm>
          <a:prstGeom prst="rect">
            <a:avLst/>
          </a:prstGeom>
          <a:ln w="0">
            <a:noFill/>
          </a:ln>
        </p:spPr>
      </p:pic>
      <p:cxnSp>
        <p:nvCxnSpPr>
          <p:cNvPr id="75" name="Прямая со стрелкой 4"/>
          <p:cNvCxnSpPr/>
          <p:nvPr/>
        </p:nvCxnSpPr>
        <p:spPr>
          <a:xfrm flipV="1">
            <a:off x="5291280" y="2083680"/>
            <a:ext cx="16560" cy="11372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76" name="Прямая со стрелкой 8"/>
          <p:cNvCxnSpPr>
            <a:stCxn id="74" idx="1"/>
          </p:cNvCxnSpPr>
          <p:nvPr/>
        </p:nvCxnSpPr>
        <p:spPr>
          <a:xfrm flipH="1">
            <a:off x="1902960" y="4138200"/>
            <a:ext cx="179928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77" name="Прямая со стрелкой 12"/>
          <p:cNvCxnSpPr>
            <a:stCxn id="74" idx="3"/>
          </p:cNvCxnSpPr>
          <p:nvPr/>
        </p:nvCxnSpPr>
        <p:spPr>
          <a:xfrm>
            <a:off x="6970320" y="4138200"/>
            <a:ext cx="1499400" cy="1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78" name="Прямоугольник 13"/>
          <p:cNvSpPr/>
          <p:nvPr/>
        </p:nvSpPr>
        <p:spPr>
          <a:xfrm>
            <a:off x="1573200" y="1305000"/>
            <a:ext cx="9489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Мәтіндегі сөздерді іріктеп оқыңыз, мәтіндегі сөз қолданысын анықтап жазыңыз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TIMING</cp:lastModifiedBy>
  <cp:lastPrinted>2020-03-24T14:36:16Z</cp:lastPrinted>
  <dcterms:modified xsi:type="dcterms:W3CDTF">2021-01-18T21:03:38Z</dcterms:modified>
  <cp:revision>435</cp:revision>
  <dc:subject/>
  <dc:title>Презентация PowerPoint</dc:title>
</cp:coreProperties>
</file>