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_rels/.rels" ContentType="application/vnd.openxmlformats-package.relationships+xml"/>
  <Override PartName="/ppt/presentation.xml" ContentType="application/vnd.openxmlformats-officedocument.presentationml.presentation.main+xml"/>
  <Override PartName="/ppt/presProps.xml" ContentType="application/vnd.openxmlformats-officedocument.presentationml.presProps+xml"/>
  <Override PartName="/ppt/theme/theme1.xml" ContentType="application/vnd.openxmlformats-officedocument.theme+xml"/>
  <Override PartName="/ppt/slideMasters/_rels/slideMaster1.xml.rels" ContentType="application/vnd.openxmlformats-package.relationships+xml"/>
  <Override PartName="/ppt/slideMasters/slideMaster1.xml" ContentType="application/vnd.openxmlformats-officedocument.presentationml.slideMaster+xml"/>
  <Override PartName="/ppt/_rels/presentation.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media/image1.png" ContentType="image/png"/>
  <Override PartName="/ppt/media/image2.png" ContentType="image/png"/>
  <Override PartName="/ppt/media/image3.png" ContentType="image/png"/>
  <Override PartName="/ppt/media/image4.png" ContentType="image/png"/>
  <Override PartName="/ppt/slides/_rels/slide9.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Lst>
  <p:sldSz cx="12193588"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6B6757D6-7220-46FA-962D-49318C878A4B}" type="slidenum">
              <a:t>&lt;#&gt;</a:t>
            </a:fld>
          </a:p>
        </p:txBody>
      </p:sp>
      <p:sp>
        <p:nvSpPr>
          <p:cNvPr id="4" name="PlaceHolder 3"/>
          <p:cNvSpPr>
            <a:spLocks noGrp="1"/>
          </p:cNvSpPr>
          <p:nvPr>
            <p:ph type="dt" idx="1"/>
          </p:nvPr>
        </p:nvSpPr>
        <p:spPr/>
        <p:txBody>
          <a:bodyPr/>
          <a:p>
            <a:r>
              <a:rPr lang="ru-RU"/>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838080" y="365040"/>
            <a:ext cx="10515600" cy="1325520"/>
          </a:xfrm>
          <a:prstGeom prst="rect">
            <a:avLst/>
          </a:prstGeom>
          <a:noFill/>
          <a:ln w="0">
            <a:noFill/>
          </a:ln>
        </p:spPr>
        <p:txBody>
          <a:bodyPr lIns="90000" rIns="90000" tIns="46800" bIns="46800" anchor="ctr">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400" strike="noStrike" u="none">
                <a:solidFill>
                  <a:srgbClr val="000000"/>
                </a:solidFill>
                <a:uFillTx/>
                <a:latin typeface="Calibri Light"/>
              </a:rPr>
              <a:t>Click to edit the title text format</a:t>
            </a:r>
            <a:endParaRPr b="0" lang="ru-RU" sz="4400" strike="noStrike" u="none">
              <a:solidFill>
                <a:srgbClr val="000000"/>
              </a:solidFill>
              <a:uFillTx/>
              <a:latin typeface="Calibri Light"/>
            </a:endParaRPr>
          </a:p>
        </p:txBody>
      </p:sp>
      <p:sp>
        <p:nvSpPr>
          <p:cNvPr id="1" name="PlaceHolder 2"/>
          <p:cNvSpPr>
            <a:spLocks noGrp="1"/>
          </p:cNvSpPr>
          <p:nvPr>
            <p:ph type="body"/>
          </p:nvPr>
        </p:nvSpPr>
        <p:spPr>
          <a:xfrm>
            <a:off x="838080" y="1825200"/>
            <a:ext cx="10515600" cy="4351320"/>
          </a:xfrm>
          <a:prstGeom prst="rect">
            <a:avLst/>
          </a:prstGeom>
          <a:noFill/>
          <a:ln w="0">
            <a:noFill/>
          </a:ln>
        </p:spPr>
        <p:txBody>
          <a:bodyPr lIns="90000" rIns="90000" tIns="46800" bIns="46800" anchor="t">
            <a:normAutofit/>
          </a:bodyPr>
          <a:p>
            <a:pPr marL="2286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Click to edit the outline text format</a:t>
            </a:r>
            <a:endParaRPr b="0" lang="ru-RU" sz="2800" strike="noStrike" u="none">
              <a:solidFill>
                <a:srgbClr val="000000"/>
              </a:solidFill>
              <a:uFillTx/>
              <a:latin typeface="Calibri"/>
            </a:endParaRPr>
          </a:p>
          <a:p>
            <a:pPr lvl="1" marL="6858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Second Outline Level</a:t>
            </a:r>
            <a:endParaRPr b="0" lang="ru-RU" sz="2800" strike="noStrike" u="none">
              <a:solidFill>
                <a:srgbClr val="000000"/>
              </a:solidFill>
              <a:uFillTx/>
              <a:latin typeface="Calibri"/>
            </a:endParaRPr>
          </a:p>
          <a:p>
            <a:pPr lvl="2" marL="11430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Third Outline Level</a:t>
            </a:r>
            <a:endParaRPr b="0" lang="ru-RU" sz="2800" strike="noStrike" u="none">
              <a:solidFill>
                <a:srgbClr val="000000"/>
              </a:solidFill>
              <a:uFillTx/>
              <a:latin typeface="Calibri"/>
            </a:endParaRPr>
          </a:p>
          <a:p>
            <a:pPr lvl="3" marL="16002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Fourth Outline Level</a:t>
            </a:r>
            <a:endParaRPr b="0" lang="ru-RU" sz="2800" strike="noStrike" u="none">
              <a:solidFill>
                <a:srgbClr val="000000"/>
              </a:solidFill>
              <a:uFillTx/>
              <a:latin typeface="Calibri"/>
            </a:endParaRPr>
          </a:p>
          <a:p>
            <a:pPr lvl="4"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Fifth Outline Level</a:t>
            </a:r>
            <a:endParaRPr b="0" lang="ru-RU" sz="2800" strike="noStrike" u="none">
              <a:solidFill>
                <a:srgbClr val="000000"/>
              </a:solidFill>
              <a:uFillTx/>
              <a:latin typeface="Calibri"/>
            </a:endParaRPr>
          </a:p>
          <a:p>
            <a:pPr lvl="5"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Sixth Outline Level</a:t>
            </a:r>
            <a:endParaRPr b="0" lang="ru-RU" sz="2800" strike="noStrike" u="none">
              <a:solidFill>
                <a:srgbClr val="000000"/>
              </a:solidFill>
              <a:uFillTx/>
              <a:latin typeface="Calibri"/>
            </a:endParaRPr>
          </a:p>
          <a:p>
            <a:pPr lvl="6"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Seventh Outline Level</a:t>
            </a:r>
            <a:endParaRPr b="0" lang="ru-RU" sz="2800" strike="noStrike" u="none">
              <a:solidFill>
                <a:srgbClr val="000000"/>
              </a:solidFill>
              <a:uFillTx/>
              <a:latin typeface="Calibri"/>
            </a:endParaRPr>
          </a:p>
        </p:txBody>
      </p:sp>
      <p:sp>
        <p:nvSpPr>
          <p:cNvPr id="2" name="PlaceHolder 3"/>
          <p:cNvSpPr>
            <a:spLocks noGrp="1"/>
          </p:cNvSpPr>
          <p:nvPr>
            <p:ph type="dt" idx="1"/>
          </p:nvPr>
        </p:nvSpPr>
        <p:spPr>
          <a:xfrm>
            <a:off x="838080" y="6356520"/>
            <a:ext cx="2743200" cy="365040"/>
          </a:xfrm>
          <a:prstGeom prst="rect">
            <a:avLst/>
          </a:prstGeom>
          <a:noFill/>
          <a:ln w="0">
            <a:noFill/>
          </a:ln>
        </p:spPr>
        <p:txBody>
          <a:bodyPr lIns="90000" rIns="90000" tIns="46800" bIns="46800" anchor="ctr">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898989"/>
                </a:solidFill>
                <a:uFillTx/>
                <a:latin typeface="Calibri"/>
              </a:rPr>
              <a:t>&lt;date/time&gt;</a:t>
            </a:r>
            <a:endParaRPr b="0" lang="ru-RU" sz="1200" strike="noStrike" u="none">
              <a:solidFill>
                <a:srgbClr val="000000"/>
              </a:solidFill>
              <a:uFillTx/>
              <a:latin typeface="Calibri"/>
            </a:endParaRPr>
          </a:p>
        </p:txBody>
      </p:sp>
      <p:sp>
        <p:nvSpPr>
          <p:cNvPr id="3" name="PlaceHolder 4"/>
          <p:cNvSpPr>
            <a:spLocks noGrp="1"/>
          </p:cNvSpPr>
          <p:nvPr>
            <p:ph type="ftr" idx="2"/>
          </p:nvPr>
        </p:nvSpPr>
        <p:spPr>
          <a:xfrm>
            <a:off x="4038480" y="6356520"/>
            <a:ext cx="411480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4" name="PlaceHolder 5"/>
          <p:cNvSpPr>
            <a:spLocks noGrp="1"/>
          </p:cNvSpPr>
          <p:nvPr>
            <p:ph type="sldNum" idx="3"/>
          </p:nvPr>
        </p:nvSpPr>
        <p:spPr>
          <a:xfrm>
            <a:off x="8610480" y="6356520"/>
            <a:ext cx="2743200" cy="365040"/>
          </a:xfrm>
          <a:prstGeom prst="rect">
            <a:avLst/>
          </a:prstGeom>
          <a:noFill/>
          <a:ln w="0">
            <a:noFill/>
          </a:ln>
        </p:spPr>
        <p:txBody>
          <a:bodyPr lIns="90000" rIns="90000" tIns="46800" bIns="4680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CD74902-F18C-45C5-8315-C480EEC9AA51}" type="slidenum">
              <a:rPr b="0" lang="ru-RU" sz="1200" strike="noStrike" u="none">
                <a:solidFill>
                  <a:srgbClr val="898989"/>
                </a:solidFill>
                <a:uFillTx/>
                <a:latin typeface="Calibri"/>
              </a:rPr>
              <a:t>&lt;number&gt;</a:t>
            </a:fld>
            <a:endParaRPr b="0" lang="ru-RU" sz="1200" strike="noStrike" u="none">
              <a:solidFill>
                <a:srgbClr val="000000"/>
              </a:solidFill>
              <a:uFillTx/>
              <a:latin typeface="Calibri"/>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image" Target="../media/image3.png"/><Relationship Id="rId4" Type="http://schemas.openxmlformats.org/officeDocument/2006/relationships/image" Target="../media/image4.png"/><Relationship Id="rId5"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 name="Рисунок 48" descr=""/>
          <p:cNvPicPr/>
          <p:nvPr/>
        </p:nvPicPr>
        <p:blipFill>
          <a:blip r:embed="rId1"/>
          <a:stretch/>
        </p:blipFill>
        <p:spPr>
          <a:xfrm>
            <a:off x="652320" y="7978680"/>
            <a:ext cx="200160" cy="203400"/>
          </a:xfrm>
          <a:prstGeom prst="rect">
            <a:avLst/>
          </a:prstGeom>
          <a:ln w="0">
            <a:noFill/>
          </a:ln>
        </p:spPr>
      </p:pic>
      <p:sp>
        <p:nvSpPr>
          <p:cNvPr id="6"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9" name="Google Shape;77;p1"/>
          <p:cNvCxnSpPr/>
          <p:nvPr/>
        </p:nvCxnSpPr>
        <p:spPr>
          <a:xfrm>
            <a:off x="212400" y="6621120"/>
            <a:ext cx="11729160" cy="26280"/>
          </a:xfrm>
          <a:prstGeom prst="straightConnector1">
            <a:avLst/>
          </a:prstGeom>
          <a:ln w="57240">
            <a:solidFill>
              <a:srgbClr val="33cccc"/>
            </a:solidFill>
            <a:miter/>
          </a:ln>
        </p:spPr>
      </p:cxnSp>
      <p:cxnSp>
        <p:nvCxnSpPr>
          <p:cNvPr id="10" name="Google Shape;78;p1"/>
          <p:cNvCxnSpPr/>
          <p:nvPr/>
        </p:nvCxnSpPr>
        <p:spPr>
          <a:xfrm>
            <a:off x="757080" y="3716280"/>
            <a:ext cx="10694160" cy="37440"/>
          </a:xfrm>
          <a:prstGeom prst="straightConnector1">
            <a:avLst/>
          </a:prstGeom>
          <a:ln w="57240">
            <a:solidFill>
              <a:srgbClr val="4472c4"/>
            </a:solidFill>
            <a:miter/>
          </a:ln>
        </p:spPr>
      </p:cxnSp>
      <p:sp>
        <p:nvSpPr>
          <p:cNvPr id="11" name="TextBox 25"/>
          <p:cNvSpPr/>
          <p:nvPr/>
        </p:nvSpPr>
        <p:spPr>
          <a:xfrm>
            <a:off x="1228680" y="4011480"/>
            <a:ext cx="9848880" cy="8254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000000"/>
                </a:solidFill>
                <a:uFillTx/>
                <a:latin typeface="Tahoma"/>
                <a:ea typeface="Tahoma"/>
              </a:rPr>
              <a:t>Сабақтың тақырыбы</a:t>
            </a:r>
            <a:r>
              <a:rPr b="1" lang="kk-KZ" sz="2400" strike="noStrike" u="none">
                <a:solidFill>
                  <a:srgbClr val="000000"/>
                </a:solidFill>
                <a:uFillTx/>
                <a:latin typeface="Tahoma"/>
                <a:ea typeface="Tahoma"/>
              </a:rPr>
              <a:t>:  </a:t>
            </a:r>
            <a:r>
              <a:rPr b="0" lang="kk-KZ" sz="2400" strike="noStrike" u="none">
                <a:solidFill>
                  <a:srgbClr val="000000"/>
                </a:solidFill>
                <a:uFillTx/>
                <a:latin typeface="Times New Roman"/>
                <a:ea typeface="Times New Roman"/>
              </a:rPr>
              <a:t>Әлемдік  саясат. Нүкте </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 </a:t>
            </a:r>
            <a:endParaRPr b="0" lang="ru-RU" sz="2400" strike="noStrike" u="none">
              <a:solidFill>
                <a:srgbClr val="000000"/>
              </a:solidFill>
              <a:uFillTx/>
              <a:latin typeface="Calibri"/>
            </a:endParaRPr>
          </a:p>
        </p:txBody>
      </p:sp>
      <p:sp>
        <p:nvSpPr>
          <p:cNvPr id="12" name="TextBox 9"/>
          <p:cNvSpPr/>
          <p:nvPr/>
        </p:nvSpPr>
        <p:spPr>
          <a:xfrm>
            <a:off x="8182080" y="196920"/>
            <a:ext cx="3568320" cy="5814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ffffff"/>
                </a:solidFill>
                <a:uFillTx/>
                <a:latin typeface="Tahoma"/>
                <a:ea typeface="Tahoma"/>
              </a:rPr>
              <a:t>ҚАЗАҚ ТІЛІ МЕН ӘДЕБИЕТІ (Т1)</a:t>
            </a:r>
            <a:endParaRPr b="0" lang="ru-RU" sz="16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600" strike="noStrike" u="none">
                <a:solidFill>
                  <a:srgbClr val="ffffff"/>
                </a:solidFill>
                <a:uFillTx/>
                <a:latin typeface="Tahoma"/>
                <a:ea typeface="Tahoma"/>
              </a:rPr>
              <a:t>10-СЫНЫП</a:t>
            </a:r>
            <a:endParaRPr b="0" lang="ru-RU" sz="1600" strike="noStrike" u="none">
              <a:solidFill>
                <a:srgbClr val="000000"/>
              </a:solidFill>
              <a:uFillTx/>
              <a:latin typeface="Calibri"/>
            </a:endParaRPr>
          </a:p>
        </p:txBody>
      </p:sp>
      <p:sp>
        <p:nvSpPr>
          <p:cNvPr id="13" name="TextBox 1"/>
          <p:cNvSpPr/>
          <p:nvPr/>
        </p:nvSpPr>
        <p:spPr>
          <a:xfrm>
            <a:off x="1242720" y="320760"/>
            <a:ext cx="25290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Calibri"/>
              </a:rPr>
              <a:t>Бөлім тақырыбы:</a:t>
            </a:r>
            <a:endParaRPr b="0" lang="ru-RU" sz="2400" strike="noStrike" u="none">
              <a:solidFill>
                <a:srgbClr val="000000"/>
              </a:solidFill>
              <a:uFillTx/>
              <a:latin typeface="Calibri"/>
            </a:endParaRPr>
          </a:p>
        </p:txBody>
      </p:sp>
      <p:sp>
        <p:nvSpPr>
          <p:cNvPr id="14" name="Прямоугольник 1"/>
          <p:cNvSpPr/>
          <p:nvPr/>
        </p:nvSpPr>
        <p:spPr>
          <a:xfrm>
            <a:off x="2087640" y="1614600"/>
            <a:ext cx="8480520" cy="876600"/>
          </a:xfrm>
          <a:prstGeom prst="rect">
            <a:avLst/>
          </a:prstGeom>
          <a:noFill/>
          <a:ln w="0">
            <a:noFill/>
          </a:ln>
        </p:spPr>
        <p:style>
          <a:lnRef idx="0"/>
          <a:fillRef idx="0"/>
          <a:effectRef idx="0"/>
          <a:fontRef idx="minor"/>
        </p:style>
        <p:txBody>
          <a:bodyPr lIns="90000" rIns="90000" tIns="46800" bIns="46800" anchor="t">
            <a:spAutoFit/>
          </a:bodyPr>
          <a:p>
            <a:pPr algn="ctr">
              <a:lnSpc>
                <a:spcPct val="107000"/>
              </a:lnSpc>
              <a:spcAft>
                <a:spcPts val="799"/>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ҮІІІ бөлім. Қазіргі әлемдегі саясат және жаһандық мәселелер. Пунктуация</a:t>
            </a:r>
            <a:endParaRPr b="0" lang="ru-RU" sz="2400" strike="noStrike" u="none">
              <a:solidFill>
                <a:srgbClr val="000000"/>
              </a:solidFill>
              <a:uFillTx/>
              <a:latin typeface="Calibri"/>
            </a:endParaRPr>
          </a:p>
        </p:txBody>
      </p:sp>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5"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86" name="TextBox 4"/>
          <p:cNvSpPr/>
          <p:nvPr/>
        </p:nvSpPr>
        <p:spPr>
          <a:xfrm>
            <a:off x="971640" y="276120"/>
            <a:ext cx="179820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ffffff"/>
                </a:solidFill>
                <a:uFillTx/>
                <a:latin typeface="Times New Roman"/>
                <a:ea typeface="Times New Roman"/>
              </a:rPr>
              <a:t>Өзіңді тексер!</a:t>
            </a:r>
            <a:endParaRPr b="0" lang="ru-RU" sz="2000" strike="noStrike" u="none">
              <a:solidFill>
                <a:srgbClr val="000000"/>
              </a:solidFill>
              <a:uFillTx/>
              <a:latin typeface="Calibri"/>
            </a:endParaRPr>
          </a:p>
        </p:txBody>
      </p:sp>
      <p:graphicFrame>
        <p:nvGraphicFramePr>
          <p:cNvPr id="87" name=""/>
          <p:cNvGraphicFramePr/>
          <p:nvPr/>
        </p:nvGraphicFramePr>
        <p:xfrm>
          <a:off x="758880" y="1020600"/>
          <a:ext cx="10855440" cy="3092760"/>
        </p:xfrm>
        <a:graphic>
          <a:graphicData uri="http://schemas.openxmlformats.org/drawingml/2006/table">
            <a:tbl>
              <a:tblPr/>
              <a:tblGrid>
                <a:gridCol w="5427720"/>
                <a:gridCol w="5427720"/>
              </a:tblGrid>
              <a:tr h="315720">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Calibri"/>
                        </a:rPr>
                        <a:t>Сұраулы сөйлем</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Calibri"/>
                        </a:rPr>
                        <a:t>Хабарлы сөйлем</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315720">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Calibri"/>
                        </a:rPr>
                        <a:t>Ендігі жылы 8-сыныпты қалай оқисың?</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Calibri"/>
                        </a:rPr>
                        <a:t>Мен ендігі жылы 8-сыныпты жақсы оқимын.</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315720">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Calibri"/>
                        </a:rPr>
                        <a:t>Ат шанаға бес-алты шақырым сөз болып па?</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Calibri"/>
                        </a:rPr>
                        <a:t>Ат ашанаға бес-алты шақырым сөз болмайды.</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315720">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Calibri"/>
                        </a:rPr>
                        <a:t>Атты сонша қинап не керегі бар еді?</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Calibri"/>
                        </a:rPr>
                        <a:t>Атты сонша қинамау қажет.</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631080">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Calibri"/>
                        </a:rPr>
                        <a:t>Жаңа артымыздан менің атымды атап біреу сонша айқайлады,сен емессің бе?</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Calibri"/>
                        </a:rPr>
                        <a:t>Сен жаңа артымыздан менің атымды атап сонша айқайладың.</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315720">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Calibri"/>
                        </a:rPr>
                        <a:t>Сөйтіп, ендігі жылы бірге оқимыз ба?</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Calibri"/>
                        </a:rPr>
                        <a:t>Сөйтіп, ендігі жылы бірге оқимыз.</a:t>
                      </a: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295200">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293040">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294840">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nSpc>
                          <a:spcPct val="11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bl>
          </a:graphicData>
        </a:graphic>
      </p:graphicFrame>
      <p:sp>
        <p:nvSpPr>
          <p:cNvPr id="88" name="Rectangle 5"/>
          <p:cNvSpPr/>
          <p:nvPr/>
        </p:nvSpPr>
        <p:spPr>
          <a:xfrm>
            <a:off x="1800" y="59760"/>
            <a:ext cx="180720" cy="337320"/>
          </a:xfrm>
          <a:prstGeom prst="rect">
            <a:avLst/>
          </a:prstGeom>
          <a:noFill/>
          <a:ln w="0">
            <a:noFill/>
          </a:ln>
        </p:spPr>
        <p:style>
          <a:lnRef idx="0"/>
          <a:fillRef idx="0"/>
          <a:effectRef idx="0"/>
          <a:fontRef idx="minor"/>
        </p:style>
        <p:txBody>
          <a:bodyPr wrap="none" lIns="90000" rIns="90000" tIns="46800" bIns="4680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8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800" strike="noStrike" u="none">
              <a:solidFill>
                <a:srgbClr val="000000"/>
              </a:solidFill>
              <a:uFillTx/>
              <a:latin typeface="Calibri"/>
            </a:endParaRPr>
          </a:p>
        </p:txBody>
      </p:sp>
      <p:sp>
        <p:nvSpPr>
          <p:cNvPr id="89" name="Rectangle 6"/>
          <p:cNvSpPr/>
          <p:nvPr/>
        </p:nvSpPr>
        <p:spPr>
          <a:xfrm>
            <a:off x="0" y="4459680"/>
            <a:ext cx="12192120" cy="1313640"/>
          </a:xfrm>
          <a:prstGeom prst="rect">
            <a:avLst/>
          </a:prstGeom>
          <a:noFill/>
          <a:ln w="0">
            <a:noFill/>
          </a:ln>
        </p:spPr>
        <p:style>
          <a:lnRef idx="0"/>
          <a:fillRef idx="0"/>
          <a:effectRef idx="0"/>
          <a:fontRef idx="minor"/>
        </p:style>
        <p:txBody>
          <a:bodyPr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Times New Roman"/>
                <a:ea typeface="Calibri"/>
              </a:rPr>
              <a:t>Бекіту сұрақтары:</a:t>
            </a:r>
            <a:endParaRPr b="0" lang="ru-RU" sz="2000" strike="noStrike" u="none">
              <a:solidFill>
                <a:srgbClr val="000000"/>
              </a:solidFill>
              <a:uFillTx/>
              <a:latin typeface="Calibri"/>
            </a:endParaRPr>
          </a:p>
          <a:p>
            <a:pPr>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Calibri"/>
              </a:rPr>
              <a:t>Әлемдік саясат туралы мәлімет алдыңыздар.</a:t>
            </a:r>
            <a:endParaRPr b="0" lang="ru-RU" sz="2000" strike="noStrike" u="none">
              <a:solidFill>
                <a:srgbClr val="000000"/>
              </a:solidFill>
              <a:uFillTx/>
              <a:latin typeface="Calibri"/>
            </a:endParaRPr>
          </a:p>
          <a:p>
            <a:pPr>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Calibri"/>
              </a:rPr>
              <a:t>Өз ой</a:t>
            </a:r>
            <a:r>
              <a:rPr b="0" lang="ru-RU" sz="2000" strike="noStrike" u="none">
                <a:solidFill>
                  <a:srgbClr val="000000"/>
                </a:solidFill>
                <a:uFillTx/>
                <a:latin typeface="Times New Roman"/>
                <a:ea typeface="Calibri"/>
              </a:rPr>
              <a:t>-п</a:t>
            </a:r>
            <a:r>
              <a:rPr b="0" lang="kk-KZ" sz="2000" strike="noStrike" u="none">
                <a:solidFill>
                  <a:srgbClr val="000000"/>
                </a:solidFill>
                <a:uFillTx/>
                <a:latin typeface="Times New Roman"/>
                <a:ea typeface="Calibri"/>
              </a:rPr>
              <a:t>ікірлеріңізді білдірдіңіздер.</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Calibri"/>
              </a:rPr>
              <a:t>Сұраулы сөйлемді хабарлы сөйлемге айналдырып,тыныс белгісін қойдыңыздар.</a:t>
            </a:r>
            <a:r>
              <a:rPr b="0" lang="ru-RU" sz="2000" strike="noStrike" u="none">
                <a:solidFill>
                  <a:srgbClr val="000000"/>
                </a:solidFill>
                <a:uFillTx/>
                <a:latin typeface="Times New Roman"/>
                <a:ea typeface="Times New Roman"/>
              </a:rPr>
              <a:t> </a:t>
            </a:r>
            <a:endParaRPr b="0" lang="ru-RU" sz="20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90" name="Рисунок 48" descr=""/>
          <p:cNvPicPr/>
          <p:nvPr/>
        </p:nvPicPr>
        <p:blipFill>
          <a:blip r:embed="rId1"/>
          <a:stretch/>
        </p:blipFill>
        <p:spPr>
          <a:xfrm>
            <a:off x="652320" y="7978680"/>
            <a:ext cx="200160" cy="203400"/>
          </a:xfrm>
          <a:prstGeom prst="rect">
            <a:avLst/>
          </a:prstGeom>
          <a:ln w="0">
            <a:noFill/>
          </a:ln>
        </p:spPr>
      </p:pic>
      <p:sp>
        <p:nvSpPr>
          <p:cNvPr id="91"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92"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93"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94" name="Google Shape;77;p1"/>
          <p:cNvCxnSpPr/>
          <p:nvPr/>
        </p:nvCxnSpPr>
        <p:spPr>
          <a:xfrm>
            <a:off x="212400" y="6621120"/>
            <a:ext cx="11729160" cy="26280"/>
          </a:xfrm>
          <a:prstGeom prst="straightConnector1">
            <a:avLst/>
          </a:prstGeom>
          <a:ln w="57240">
            <a:solidFill>
              <a:srgbClr val="33cccc"/>
            </a:solidFill>
            <a:miter/>
          </a:ln>
        </p:spPr>
      </p:cxnSp>
      <p:cxnSp>
        <p:nvCxnSpPr>
          <p:cNvPr id="95" name="Google Shape;78;p1"/>
          <p:cNvCxnSpPr/>
          <p:nvPr/>
        </p:nvCxnSpPr>
        <p:spPr>
          <a:xfrm>
            <a:off x="757080" y="6364080"/>
            <a:ext cx="10694160" cy="37080"/>
          </a:xfrm>
          <a:prstGeom prst="straightConnector1">
            <a:avLst/>
          </a:prstGeom>
          <a:ln w="38160">
            <a:solidFill>
              <a:srgbClr val="4472c4"/>
            </a:solidFill>
            <a:miter/>
          </a:ln>
        </p:spPr>
      </p:cxnSp>
      <p:sp>
        <p:nvSpPr>
          <p:cNvPr id="96" name="TextBox 1"/>
          <p:cNvSpPr/>
          <p:nvPr/>
        </p:nvSpPr>
        <p:spPr>
          <a:xfrm>
            <a:off x="1324080" y="223920"/>
            <a:ext cx="253620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ffffff"/>
                </a:solidFill>
                <a:uFillTx/>
                <a:latin typeface="Times New Roman"/>
                <a:ea typeface="Times New Roman"/>
              </a:rPr>
              <a:t>Қосымша тапсырма</a:t>
            </a:r>
            <a:endParaRPr b="0" lang="ru-RU" sz="2000" strike="noStrike" u="none">
              <a:solidFill>
                <a:srgbClr val="000000"/>
              </a:solidFill>
              <a:uFillTx/>
              <a:latin typeface="Calibri"/>
            </a:endParaRPr>
          </a:p>
        </p:txBody>
      </p:sp>
      <p:sp>
        <p:nvSpPr>
          <p:cNvPr id="97" name="TextBox 3"/>
          <p:cNvSpPr/>
          <p:nvPr/>
        </p:nvSpPr>
        <p:spPr>
          <a:xfrm>
            <a:off x="1843200" y="1646280"/>
            <a:ext cx="8694720" cy="10695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3200" strike="noStrike" u="none">
                <a:solidFill>
                  <a:srgbClr val="000000"/>
                </a:solidFill>
                <a:uFillTx/>
                <a:latin typeface="Times New Roman"/>
                <a:ea typeface="Times New Roman"/>
              </a:rPr>
              <a:t>Әлемді толғандырып отырған қандай әлемдік мәселелерді білесіздер?</a:t>
            </a:r>
            <a:endParaRPr b="0" lang="ru-RU" sz="3200" strike="noStrike" u="none">
              <a:solidFill>
                <a:srgbClr val="000000"/>
              </a:solidFill>
              <a:uFillTx/>
              <a:latin typeface="Calibri"/>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5" name="Рисунок 48" descr=""/>
          <p:cNvPicPr/>
          <p:nvPr/>
        </p:nvPicPr>
        <p:blipFill>
          <a:blip r:embed="rId1"/>
          <a:stretch/>
        </p:blipFill>
        <p:spPr>
          <a:xfrm>
            <a:off x="652320" y="7978680"/>
            <a:ext cx="200160" cy="203400"/>
          </a:xfrm>
          <a:prstGeom prst="rect">
            <a:avLst/>
          </a:prstGeom>
          <a:ln w="0">
            <a:noFill/>
          </a:ln>
        </p:spPr>
      </p:pic>
      <p:sp>
        <p:nvSpPr>
          <p:cNvPr id="16"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1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1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19" name="Google Shape;77;p1"/>
          <p:cNvCxnSpPr/>
          <p:nvPr/>
        </p:nvCxnSpPr>
        <p:spPr>
          <a:xfrm>
            <a:off x="212400" y="6621120"/>
            <a:ext cx="11729160" cy="26280"/>
          </a:xfrm>
          <a:prstGeom prst="straightConnector1">
            <a:avLst/>
          </a:prstGeom>
          <a:ln w="57240">
            <a:solidFill>
              <a:srgbClr val="33cccc"/>
            </a:solidFill>
            <a:miter/>
          </a:ln>
        </p:spPr>
      </p:cxnSp>
      <p:cxnSp>
        <p:nvCxnSpPr>
          <p:cNvPr id="20" name="Google Shape;78;p1"/>
          <p:cNvCxnSpPr/>
          <p:nvPr/>
        </p:nvCxnSpPr>
        <p:spPr>
          <a:xfrm>
            <a:off x="652320" y="3389040"/>
            <a:ext cx="10694160" cy="37080"/>
          </a:xfrm>
          <a:prstGeom prst="straightConnector1">
            <a:avLst/>
          </a:prstGeom>
          <a:ln w="38160">
            <a:solidFill>
              <a:srgbClr val="4472c4"/>
            </a:solidFill>
            <a:miter/>
          </a:ln>
        </p:spPr>
      </p:cxnSp>
      <p:sp>
        <p:nvSpPr>
          <p:cNvPr id="21" name="TextBox 8"/>
          <p:cNvSpPr/>
          <p:nvPr/>
        </p:nvSpPr>
        <p:spPr>
          <a:xfrm>
            <a:off x="1133640" y="25884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ahoma"/>
                <a:ea typeface="Tahoma"/>
              </a:rPr>
              <a:t>Оқу мақсат(тар)ы</a:t>
            </a:r>
            <a:endParaRPr b="0" lang="ru-RU" sz="2400" strike="noStrike" u="none">
              <a:solidFill>
                <a:srgbClr val="000000"/>
              </a:solidFill>
              <a:uFillTx/>
              <a:latin typeface="Calibri"/>
            </a:endParaRPr>
          </a:p>
        </p:txBody>
      </p:sp>
      <p:sp>
        <p:nvSpPr>
          <p:cNvPr id="22" name="TextBox 1"/>
          <p:cNvSpPr/>
          <p:nvPr/>
        </p:nvSpPr>
        <p:spPr>
          <a:xfrm>
            <a:off x="1133640" y="3740040"/>
            <a:ext cx="10004400" cy="15570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Сабақ мақсаттары: </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Мәтіннің  үзінділеріне болжам жасап,өзіндік білімімен тақырыпты жалғастырады;</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Мәтіндегі сөйлемдерге тыныс белгілерін қоя біледі;</a:t>
            </a:r>
            <a:endParaRPr b="0" lang="ru-RU" sz="2400" strike="noStrike" u="none">
              <a:solidFill>
                <a:srgbClr val="000000"/>
              </a:solidFill>
              <a:uFillTx/>
              <a:latin typeface="Calibri"/>
            </a:endParaRPr>
          </a:p>
        </p:txBody>
      </p:sp>
      <p:sp>
        <p:nvSpPr>
          <p:cNvPr id="23" name="Прямоугольник 1"/>
          <p:cNvSpPr/>
          <p:nvPr/>
        </p:nvSpPr>
        <p:spPr>
          <a:xfrm>
            <a:off x="1668600" y="1184400"/>
            <a:ext cx="8899560" cy="15570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10.1.1.1 мәтін үзінділері бойынша болжам жасау, өз біліміне сүйеніп тақырыпты жалғастыру;</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10.4.5.1 сөйлем және мәтін деңгейінде тыныс белгілерін қолдана білу</a:t>
            </a:r>
            <a:endParaRPr b="0" lang="ru-RU" sz="2400" strike="noStrike" u="none">
              <a:solidFill>
                <a:srgbClr val="000000"/>
              </a:solidFill>
              <a:uFillTx/>
              <a:latin typeface="Calibri"/>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24" name="Рисунок 48" descr=""/>
          <p:cNvPicPr/>
          <p:nvPr/>
        </p:nvPicPr>
        <p:blipFill>
          <a:blip r:embed="rId1"/>
          <a:stretch/>
        </p:blipFill>
        <p:spPr>
          <a:xfrm>
            <a:off x="652320" y="7978680"/>
            <a:ext cx="200160" cy="203400"/>
          </a:xfrm>
          <a:prstGeom prst="rect">
            <a:avLst/>
          </a:prstGeom>
          <a:ln w="0">
            <a:noFill/>
          </a:ln>
        </p:spPr>
      </p:pic>
      <p:sp>
        <p:nvSpPr>
          <p:cNvPr id="25"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26"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27"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28" name="Google Shape;77;p1"/>
          <p:cNvCxnSpPr/>
          <p:nvPr/>
        </p:nvCxnSpPr>
        <p:spPr>
          <a:xfrm>
            <a:off x="212400" y="6621120"/>
            <a:ext cx="11729160" cy="26280"/>
          </a:xfrm>
          <a:prstGeom prst="straightConnector1">
            <a:avLst/>
          </a:prstGeom>
          <a:ln w="57240">
            <a:solidFill>
              <a:srgbClr val="33cccc"/>
            </a:solidFill>
            <a:miter/>
          </a:ln>
        </p:spPr>
      </p:cxnSp>
      <p:cxnSp>
        <p:nvCxnSpPr>
          <p:cNvPr id="29" name="Google Shape;78;p1"/>
          <p:cNvCxnSpPr/>
          <p:nvPr/>
        </p:nvCxnSpPr>
        <p:spPr>
          <a:xfrm>
            <a:off x="757080" y="6364080"/>
            <a:ext cx="10694160" cy="37080"/>
          </a:xfrm>
          <a:prstGeom prst="straightConnector1">
            <a:avLst/>
          </a:prstGeom>
          <a:ln w="38160">
            <a:solidFill>
              <a:srgbClr val="4472c4"/>
            </a:solidFill>
            <a:miter/>
          </a:ln>
        </p:spPr>
      </p:cxnSp>
      <p:sp>
        <p:nvSpPr>
          <p:cNvPr id="30" name="TextBox 8"/>
          <p:cNvSpPr/>
          <p:nvPr/>
        </p:nvSpPr>
        <p:spPr>
          <a:xfrm>
            <a:off x="1282680" y="1992240"/>
            <a:ext cx="184320" cy="3700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31" name="TextBox 9"/>
          <p:cNvSpPr/>
          <p:nvPr/>
        </p:nvSpPr>
        <p:spPr>
          <a:xfrm>
            <a:off x="1133640" y="25884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ahoma"/>
                <a:ea typeface="Tahoma"/>
              </a:rPr>
              <a:t>Бағалау </a:t>
            </a:r>
            <a:r>
              <a:rPr b="1" lang="kk-KZ" sz="2400" strike="noStrike" u="none">
                <a:solidFill>
                  <a:srgbClr val="ffffff"/>
                </a:solidFill>
                <a:uFillTx/>
                <a:latin typeface="Tahoma"/>
                <a:ea typeface="Tahoma"/>
              </a:rPr>
              <a:t>критерийлері: </a:t>
            </a:r>
            <a:endParaRPr b="0" lang="ru-RU" sz="2400" strike="noStrike" u="none">
              <a:solidFill>
                <a:srgbClr val="000000"/>
              </a:solidFill>
              <a:uFillTx/>
              <a:latin typeface="Calibri"/>
            </a:endParaRPr>
          </a:p>
        </p:txBody>
      </p:sp>
      <p:sp>
        <p:nvSpPr>
          <p:cNvPr id="32" name="Прямоугольник 1"/>
          <p:cNvSpPr/>
          <p:nvPr/>
        </p:nvSpPr>
        <p:spPr>
          <a:xfrm>
            <a:off x="1133640" y="1465200"/>
            <a:ext cx="8880480" cy="13748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000000"/>
                </a:solidFill>
                <a:uFillTx/>
                <a:latin typeface="Times New Roman"/>
                <a:ea typeface="Times New Roman"/>
              </a:rPr>
              <a:t>Мәтіннің  үзінділеріне болжам жасап,өзіндік білімімен тақырыпты жалғастырады;</a:t>
            </a:r>
            <a:endParaRPr b="0" lang="ru-RU" sz="2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000000"/>
                </a:solidFill>
                <a:uFillTx/>
                <a:latin typeface="Times New Roman"/>
                <a:ea typeface="Times New Roman"/>
              </a:rPr>
              <a:t>Мәтіндегі сөйлемдерге тыныс белгілерін қоя біледі;</a:t>
            </a:r>
            <a:endParaRPr b="0" lang="ru-RU" sz="2800" strike="noStrike" u="none">
              <a:solidFill>
                <a:srgbClr val="000000"/>
              </a:solidFill>
              <a:uFillTx/>
              <a:latin typeface="Calibri"/>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33" name="Рисунок 48" descr=""/>
          <p:cNvPicPr/>
          <p:nvPr/>
        </p:nvPicPr>
        <p:blipFill>
          <a:blip r:embed="rId1"/>
          <a:stretch/>
        </p:blipFill>
        <p:spPr>
          <a:xfrm>
            <a:off x="652320" y="7978680"/>
            <a:ext cx="200160" cy="203400"/>
          </a:xfrm>
          <a:prstGeom prst="rect">
            <a:avLst/>
          </a:prstGeom>
          <a:ln w="0">
            <a:noFill/>
          </a:ln>
        </p:spPr>
      </p:pic>
      <p:sp>
        <p:nvSpPr>
          <p:cNvPr id="34" name="object 2"/>
          <p:cNvSpPr/>
          <p:nvPr/>
        </p:nvSpPr>
        <p:spPr>
          <a:xfrm>
            <a:off x="1440" y="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35"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cxnSp>
        <p:nvCxnSpPr>
          <p:cNvPr id="36" name="Google Shape;77;p1"/>
          <p:cNvCxnSpPr/>
          <p:nvPr/>
        </p:nvCxnSpPr>
        <p:spPr>
          <a:xfrm>
            <a:off x="212400" y="6621120"/>
            <a:ext cx="11729160" cy="26280"/>
          </a:xfrm>
          <a:prstGeom prst="straightConnector1">
            <a:avLst/>
          </a:prstGeom>
          <a:ln w="57240">
            <a:solidFill>
              <a:srgbClr val="33cccc"/>
            </a:solidFill>
            <a:miter/>
          </a:ln>
        </p:spPr>
      </p:cxnSp>
      <p:cxnSp>
        <p:nvCxnSpPr>
          <p:cNvPr id="37" name="Google Shape;78;p1"/>
          <p:cNvCxnSpPr/>
          <p:nvPr/>
        </p:nvCxnSpPr>
        <p:spPr>
          <a:xfrm>
            <a:off x="757080" y="6364080"/>
            <a:ext cx="10694160" cy="37080"/>
          </a:xfrm>
          <a:prstGeom prst="straightConnector1">
            <a:avLst/>
          </a:prstGeom>
          <a:ln w="38160">
            <a:solidFill>
              <a:srgbClr val="4472c4"/>
            </a:solidFill>
            <a:miter/>
          </a:ln>
        </p:spPr>
      </p:cxnSp>
      <p:sp>
        <p:nvSpPr>
          <p:cNvPr id="38" name="Прямоугольник 2"/>
          <p:cNvSpPr/>
          <p:nvPr/>
        </p:nvSpPr>
        <p:spPr>
          <a:xfrm>
            <a:off x="447840" y="130320"/>
            <a:ext cx="2411280" cy="642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3600" strike="noStrike" u="none">
                <a:solidFill>
                  <a:srgbClr val="000000"/>
                </a:solidFill>
                <a:uFillTx/>
                <a:latin typeface="Times New Roman"/>
                <a:ea typeface="Times New Roman"/>
              </a:rPr>
              <a:t>Ой шақыру</a:t>
            </a:r>
            <a:endParaRPr b="0" lang="ru-RU" sz="3600" strike="noStrike" u="none">
              <a:solidFill>
                <a:srgbClr val="000000"/>
              </a:solidFill>
              <a:uFillTx/>
              <a:latin typeface="Calibri"/>
            </a:endParaRPr>
          </a:p>
        </p:txBody>
      </p:sp>
      <p:sp>
        <p:nvSpPr>
          <p:cNvPr id="39" name="Rectangle 11"/>
          <p:cNvSpPr/>
          <p:nvPr/>
        </p:nvSpPr>
        <p:spPr>
          <a:xfrm>
            <a:off x="0" y="-67320"/>
            <a:ext cx="12192120" cy="2533320"/>
          </a:xfrm>
          <a:prstGeom prst="rect">
            <a:avLst/>
          </a:prstGeom>
          <a:noFill/>
          <a:ln w="0">
            <a:noFill/>
          </a:ln>
        </p:spPr>
        <p:style>
          <a:lnRef idx="0"/>
          <a:fillRef idx="0"/>
          <a:effectRef idx="0"/>
          <a:fontRef idx="minor"/>
        </p:style>
        <p:txBody>
          <a:bodyPr lIns="90000" rIns="90000" tIns="46800" bIns="46800" anchor="ctr">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rPr>
              <a:t>Қандай жаһандық мәселелерді білесіздер? </a:t>
            </a:r>
            <a:endParaRPr b="0" lang="ru-RU" sz="20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rPr>
              <a:t> </a:t>
            </a:r>
            <a:r>
              <a:rPr b="0" lang="kk-KZ" sz="2000" strike="noStrike" u="none">
                <a:solidFill>
                  <a:srgbClr val="000000"/>
                </a:solidFill>
                <a:uFillTx/>
                <a:latin typeface="Times New Roman"/>
              </a:rPr>
              <a:t>Бүгінгі әлемдік саясаттың маңызы неде? Жаһандық мәселеге сіздің қатысыңыз бар ма? Болса қандай?</a:t>
            </a:r>
            <a:endParaRPr b="0" lang="ru-RU" sz="2000" strike="noStrike" u="none">
              <a:solidFill>
                <a:srgbClr val="000000"/>
              </a:solidFill>
              <a:uFillTx/>
              <a:latin typeface="Calibri"/>
            </a:endParaRPr>
          </a:p>
        </p:txBody>
      </p:sp>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40" name="Рисунок 48" descr=""/>
          <p:cNvPicPr/>
          <p:nvPr/>
        </p:nvPicPr>
        <p:blipFill>
          <a:blip r:embed="rId1"/>
          <a:stretch/>
        </p:blipFill>
        <p:spPr>
          <a:xfrm>
            <a:off x="652320" y="7978680"/>
            <a:ext cx="200160" cy="203400"/>
          </a:xfrm>
          <a:prstGeom prst="rect">
            <a:avLst/>
          </a:prstGeom>
          <a:ln w="0">
            <a:noFill/>
          </a:ln>
        </p:spPr>
      </p:pic>
      <p:sp>
        <p:nvSpPr>
          <p:cNvPr id="41" name="object 2"/>
          <p:cNvSpPr/>
          <p:nvPr/>
        </p:nvSpPr>
        <p:spPr>
          <a:xfrm>
            <a:off x="-22320" y="-1584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42"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43"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44" name="Google Shape;77;p1"/>
          <p:cNvCxnSpPr/>
          <p:nvPr/>
        </p:nvCxnSpPr>
        <p:spPr>
          <a:xfrm>
            <a:off x="212400" y="6621120"/>
            <a:ext cx="11729160" cy="26280"/>
          </a:xfrm>
          <a:prstGeom prst="straightConnector1">
            <a:avLst/>
          </a:prstGeom>
          <a:ln w="57240">
            <a:solidFill>
              <a:srgbClr val="33cccc"/>
            </a:solidFill>
            <a:miter/>
          </a:ln>
        </p:spPr>
      </p:cxnSp>
      <p:cxnSp>
        <p:nvCxnSpPr>
          <p:cNvPr id="45" name="Google Shape;78;p1"/>
          <p:cNvCxnSpPr/>
          <p:nvPr/>
        </p:nvCxnSpPr>
        <p:spPr>
          <a:xfrm>
            <a:off x="757080" y="6364080"/>
            <a:ext cx="10694160" cy="37080"/>
          </a:xfrm>
          <a:prstGeom prst="straightConnector1">
            <a:avLst/>
          </a:prstGeom>
          <a:ln w="38160">
            <a:solidFill>
              <a:srgbClr val="4472c4"/>
            </a:solidFill>
            <a:miter/>
          </a:ln>
        </p:spPr>
      </p:cxnSp>
      <p:sp>
        <p:nvSpPr>
          <p:cNvPr id="46" name="Rectangle 9"/>
          <p:cNvSpPr/>
          <p:nvPr/>
        </p:nvSpPr>
        <p:spPr>
          <a:xfrm>
            <a:off x="144360" y="1058040"/>
            <a:ext cx="11771280" cy="2744640"/>
          </a:xfrm>
          <a:prstGeom prst="rect">
            <a:avLst/>
          </a:prstGeom>
          <a:solidFill>
            <a:srgbClr val="e3f7ed"/>
          </a:solidFill>
          <a:ln w="0">
            <a:noFill/>
          </a:ln>
        </p:spPr>
        <p:style>
          <a:lnRef idx="0"/>
          <a:fillRef idx="0"/>
          <a:effectRef idx="0"/>
          <a:fontRef idx="minor"/>
        </p:style>
        <p:txBody>
          <a:bodyPr lIns="0" rIns="0" tIns="0" bIns="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Әлемдік, халықаралық саясат ұғымына келетін болсақ бұл ұғым халықаралық құқық суъектілерінің (мемлекеттер, мемлекетаралық және мемлекеттік емес ұйымдар, одақтар, діни ұйымдар, трансұлттық ұйымдар мен корпорациялар т.б.) соғыс және бейбітшілік, адамзаттың сақталуы, жалпыға бірдей қауіпсіздікті қамтамасыз ету және қарусыздану, ұлттық, аймақтық, жаһандық қайшылықтардың алдын алу және реттеу, қоршаған ортаны сақтау, аштық пен ауруларды азайту және басқа да әлемдік қайшылықтарды шеше отырып адамзат үшін әлемде неғұрлым әділетті тәртіптер орнатуға бағытталған мақсатты қызметін көрсетеді.</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000" strike="noStrike" u="none">
                <a:solidFill>
                  <a:srgbClr val="000000"/>
                </a:solidFill>
                <a:uFillTx/>
                <a:latin typeface="Times New Roman"/>
                <a:ea typeface="Times New Roman"/>
              </a:rPr>
              <a:t>  </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p:txBody>
      </p:sp>
      <p:pic>
        <p:nvPicPr>
          <p:cNvPr id="47" name="Picture 10" descr="https://znanija.com/app/img/avatars/793b19ceebc78018a2a1a20fd421e131.png"/>
          <p:cNvPicPr/>
          <p:nvPr/>
        </p:nvPicPr>
        <p:blipFill>
          <a:blip r:embed="rId2"/>
          <a:stretch/>
        </p:blipFill>
        <p:spPr>
          <a:xfrm>
            <a:off x="34920" y="-1617840"/>
            <a:ext cx="609480" cy="609840"/>
          </a:xfrm>
          <a:prstGeom prst="rect">
            <a:avLst/>
          </a:prstGeom>
          <a:ln w="0">
            <a:noFill/>
          </a:ln>
        </p:spPr>
      </p:pic>
      <p:pic>
        <p:nvPicPr>
          <p:cNvPr id="48" name="Picture 11" descr="https://znanija.com/app/img/avatars/7cb1e97190f551016a9e364a2f6cd2f6.png"/>
          <p:cNvPicPr/>
          <p:nvPr/>
        </p:nvPicPr>
        <p:blipFill>
          <a:blip r:embed="rId3"/>
          <a:stretch/>
        </p:blipFill>
        <p:spPr>
          <a:xfrm>
            <a:off x="34920" y="-1434960"/>
            <a:ext cx="609480" cy="609480"/>
          </a:xfrm>
          <a:prstGeom prst="rect">
            <a:avLst/>
          </a:prstGeom>
          <a:ln w="0">
            <a:noFill/>
          </a:ln>
        </p:spPr>
      </p:pic>
      <p:pic>
        <p:nvPicPr>
          <p:cNvPr id="49" name="Picture 12" descr="https://znanija.com/app/img/avatars/c28e8873f4578858ea21eee63a93ff13.png"/>
          <p:cNvPicPr/>
          <p:nvPr/>
        </p:nvPicPr>
        <p:blipFill>
          <a:blip r:embed="rId4"/>
          <a:stretch/>
        </p:blipFill>
        <p:spPr>
          <a:xfrm>
            <a:off x="34920" y="-1252440"/>
            <a:ext cx="609480" cy="609480"/>
          </a:xfrm>
          <a:prstGeom prst="rect">
            <a:avLst/>
          </a:prstGeom>
          <a:ln w="0">
            <a:noFill/>
          </a:ln>
        </p:spPr>
      </p:pic>
      <p:sp>
        <p:nvSpPr>
          <p:cNvPr id="50" name="AutoShape 13"/>
          <p:cNvSpPr/>
          <p:nvPr/>
        </p:nvSpPr>
        <p:spPr>
          <a:xfrm>
            <a:off x="34920" y="2717640"/>
            <a:ext cx="304920" cy="30492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1" name="Рисунок 48" descr=""/>
          <p:cNvPicPr/>
          <p:nvPr/>
        </p:nvPicPr>
        <p:blipFill>
          <a:blip r:embed="rId1"/>
          <a:stretch/>
        </p:blipFill>
        <p:spPr>
          <a:xfrm>
            <a:off x="652320" y="7978680"/>
            <a:ext cx="200160" cy="203400"/>
          </a:xfrm>
          <a:prstGeom prst="rect">
            <a:avLst/>
          </a:prstGeom>
          <a:ln w="0">
            <a:noFill/>
          </a:ln>
        </p:spPr>
      </p:pic>
      <p:sp>
        <p:nvSpPr>
          <p:cNvPr id="52" name="object 2"/>
          <p:cNvSpPr/>
          <p:nvPr/>
        </p:nvSpPr>
        <p:spPr>
          <a:xfrm>
            <a:off x="1440" y="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53"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54"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55" name="Google Shape;77;p1"/>
          <p:cNvCxnSpPr/>
          <p:nvPr/>
        </p:nvCxnSpPr>
        <p:spPr>
          <a:xfrm>
            <a:off x="212400" y="6621120"/>
            <a:ext cx="11729160" cy="26280"/>
          </a:xfrm>
          <a:prstGeom prst="straightConnector1">
            <a:avLst/>
          </a:prstGeom>
          <a:ln w="57240">
            <a:solidFill>
              <a:srgbClr val="33cccc"/>
            </a:solidFill>
            <a:miter/>
          </a:ln>
        </p:spPr>
      </p:cxnSp>
      <p:cxnSp>
        <p:nvCxnSpPr>
          <p:cNvPr id="56" name="Google Shape;78;p1"/>
          <p:cNvCxnSpPr/>
          <p:nvPr/>
        </p:nvCxnSpPr>
        <p:spPr>
          <a:xfrm>
            <a:off x="757080" y="6364080"/>
            <a:ext cx="10694160" cy="37080"/>
          </a:xfrm>
          <a:prstGeom prst="straightConnector1">
            <a:avLst/>
          </a:prstGeom>
          <a:ln w="38160">
            <a:solidFill>
              <a:srgbClr val="4472c4"/>
            </a:solidFill>
            <a:miter/>
          </a:ln>
        </p:spPr>
      </p:cxnSp>
      <p:sp>
        <p:nvSpPr>
          <p:cNvPr id="57" name="TextBox 8"/>
          <p:cNvSpPr/>
          <p:nvPr/>
        </p:nvSpPr>
        <p:spPr>
          <a:xfrm>
            <a:off x="1133640" y="27288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ahoma"/>
                <a:ea typeface="Tahoma"/>
              </a:rPr>
              <a:t>1-т</a:t>
            </a:r>
            <a:r>
              <a:rPr b="1" lang="kk-KZ" sz="2400" strike="noStrike" u="none">
                <a:solidFill>
                  <a:srgbClr val="ffffff"/>
                </a:solidFill>
                <a:uFillTx/>
                <a:latin typeface="Tahoma"/>
                <a:ea typeface="Tahoma"/>
              </a:rPr>
              <a:t>апсырма</a:t>
            </a:r>
            <a:endParaRPr b="0" lang="ru-RU" sz="2400" strike="noStrike" u="none">
              <a:solidFill>
                <a:srgbClr val="000000"/>
              </a:solidFill>
              <a:uFillTx/>
              <a:latin typeface="Calibri"/>
            </a:endParaRPr>
          </a:p>
        </p:txBody>
      </p:sp>
      <p:sp>
        <p:nvSpPr>
          <p:cNvPr id="58" name="TextBox 2"/>
          <p:cNvSpPr/>
          <p:nvPr/>
        </p:nvSpPr>
        <p:spPr>
          <a:xfrm>
            <a:off x="8045280" y="4422600"/>
            <a:ext cx="396432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ДЕСКРИПТОР</a:t>
            </a:r>
            <a:endParaRPr b="0" lang="ru-RU" sz="1800" strike="noStrike" u="none">
              <a:solidFill>
                <a:srgbClr val="000000"/>
              </a:solidFill>
              <a:uFillTx/>
              <a:latin typeface="Calibri"/>
            </a:endParaRPr>
          </a:p>
          <a:p>
            <a:pPr>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Мәтіннің негізгі ойын анықтайды;</a:t>
            </a:r>
            <a:endParaRPr b="0" lang="ru-RU" sz="1800" strike="noStrike" u="none">
              <a:solidFill>
                <a:srgbClr val="000000"/>
              </a:solidFill>
              <a:uFillTx/>
              <a:latin typeface="Calibri"/>
            </a:endParaRPr>
          </a:p>
          <a:p>
            <a:pPr>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Жаһандық мәселені анықтайды;</a:t>
            </a:r>
            <a:endParaRPr b="0" lang="ru-RU" sz="1800" strike="noStrike" u="none">
              <a:solidFill>
                <a:srgbClr val="000000"/>
              </a:solidFill>
              <a:uFillTx/>
              <a:latin typeface="Calibri"/>
            </a:endParaRPr>
          </a:p>
          <a:p>
            <a:pPr>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59" name="Прямоугольник 4"/>
          <p:cNvSpPr/>
          <p:nvPr/>
        </p:nvSpPr>
        <p:spPr>
          <a:xfrm>
            <a:off x="160200" y="936720"/>
            <a:ext cx="760428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60" name="Rectangle 15"/>
          <p:cNvSpPr/>
          <p:nvPr/>
        </p:nvSpPr>
        <p:spPr>
          <a:xfrm>
            <a:off x="593640" y="964800"/>
            <a:ext cx="10923840" cy="3506040"/>
          </a:xfrm>
          <a:prstGeom prst="rect">
            <a:avLst/>
          </a:prstGeom>
          <a:noFill/>
          <a:ln w="0">
            <a:noFill/>
          </a:ln>
        </p:spPr>
        <p:style>
          <a:lnRef idx="0"/>
          <a:fillRef idx="0"/>
          <a:effectRef idx="0"/>
          <a:fontRef idx="minor"/>
        </p:style>
        <p:txBody>
          <a:bodyPr lIns="90000" rIns="90000" tIns="46800" bIns="46800" anchor="ctr">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000000"/>
                </a:solidFill>
                <a:uFillTx/>
                <a:latin typeface="Times New Roman"/>
              </a:rPr>
              <a:t>1-тапсырма.Мәтіндегі негізгі ойды анықтап,қандай жаһандық мәселелер қозғалғанын анықтаңыз.</a:t>
            </a:r>
            <a:endParaRPr b="0" lang="ru-RU" sz="16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5c5c5c"/>
                </a:solidFill>
                <a:uFillTx/>
                <a:latin typeface="Times New Roman"/>
              </a:rPr>
              <a:t>Адамзаттың дамуы демографиялық дағдарыс, экологиялық қыспақ, азық-түлік тапшылығы сияқты дәстүрлі қауіптер мен қайшылықтарға қосарласқан жаңа қауіптерге душар болуда. Олар ядролық қарулардың және басқа да жаппай қыру қаруларының бақылаусыз таралуы, халықаралық терроризм, түрлі індет ауруларының жаңа түрлерінің қауіптері, адамдарды құлдыққа сату, жасырын миграция, аштық (әлем халқының 1 млрд. адамы қазір ашығуда), экстремизм, наркотрафик т.б. қауіптер мен қайшылықтар. Әлемдегі бейбітшілік пен тыныштықтың сақталуына зардаптарын тигізетін осы қауіп-қатерлерден келетін шығындарды азайтуға бағытталған тиімді де күшті саясатты басқа мемлекеттермен үйлестіре отырып жүргізуге әлемнің әрбір мемлекеті мүдделі.</a:t>
            </a:r>
            <a:endParaRPr b="0" lang="ru-RU" sz="16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5c5c5c"/>
                </a:solidFill>
                <a:uFillTx/>
                <a:latin typeface="Times New Roman"/>
              </a:rPr>
              <a:t>Қазіргі әлемдік саясатқа қатынасатын негізгі акторлар: егеменді мемлекеттер, мемлекетаралық ұйымдар, халықаралық үкіметтік, немесе үкіметтік емес ұйымдар болып табылады. Сонымен қатар қазіргі халықаралық қатынастардың белсенді акторлары, яғни қатысушылары түрлі мемлекеттер блоктары (НАТО, ОДКБ, СЕАТО, СЕНТО, АНЗЮС), интеграциялық топтар (ЕО, ТМД) мемлекетаралық бірлестіктер (ШЫҰ, БРИК) т.б</a:t>
            </a:r>
            <a:endParaRPr b="0" lang="ru-RU" sz="16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600" strike="noStrike" u="none">
                <a:solidFill>
                  <a:srgbClr val="5c5c5c"/>
                </a:solidFill>
                <a:uFillTx/>
                <a:latin typeface="Times New Roman"/>
              </a:rPr>
              <a:t>. халықаралық ұйымдар өздерінің мақсаттары мен тәуелсіздіктерін сақтай отырып әлемдік саясатқа қатысады және жаһандық мәселердің шешілуіне ат салысады</a:t>
            </a:r>
            <a:r>
              <a:rPr b="0" lang="kk-KZ" sz="1200" strike="noStrike" u="none">
                <a:solidFill>
                  <a:srgbClr val="5c5c5c"/>
                </a:solidFill>
                <a:uFillTx/>
                <a:latin typeface="Times New Roman"/>
              </a:rPr>
              <a:t>.</a:t>
            </a:r>
            <a:endParaRPr b="0" lang="ru-RU" sz="1200" strike="noStrike" u="none">
              <a:solidFill>
                <a:srgbClr val="000000"/>
              </a:solidFill>
              <a:uFillTx/>
              <a:latin typeface="Calibri"/>
            </a:endParaRPr>
          </a:p>
        </p:txBody>
      </p:sp>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61" name="Рисунок 48" descr=""/>
          <p:cNvPicPr/>
          <p:nvPr/>
        </p:nvPicPr>
        <p:blipFill>
          <a:blip r:embed="rId1"/>
          <a:stretch/>
        </p:blipFill>
        <p:spPr>
          <a:xfrm>
            <a:off x="652320" y="7978680"/>
            <a:ext cx="200160" cy="203400"/>
          </a:xfrm>
          <a:prstGeom prst="rect">
            <a:avLst/>
          </a:prstGeom>
          <a:ln w="0">
            <a:noFill/>
          </a:ln>
        </p:spPr>
      </p:pic>
      <p:sp>
        <p:nvSpPr>
          <p:cNvPr id="62"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63"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64"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65" name="Google Shape;77;p1"/>
          <p:cNvCxnSpPr/>
          <p:nvPr/>
        </p:nvCxnSpPr>
        <p:spPr>
          <a:xfrm>
            <a:off x="212400" y="6621120"/>
            <a:ext cx="11729160" cy="26280"/>
          </a:xfrm>
          <a:prstGeom prst="straightConnector1">
            <a:avLst/>
          </a:prstGeom>
          <a:ln w="57240">
            <a:solidFill>
              <a:srgbClr val="33cccc"/>
            </a:solidFill>
            <a:miter/>
          </a:ln>
        </p:spPr>
      </p:cxnSp>
      <p:cxnSp>
        <p:nvCxnSpPr>
          <p:cNvPr id="66" name="Google Shape;78;p1"/>
          <p:cNvCxnSpPr/>
          <p:nvPr/>
        </p:nvCxnSpPr>
        <p:spPr>
          <a:xfrm>
            <a:off x="757080" y="6364080"/>
            <a:ext cx="10694160" cy="37080"/>
          </a:xfrm>
          <a:prstGeom prst="straightConnector1">
            <a:avLst/>
          </a:prstGeom>
          <a:ln w="57240">
            <a:solidFill>
              <a:srgbClr val="0070c0"/>
            </a:solidFill>
            <a:miter/>
          </a:ln>
        </p:spPr>
      </p:cxnSp>
      <p:sp>
        <p:nvSpPr>
          <p:cNvPr id="67" name="TextBox 8"/>
          <p:cNvSpPr/>
          <p:nvPr/>
        </p:nvSpPr>
        <p:spPr>
          <a:xfrm>
            <a:off x="1133640" y="27288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ahoma"/>
                <a:ea typeface="Tahoma"/>
              </a:rPr>
              <a:t>Өзіңді тексер</a:t>
            </a:r>
            <a:endParaRPr b="0" lang="ru-RU" sz="2400" strike="noStrike" u="none">
              <a:solidFill>
                <a:srgbClr val="000000"/>
              </a:solidFill>
              <a:uFillTx/>
              <a:latin typeface="Calibri"/>
            </a:endParaRPr>
          </a:p>
        </p:txBody>
      </p:sp>
      <p:sp>
        <p:nvSpPr>
          <p:cNvPr id="68" name="TextBox 1"/>
          <p:cNvSpPr/>
          <p:nvPr/>
        </p:nvSpPr>
        <p:spPr>
          <a:xfrm>
            <a:off x="652320" y="1251000"/>
            <a:ext cx="11085480" cy="25333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Қоғам арасындағы қатынастар: демографиялық дағдарыс мәселелері, мәселен қытай халық республикасында бала тууға шектеу қойылғандықтан, жастар саны азайып барады</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 </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Жеке тұлғамен қоғам арасындағы қарым-қатынастар:қазіргі таңда аса қауіпті әлемді жайлаған індетпен барлық әлем күресуде,</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Адам мен табиғат арасындағы қарым-қатынастар: адамдардың қатысумен табиғат ластануда.</a:t>
            </a:r>
            <a:endParaRPr b="0" lang="ru-RU" sz="2000" strike="noStrike" u="none">
              <a:solidFill>
                <a:srgbClr val="000000"/>
              </a:solidFill>
              <a:uFillTx/>
              <a:latin typeface="Calibri"/>
            </a:endParaRPr>
          </a:p>
        </p:txBody>
      </p:sp>
      <p:graphicFrame>
        <p:nvGraphicFramePr>
          <p:cNvPr id="69" name=""/>
          <p:cNvGraphicFramePr/>
          <p:nvPr/>
        </p:nvGraphicFramePr>
        <p:xfrm>
          <a:off x="1011240" y="3952800"/>
          <a:ext cx="9495000" cy="1932120"/>
        </p:xfrm>
        <a:graphic>
          <a:graphicData uri="http://schemas.openxmlformats.org/drawingml/2006/table">
            <a:tbl>
              <a:tblPr/>
              <a:tblGrid>
                <a:gridCol w="3165480"/>
                <a:gridCol w="3164040"/>
                <a:gridCol w="3165480"/>
              </a:tblGrid>
              <a:tr h="482760">
                <a:tc>
                  <a:txBody>
                    <a:bodyPr lIns="68760" rIns="6876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000000"/>
                          </a:solidFill>
                          <a:uFillTx/>
                          <a:latin typeface="Times New Roman"/>
                          <a:ea typeface="Times New Roman"/>
                        </a:rPr>
                        <a:t>Халықаралық қатынастар</a:t>
                      </a:r>
                      <a:endParaRPr b="0" lang="ru-RU" sz="12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000000"/>
                          </a:solidFill>
                          <a:uFillTx/>
                          <a:latin typeface="Times New Roman"/>
                          <a:ea typeface="Times New Roman"/>
                        </a:rPr>
                        <a:t>Адам мен табиғат арасындағы қарым</a:t>
                      </a:r>
                      <a:r>
                        <a:rPr b="0" lang="ru-RU" sz="1200" strike="noStrike" u="none">
                          <a:solidFill>
                            <a:srgbClr val="000000"/>
                          </a:solidFill>
                          <a:uFillTx/>
                          <a:latin typeface="Times New Roman"/>
                          <a:ea typeface="Times New Roman"/>
                        </a:rPr>
                        <a:t>-</a:t>
                      </a:r>
                      <a:r>
                        <a:rPr b="0" lang="kk-KZ" sz="1200" strike="noStrike" u="none">
                          <a:solidFill>
                            <a:srgbClr val="000000"/>
                          </a:solidFill>
                          <a:uFillTx/>
                          <a:latin typeface="Times New Roman"/>
                          <a:ea typeface="Times New Roman"/>
                        </a:rPr>
                        <a:t>қатынас</a:t>
                      </a:r>
                      <a:endParaRPr b="0" lang="ru-RU" sz="12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000000"/>
                          </a:solidFill>
                          <a:uFillTx/>
                          <a:latin typeface="Times New Roman"/>
                          <a:ea typeface="Times New Roman"/>
                        </a:rPr>
                        <a:t>Жеке тұлға мен қоғам арасындағы қарым-қатынас</a:t>
                      </a:r>
                      <a:endParaRPr b="0" lang="ru-RU" sz="12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r h="1449360">
                <a:tc>
                  <a:txBody>
                    <a:bodyPr lIns="68760" rIns="6876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000000"/>
                          </a:solidFill>
                          <a:uFillTx/>
                          <a:latin typeface="Times New Roman"/>
                          <a:ea typeface="Times New Roman"/>
                        </a:rPr>
                        <a:t>Соғыс және бейбітшілік мәселелері;</a:t>
                      </a:r>
                      <a:endParaRPr b="0" lang="ru-RU" sz="12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000000"/>
                          </a:solidFill>
                          <a:uFillTx/>
                          <a:latin typeface="Times New Roman"/>
                          <a:ea typeface="Times New Roman"/>
                        </a:rPr>
                        <a:t>Жаһандық теңсіздік мәселелері,</a:t>
                      </a:r>
                      <a:endParaRPr b="0" lang="ru-RU" sz="12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000000"/>
                          </a:solidFill>
                          <a:uFillTx/>
                          <a:latin typeface="Times New Roman"/>
                          <a:ea typeface="Times New Roman"/>
                        </a:rPr>
                        <a:t>Космос пен әлемдік мұхитты бейбіт мақсатқа игеру;</a:t>
                      </a:r>
                      <a:endParaRPr b="0" lang="ru-RU" sz="12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000000"/>
                          </a:solidFill>
                          <a:uFillTx/>
                          <a:latin typeface="Times New Roman"/>
                          <a:ea typeface="Times New Roman"/>
                        </a:rPr>
                        <a:t>Экологиялық мәселелер;</a:t>
                      </a:r>
                      <a:endParaRPr b="0" lang="ru-RU" sz="12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000000"/>
                          </a:solidFill>
                          <a:uFillTx/>
                          <a:latin typeface="Times New Roman"/>
                          <a:ea typeface="Times New Roman"/>
                        </a:rPr>
                        <a:t>Шикізаттық мәселелер;</a:t>
                      </a:r>
                      <a:endParaRPr b="0" lang="ru-RU" sz="12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000000"/>
                          </a:solidFill>
                          <a:uFillTx/>
                          <a:latin typeface="Times New Roman"/>
                          <a:ea typeface="Times New Roman"/>
                        </a:rPr>
                        <a:t>Энергетикалық мәселелер,</a:t>
                      </a:r>
                      <a:endParaRPr b="0" lang="ru-RU" sz="12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000000"/>
                          </a:solidFill>
                          <a:uFillTx/>
                          <a:latin typeface="Times New Roman"/>
                          <a:ea typeface="Times New Roman"/>
                        </a:rPr>
                        <a:t>Ауа</a:t>
                      </a:r>
                      <a:r>
                        <a:rPr b="0" lang="ru-RU" sz="1200" strike="noStrike" u="none">
                          <a:solidFill>
                            <a:srgbClr val="000000"/>
                          </a:solidFill>
                          <a:uFillTx/>
                          <a:latin typeface="Times New Roman"/>
                          <a:ea typeface="Times New Roman"/>
                        </a:rPr>
                        <a:t>-</a:t>
                      </a:r>
                      <a:r>
                        <a:rPr b="0" lang="kk-KZ" sz="1200" strike="noStrike" u="none">
                          <a:solidFill>
                            <a:srgbClr val="000000"/>
                          </a:solidFill>
                          <a:uFillTx/>
                          <a:latin typeface="Times New Roman"/>
                          <a:ea typeface="Times New Roman"/>
                        </a:rPr>
                        <a:t>райы және табиғат </a:t>
                      </a:r>
                      <a:endParaRPr b="0" lang="ru-RU" sz="12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c>
                  <a:txBody>
                    <a:bodyPr lIns="68760" rIns="68760" tIns="0" bIns="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000000"/>
                          </a:solidFill>
                          <a:uFillTx/>
                          <a:latin typeface="Times New Roman"/>
                          <a:ea typeface="Times New Roman"/>
                        </a:rPr>
                        <a:t>Демографиялық мәселелер;</a:t>
                      </a:r>
                      <a:endParaRPr b="0" lang="ru-RU" sz="12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000000"/>
                          </a:solidFill>
                          <a:uFillTx/>
                          <a:latin typeface="Times New Roman"/>
                          <a:ea typeface="Times New Roman"/>
                        </a:rPr>
                        <a:t>Кедейшілік пен аштық,</a:t>
                      </a:r>
                      <a:endParaRPr b="0" lang="ru-RU" sz="12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000000"/>
                          </a:solidFill>
                          <a:uFillTx/>
                          <a:latin typeface="Times New Roman"/>
                          <a:ea typeface="Times New Roman"/>
                        </a:rPr>
                        <a:t>Жасырын миграция,адам саудасы, құлдық;</a:t>
                      </a:r>
                      <a:endParaRPr b="0" lang="ru-RU" sz="12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000000"/>
                          </a:solidFill>
                          <a:uFillTx/>
                          <a:latin typeface="Times New Roman"/>
                          <a:ea typeface="Times New Roman"/>
                        </a:rPr>
                        <a:t>Ғылыми –техникалық дамудың жағымсыз жақтарымен күресу;</a:t>
                      </a:r>
                      <a:endParaRPr b="0" lang="ru-RU" sz="12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200" strike="noStrike" u="none">
                          <a:solidFill>
                            <a:srgbClr val="000000"/>
                          </a:solidFill>
                          <a:uFillTx/>
                          <a:latin typeface="Times New Roman"/>
                          <a:ea typeface="Times New Roman"/>
                        </a:rPr>
                        <a:t>Аса қауіпті қауіпті індетті бірлесе жою;</a:t>
                      </a:r>
                      <a:endParaRPr b="0" lang="ru-RU" sz="1200" strike="noStrike" u="none">
                        <a:solidFill>
                          <a:srgbClr val="000000"/>
                        </a:solidFill>
                        <a:uFillTx/>
                        <a:latin typeface="Calibri"/>
                      </a:endParaRPr>
                    </a:p>
                  </a:txBody>
                  <a:tcPr anchor="t" marL="68760" marR="6876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noFill/>
                  </a:tcPr>
                </a:tc>
              </a:tr>
            </a:tbl>
          </a:graphicData>
        </a:graphic>
      </p:graphicFrame>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0" name="Рисунок 48" descr=""/>
          <p:cNvPicPr/>
          <p:nvPr/>
        </p:nvPicPr>
        <p:blipFill>
          <a:blip r:embed="rId1"/>
          <a:stretch/>
        </p:blipFill>
        <p:spPr>
          <a:xfrm>
            <a:off x="652320" y="7978680"/>
            <a:ext cx="200160" cy="203400"/>
          </a:xfrm>
          <a:prstGeom prst="rect">
            <a:avLst/>
          </a:prstGeom>
          <a:ln w="0">
            <a:noFill/>
          </a:ln>
        </p:spPr>
      </p:pic>
      <p:sp>
        <p:nvSpPr>
          <p:cNvPr id="71"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72"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73"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74" name="Google Shape;77;p1"/>
          <p:cNvCxnSpPr/>
          <p:nvPr/>
        </p:nvCxnSpPr>
        <p:spPr>
          <a:xfrm>
            <a:off x="212400" y="6621120"/>
            <a:ext cx="11729160" cy="26280"/>
          </a:xfrm>
          <a:prstGeom prst="straightConnector1">
            <a:avLst/>
          </a:prstGeom>
          <a:ln w="57240">
            <a:solidFill>
              <a:srgbClr val="33cccc"/>
            </a:solidFill>
            <a:miter/>
          </a:ln>
        </p:spPr>
      </p:cxnSp>
      <p:cxnSp>
        <p:nvCxnSpPr>
          <p:cNvPr id="75" name="Google Shape;78;p1"/>
          <p:cNvCxnSpPr/>
          <p:nvPr/>
        </p:nvCxnSpPr>
        <p:spPr>
          <a:xfrm>
            <a:off x="757080" y="6364080"/>
            <a:ext cx="10694160" cy="37080"/>
          </a:xfrm>
          <a:prstGeom prst="straightConnector1">
            <a:avLst/>
          </a:prstGeom>
          <a:ln w="57240">
            <a:solidFill>
              <a:srgbClr val="0070c0"/>
            </a:solidFill>
            <a:miter/>
          </a:ln>
        </p:spPr>
      </p:cxnSp>
      <p:sp>
        <p:nvSpPr>
          <p:cNvPr id="76" name="TextBox 8"/>
          <p:cNvSpPr/>
          <p:nvPr/>
        </p:nvSpPr>
        <p:spPr>
          <a:xfrm>
            <a:off x="1133640" y="27288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Calibri"/>
              </a:rPr>
              <a:t>Тілдік бағдар</a:t>
            </a:r>
            <a:endParaRPr b="0" lang="ru-RU" sz="2400" strike="noStrike" u="none">
              <a:solidFill>
                <a:srgbClr val="000000"/>
              </a:solidFill>
              <a:uFillTx/>
              <a:latin typeface="Calibri"/>
            </a:endParaRPr>
          </a:p>
        </p:txBody>
      </p:sp>
      <p:sp>
        <p:nvSpPr>
          <p:cNvPr id="77" name="Rectangle 23"/>
          <p:cNvSpPr/>
          <p:nvPr/>
        </p:nvSpPr>
        <p:spPr>
          <a:xfrm>
            <a:off x="0" y="1259640"/>
            <a:ext cx="12192120" cy="1739880"/>
          </a:xfrm>
          <a:prstGeom prst="rect">
            <a:avLst/>
          </a:prstGeom>
          <a:solidFill>
            <a:srgbClr val="ffffff"/>
          </a:solidFill>
          <a:ln w="0">
            <a:noFill/>
          </a:ln>
        </p:spPr>
        <p:style>
          <a:lnRef idx="0"/>
          <a:fillRef idx="0"/>
          <a:effectRef idx="0"/>
          <a:fontRef idx="minor"/>
        </p:style>
        <p:txBody>
          <a:bodyPr lIns="90000" rIns="90000" tIns="46800" bIns="46800" anchor="ctr">
            <a:spAutoFit/>
          </a:bodyPr>
          <a:p>
            <a:pPr>
              <a:lnSpc>
                <a:spcPct val="100000"/>
              </a:lnSpc>
              <a:buClr>
                <a:srgbClr val="000000"/>
              </a:buClr>
              <a:buFont typeface="Times New Roman"/>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Calibri"/>
              </a:rPr>
              <a:t>Нүкте </a:t>
            </a:r>
            <a:r>
              <a:rPr b="0" lang="kk-KZ" sz="1800" strike="noStrike" u="none">
                <a:solidFill>
                  <a:srgbClr val="202122"/>
                </a:solidFill>
                <a:uFillTx/>
                <a:latin typeface="Times New Roman"/>
                <a:ea typeface="Calibri"/>
              </a:rPr>
              <a:t>1) хабарлы сөйлемдерден кейін. Мұндай сөйлемдер құрамына қарай </a:t>
            </a:r>
            <a:r>
              <a:rPr b="0" i="1" lang="kk-KZ" sz="1800" strike="noStrike" u="none">
                <a:solidFill>
                  <a:srgbClr val="202122"/>
                </a:solidFill>
                <a:uFillTx/>
                <a:latin typeface="Times New Roman"/>
                <a:ea typeface="Calibri"/>
              </a:rPr>
              <a:t>жай, құрмалас сөйлем</a:t>
            </a:r>
            <a:r>
              <a:rPr b="0" lang="kk-KZ" sz="1800" strike="noStrike" u="none">
                <a:solidFill>
                  <a:srgbClr val="202122"/>
                </a:solidFill>
                <a:uFillTx/>
                <a:latin typeface="Times New Roman"/>
                <a:ea typeface="Calibri"/>
              </a:rPr>
              <a:t>, сондай-ақ </a:t>
            </a:r>
            <a:r>
              <a:rPr b="0" i="1" lang="kk-KZ" sz="1800" strike="noStrike" u="none">
                <a:solidFill>
                  <a:srgbClr val="202122"/>
                </a:solidFill>
                <a:uFillTx/>
                <a:latin typeface="Times New Roman"/>
                <a:ea typeface="Calibri"/>
              </a:rPr>
              <a:t>толымды, толымсыз, жақты, жақсыз</a:t>
            </a:r>
            <a:r>
              <a:rPr b="0" lang="kk-KZ" sz="1800" strike="noStrike" u="none">
                <a:solidFill>
                  <a:srgbClr val="202122"/>
                </a:solidFill>
                <a:uFillTx/>
                <a:latin typeface="Times New Roman"/>
                <a:ea typeface="Calibri"/>
              </a:rPr>
              <a:t> сөйлемдер болып келеді (</a:t>
            </a:r>
            <a:r>
              <a:rPr b="0" i="1" lang="kk-KZ" sz="1800" strike="noStrike" u="none">
                <a:solidFill>
                  <a:srgbClr val="202122"/>
                </a:solidFill>
                <a:uFillTx/>
                <a:latin typeface="Times New Roman"/>
                <a:ea typeface="Calibri"/>
              </a:rPr>
              <a:t>Жирен мұртты, аласа ақ сары жігіт басын көтерді.</a:t>
            </a:r>
            <a:r>
              <a:rPr b="0" lang="kk-KZ" sz="1800" strike="noStrike" u="none">
                <a:solidFill>
                  <a:srgbClr val="202122"/>
                </a:solidFill>
                <a:uFillTx/>
                <a:latin typeface="Times New Roman"/>
                <a:ea typeface="Calibri"/>
              </a:rPr>
              <a:t> </a:t>
            </a:r>
            <a:r>
              <a:rPr b="0" lang="ru-RU" sz="1800" strike="noStrike" u="none">
                <a:solidFill>
                  <a:srgbClr val="202122"/>
                </a:solidFill>
                <a:uFillTx/>
                <a:latin typeface="Times New Roman"/>
                <a:ea typeface="Calibri"/>
              </a:rPr>
              <a:t>Ғ. М.). </a:t>
            </a:r>
            <a:r>
              <a:rPr b="0" i="1" lang="ru-RU" sz="1800" strike="noStrike" u="none">
                <a:solidFill>
                  <a:srgbClr val="202122"/>
                </a:solidFill>
                <a:uFillTx/>
                <a:latin typeface="Times New Roman"/>
                <a:ea typeface="Calibri"/>
              </a:rPr>
              <a:t>Қуанышты жасыруға болмайды</a:t>
            </a:r>
            <a:r>
              <a:rPr b="0" lang="ru-RU" sz="1800" strike="noStrike" u="none">
                <a:solidFill>
                  <a:srgbClr val="202122"/>
                </a:solidFill>
                <a:uFillTx/>
                <a:latin typeface="Times New Roman"/>
                <a:ea typeface="Calibri"/>
              </a:rPr>
              <a:t> (С. Е.);</a:t>
            </a:r>
            <a:endParaRPr b="0" lang="ru-RU" sz="1800" strike="noStrike" u="none">
              <a:solidFill>
                <a:srgbClr val="000000"/>
              </a:solidFill>
              <a:uFillTx/>
              <a:latin typeface="Calibri"/>
            </a:endParaRPr>
          </a:p>
          <a:p>
            <a:pPr>
              <a:lnSpc>
                <a:spcPct val="100000"/>
              </a:lnSpc>
              <a:buClr>
                <a:srgbClr val="202122"/>
              </a:buClr>
              <a:buFont typeface="Times New Roman"/>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202122"/>
                </a:solidFill>
                <a:uFillTx/>
                <a:latin typeface="Times New Roman"/>
                <a:ea typeface="Calibri"/>
              </a:rPr>
              <a:t>2) басқы әріптерінен қысқарған кісі, газет-журнал аттарынан кейін.(</a:t>
            </a:r>
            <a:r>
              <a:rPr b="0" i="1" lang="ru-RU" sz="1800" strike="noStrike" u="none">
                <a:solidFill>
                  <a:srgbClr val="202122"/>
                </a:solidFill>
                <a:uFillTx/>
                <a:latin typeface="Times New Roman"/>
                <a:ea typeface="Calibri"/>
              </a:rPr>
              <a:t>Әуезов - қазақ халқының данышпан жазушысы. Ғ. М.). Қазақ тілі - мемлекеттік тіл</a:t>
            </a:r>
            <a:r>
              <a:rPr b="0" lang="ru-RU" sz="1800" strike="noStrike" u="none">
                <a:solidFill>
                  <a:srgbClr val="202122"/>
                </a:solidFill>
                <a:uFillTx/>
                <a:latin typeface="Times New Roman"/>
                <a:ea typeface="Calibri"/>
              </a:rPr>
              <a:t> ("С. Қ.");</a:t>
            </a:r>
            <a:endParaRPr b="0" lang="ru-RU" sz="1800" strike="noStrike" u="none">
              <a:solidFill>
                <a:srgbClr val="000000"/>
              </a:solidFill>
              <a:uFillTx/>
              <a:latin typeface="Calibri"/>
            </a:endParaRPr>
          </a:p>
          <a:p>
            <a:pPr>
              <a:lnSpc>
                <a:spcPct val="100000"/>
              </a:lnSpc>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Tree>
  </p:cSld>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8" name="Рисунок 48" descr=""/>
          <p:cNvPicPr/>
          <p:nvPr/>
        </p:nvPicPr>
        <p:blipFill>
          <a:blip r:embed="rId1"/>
          <a:stretch/>
        </p:blipFill>
        <p:spPr>
          <a:xfrm>
            <a:off x="652320" y="7978680"/>
            <a:ext cx="200160" cy="203400"/>
          </a:xfrm>
          <a:prstGeom prst="rect">
            <a:avLst/>
          </a:prstGeom>
          <a:ln w="0">
            <a:noFill/>
          </a:ln>
        </p:spPr>
      </p:pic>
      <p:sp>
        <p:nvSpPr>
          <p:cNvPr id="79"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ffffff"/>
                </a:solidFill>
                <a:uFillTx/>
                <a:latin typeface="Tahoma"/>
                <a:ea typeface="Tahoma"/>
              </a:rPr>
              <a:t>      </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ffffff"/>
                </a:solidFill>
                <a:uFillTx/>
                <a:latin typeface="Tahoma"/>
                <a:ea typeface="Tahoma"/>
              </a:rPr>
              <a:t>        </a:t>
            </a:r>
            <a:r>
              <a:rPr b="1" lang="ru-RU" sz="1800" strike="noStrike" u="none">
                <a:solidFill>
                  <a:srgbClr val="ffffff"/>
                </a:solidFill>
                <a:uFillTx/>
                <a:latin typeface="Tahoma"/>
                <a:ea typeface="Tahoma"/>
              </a:rPr>
              <a:t>2-т</a:t>
            </a:r>
            <a:r>
              <a:rPr b="1" lang="kk-KZ" sz="1800" strike="noStrike" u="none">
                <a:solidFill>
                  <a:srgbClr val="ffffff"/>
                </a:solidFill>
                <a:uFillTx/>
                <a:latin typeface="Tahoma"/>
                <a:ea typeface="Tahoma"/>
              </a:rPr>
              <a:t>апсырма</a:t>
            </a:r>
            <a:endParaRPr b="0" lang="ru-RU" sz="1800" strike="noStrike" u="none">
              <a:solidFill>
                <a:srgbClr val="000000"/>
              </a:solidFill>
              <a:uFillTx/>
              <a:latin typeface="Calibri"/>
            </a:endParaRPr>
          </a:p>
        </p:txBody>
      </p:sp>
      <p:sp>
        <p:nvSpPr>
          <p:cNvPr id="80"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81"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82" name="Google Shape;77;p1"/>
          <p:cNvCxnSpPr/>
          <p:nvPr/>
        </p:nvCxnSpPr>
        <p:spPr>
          <a:xfrm>
            <a:off x="212400" y="6621120"/>
            <a:ext cx="11729160" cy="26280"/>
          </a:xfrm>
          <a:prstGeom prst="straightConnector1">
            <a:avLst/>
          </a:prstGeom>
          <a:ln w="57240">
            <a:solidFill>
              <a:srgbClr val="33cccc"/>
            </a:solidFill>
            <a:miter/>
          </a:ln>
        </p:spPr>
      </p:cxnSp>
      <p:cxnSp>
        <p:nvCxnSpPr>
          <p:cNvPr id="83" name="Google Shape;78;p1"/>
          <p:cNvCxnSpPr/>
          <p:nvPr/>
        </p:nvCxnSpPr>
        <p:spPr>
          <a:xfrm>
            <a:off x="757080" y="6364080"/>
            <a:ext cx="10694160" cy="37080"/>
          </a:xfrm>
          <a:prstGeom prst="straightConnector1">
            <a:avLst/>
          </a:prstGeom>
          <a:ln w="38160">
            <a:solidFill>
              <a:srgbClr val="4472c4"/>
            </a:solidFill>
            <a:miter/>
          </a:ln>
        </p:spPr>
      </p:cxnSp>
      <p:sp>
        <p:nvSpPr>
          <p:cNvPr id="84" name="TextBox 2"/>
          <p:cNvSpPr/>
          <p:nvPr/>
        </p:nvSpPr>
        <p:spPr>
          <a:xfrm>
            <a:off x="739800" y="1197000"/>
            <a:ext cx="9547200" cy="55825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Times New Roman"/>
                <a:ea typeface="Times New Roman"/>
              </a:rPr>
              <a:t>Сұраулы сөйлемдерді хабарлы сөйлемге айналдырып тыныс белгісін қойыңыздар.</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Times New Roman"/>
                <a:ea typeface="Times New Roman"/>
              </a:rPr>
              <a:t>Сұраулы сөйлем</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Times New Roman"/>
                <a:ea typeface="Times New Roman"/>
              </a:rPr>
              <a:t>Хабарлы сөйлем</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Times New Roman"/>
                <a:ea typeface="Times New Roman"/>
              </a:rPr>
              <a:t>Ендігі жылы 8-сыныпты қалай оқисың?</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Times New Roman"/>
                <a:ea typeface="Times New Roman"/>
              </a:rPr>
              <a:t> </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Times New Roman"/>
                <a:ea typeface="Times New Roman"/>
              </a:rPr>
              <a:t>Ат шанаға бес-алты шақырым сөз болып па?</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Times New Roman"/>
                <a:ea typeface="Times New Roman"/>
              </a:rPr>
              <a:t> </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Times New Roman"/>
                <a:ea typeface="Times New Roman"/>
              </a:rPr>
              <a:t>Атты сонша қинап не керегі бар еді?</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Times New Roman"/>
                <a:ea typeface="Times New Roman"/>
              </a:rPr>
              <a:t> </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Times New Roman"/>
                <a:ea typeface="Times New Roman"/>
              </a:rPr>
              <a:t>Жаңа артымыздан менің атымды атап біреу сонша айқайлады,сен емессің бе?</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Times New Roman"/>
                <a:ea typeface="Times New Roman"/>
              </a:rPr>
              <a:t> </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Times New Roman"/>
                <a:ea typeface="Times New Roman"/>
              </a:rPr>
              <a:t>Сөйтіп, ендігі жылы бірге оқимыз ба?</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Times New Roman"/>
                <a:ea typeface="Times New Roman"/>
              </a:rPr>
              <a:t>Дескрипторы:</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 Сұраулы сөйлемді хабарлы сөйлемге айналдырады</a:t>
            </a:r>
            <a:r>
              <a:rPr b="1" lang="kk-KZ" sz="2000" strike="noStrike" u="none">
                <a:solidFill>
                  <a:srgbClr val="000000"/>
                </a:solidFill>
                <a:uFillTx/>
                <a:latin typeface="Times New Roman"/>
                <a:ea typeface="Times New Roman"/>
              </a:rPr>
              <a:t>;</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Times New Roman"/>
                <a:ea typeface="Times New Roman"/>
              </a:rPr>
              <a:t>-</a:t>
            </a:r>
            <a:r>
              <a:rPr b="0" lang="kk-KZ" sz="2000" strike="noStrike" u="none">
                <a:solidFill>
                  <a:srgbClr val="000000"/>
                </a:solidFill>
                <a:uFillTx/>
                <a:latin typeface="Times New Roman"/>
                <a:ea typeface="Times New Roman"/>
              </a:rPr>
              <a:t> Нүктенің қойылуын орнын біледі;</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000" strike="noStrike" u="none">
              <a:solidFill>
                <a:srgbClr val="000000"/>
              </a:solidFill>
              <a:uFillTx/>
              <a:latin typeface="Calibri"/>
            </a:endParaRPr>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5840</TotalTime>
  <Application>LibreOffice/24.8.2.1$MacOSX_AARCH64 LibreOffice_project/0f794b6e29741098670a3b95d60478a65d05ef13</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2018-09-12T08:07:08Z</dcterms:created>
  <dc:creator>Жазира Асанова</dc:creator>
  <dc:description/>
  <dc:language>ru-RU</dc:language>
  <cp:lastModifiedBy>67 Гимназия</cp:lastModifiedBy>
  <cp:lastPrinted>2020-03-24T14:36:16Z</cp:lastPrinted>
  <dcterms:modified xsi:type="dcterms:W3CDTF">2021-04-05T01:23:02Z</dcterms:modified>
  <cp:revision>442</cp:revision>
  <dc:subject/>
  <dc:title>Презентация PowerPoint</dc:title>
</cp:coreProperties>
</file>