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 id="2147483732" r:id="rId4"/>
    <p:sldMasterId id="2147483744" r:id="rId5"/>
    <p:sldMasterId id="2147483768" r:id="rId6"/>
    <p:sldMasterId id="2147483828" r:id="rId7"/>
    <p:sldMasterId id="2147483840" r:id="rId8"/>
    <p:sldMasterId id="2147483864" r:id="rId9"/>
    <p:sldMasterId id="2147483912" r:id="rId10"/>
    <p:sldMasterId id="2147483924" r:id="rId11"/>
  </p:sldMasterIdLst>
  <p:notesMasterIdLst>
    <p:notesMasterId r:id="rId26"/>
  </p:notesMasterIdLst>
  <p:sldIdLst>
    <p:sldId id="256" r:id="rId12"/>
    <p:sldId id="257" r:id="rId13"/>
    <p:sldId id="258" r:id="rId14"/>
    <p:sldId id="273" r:id="rId15"/>
    <p:sldId id="260" r:id="rId16"/>
    <p:sldId id="274" r:id="rId17"/>
    <p:sldId id="275" r:id="rId18"/>
    <p:sldId id="276" r:id="rId19"/>
    <p:sldId id="266" r:id="rId20"/>
    <p:sldId id="277" r:id="rId21"/>
    <p:sldId id="268" r:id="rId22"/>
    <p:sldId id="278" r:id="rId23"/>
    <p:sldId id="269" r:id="rId24"/>
    <p:sldId id="27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383D3-203F-41B7-BAB5-93825D7F5E19}" type="datetimeFigureOut">
              <a:rPr lang="ru-RU" smtClean="0"/>
              <a:t>07.04.2021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19301-25F2-4990-B7BD-167504A7E4A9}" type="slidenum">
              <a:rPr lang="ru-RU" smtClean="0"/>
              <a:t>‹#›</a:t>
            </a:fld>
            <a:endParaRPr lang="ru-RU"/>
          </a:p>
        </p:txBody>
      </p:sp>
    </p:spTree>
    <p:extLst>
      <p:ext uri="{BB962C8B-B14F-4D97-AF65-F5344CB8AC3E}">
        <p14:creationId xmlns:p14="http://schemas.microsoft.com/office/powerpoint/2010/main" val="1696691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D19301-25F2-4990-B7BD-167504A7E4A9}" type="slidenum">
              <a:rPr lang="ru-RU" smtClean="0"/>
              <a:t>13</a:t>
            </a:fld>
            <a:endParaRPr lang="ru-RU"/>
          </a:p>
        </p:txBody>
      </p:sp>
    </p:spTree>
    <p:extLst>
      <p:ext uri="{BB962C8B-B14F-4D97-AF65-F5344CB8AC3E}">
        <p14:creationId xmlns:p14="http://schemas.microsoft.com/office/powerpoint/2010/main" val="292506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подзаголовка</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0942D099-1B0B-427E-97D9-B5C501427F6C}" type="datetimeFigureOut">
              <a:rPr lang="ru-RU" smtClean="0"/>
              <a:t>07.04.2021</a:t>
            </a:fld>
            <a:endParaRPr lang="ru-RU"/>
          </a:p>
        </p:txBody>
      </p:sp>
      <p:sp>
        <p:nvSpPr>
          <p:cNvPr id="9" name="Slide Number Placeholder 8"/>
          <p:cNvSpPr>
            <a:spLocks noGrp="1"/>
          </p:cNvSpPr>
          <p:nvPr>
            <p:ph type="sldNum" sz="quarter" idx="11"/>
          </p:nvPr>
        </p:nvSpPr>
        <p:spPr/>
        <p:txBody>
          <a:bodyPr/>
          <a:lstStyle/>
          <a:p>
            <a:fld id="{171F67F6-3599-456B-9F43-ED29E03D19B1}"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942D099-1B0B-427E-97D9-B5C501427F6C}" type="datetimeFigureOut">
              <a:rPr lang="ru-RU" smtClean="0"/>
              <a:t>07.04.2021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71F67F6-3599-456B-9F43-ED29E03D19B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171F67F6-3599-456B-9F43-ED29E03D19B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942D099-1B0B-427E-97D9-B5C501427F6C}" type="datetimeFigureOut">
              <a:rPr lang="ru-RU" smtClean="0"/>
              <a:t>07.04.2021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71F67F6-3599-456B-9F43-ED29E03D19B1}"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71F67F6-3599-456B-9F43-ED29E03D19B1}"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0942D099-1B0B-427E-97D9-B5C501427F6C}" type="datetimeFigureOut">
              <a:rPr lang="ru-RU" smtClean="0"/>
              <a:t>07.04.2021</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171F67F6-3599-456B-9F43-ED29E03D19B1}"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1F67F6-3599-456B-9F43-ED29E03D19B1}"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942D099-1B0B-427E-97D9-B5C501427F6C}" type="datetimeFigureOut">
              <a:rPr lang="ru-RU" smtClean="0"/>
              <a:t>07.04.2021</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71F67F6-3599-456B-9F43-ED29E03D19B1}"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Slide Number Placeholder 7"/>
          <p:cNvSpPr>
            <a:spLocks noGrp="1"/>
          </p:cNvSpPr>
          <p:nvPr>
            <p:ph type="sldNum" sz="quarter" idx="11"/>
          </p:nvPr>
        </p:nvSpPr>
        <p:spPr/>
        <p:txBody>
          <a:bodyPr/>
          <a:lstStyle/>
          <a:p>
            <a:fld id="{171F67F6-3599-456B-9F43-ED29E03D19B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Slide Number Placeholder 7"/>
          <p:cNvSpPr>
            <a:spLocks noGrp="1"/>
          </p:cNvSpPr>
          <p:nvPr>
            <p:ph type="sldNum" sz="quarter" idx="11"/>
          </p:nvPr>
        </p:nvSpPr>
        <p:spPr/>
        <p:txBody>
          <a:bodyPr/>
          <a:lstStyle/>
          <a:p>
            <a:fld id="{171F67F6-3599-456B-9F43-ED29E03D19B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0942D099-1B0B-427E-97D9-B5C501427F6C}" type="datetimeFigureOut">
              <a:rPr lang="ru-RU" smtClean="0"/>
              <a:t>07.04.2021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171F67F6-3599-456B-9F43-ED29E03D19B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171F67F6-3599-456B-9F43-ED29E03D19B1}"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71F67F6-3599-456B-9F43-ED29E03D19B1}" type="slidenum">
              <a:rPr lang="ru-RU" smtClean="0"/>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71F67F6-3599-456B-9F43-ED29E03D19B1}"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1F67F6-3599-456B-9F43-ED29E03D19B1}"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171F67F6-3599-456B-9F43-ED29E03D19B1}" type="slidenum">
              <a:rPr lang="ru-RU" smtClean="0"/>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171F67F6-3599-456B-9F43-ED29E03D19B1}" type="slidenum">
              <a:rPr lang="ru-RU" smtClean="0"/>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9" name="Дата 18"/>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942D099-1B0B-427E-97D9-B5C501427F6C}" type="datetimeFigureOut">
              <a:rPr lang="ru-RU" smtClean="0"/>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942D099-1B0B-427E-97D9-B5C501427F6C}" type="datetimeFigureOut">
              <a:rPr lang="ru-RU" smtClean="0"/>
              <a:t>07.04.2021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0942D099-1B0B-427E-97D9-B5C501427F6C}" type="datetimeFigureOut">
              <a:rPr lang="ru-RU" smtClean="0"/>
              <a:t>07.04.2021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942D099-1B0B-427E-97D9-B5C501427F6C}" type="datetimeFigureOut">
              <a:rPr lang="ru-RU" smtClean="0"/>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F67F6-3599-456B-9F43-ED29E03D19B1}"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a:t>Вставка рисунка</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942D099-1B0B-427E-97D9-B5C501427F6C}" type="datetimeFigureOut">
              <a:rPr lang="ru-RU" smtClean="0"/>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F67F6-3599-456B-9F43-ED29E03D19B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942D099-1B0B-427E-97D9-B5C501427F6C}" type="datetimeFigureOut">
              <a:rPr lang="ru-RU" smtClean="0"/>
              <a:t>07.04.2021</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71F67F6-3599-456B-9F43-ED29E03D19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1F67F6-3599-456B-9F43-ED29E03D19B1}"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942D099-1B0B-427E-97D9-B5C501427F6C}" type="datetimeFigureOut">
              <a:rPr lang="ru-RU" smtClean="0"/>
              <a:t>07.04.2021</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942D099-1B0B-427E-97D9-B5C501427F6C}" type="datetimeFigureOut">
              <a:rPr lang="ru-RU" smtClean="0"/>
              <a:t>07.04.2021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71F67F6-3599-456B-9F43-ED29E03D19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942D099-1B0B-427E-97D9-B5C501427F6C}" type="datetimeFigureOut">
              <a:rPr lang="ru-RU" smtClean="0"/>
              <a:t>07.04.2021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71F67F6-3599-456B-9F43-ED29E03D19B1}"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942D099-1B0B-427E-97D9-B5C501427F6C}" type="datetimeFigureOut">
              <a:rPr lang="ru-RU" smtClean="0"/>
              <a:t>07.04.2021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71F67F6-3599-456B-9F43-ED29E03D19B1}"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942D099-1B0B-427E-97D9-B5C501427F6C}" type="datetimeFigureOut">
              <a:rPr lang="ru-RU" smtClean="0"/>
              <a:t>07.04.2021</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71F67F6-3599-456B-9F43-ED29E03D19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942D099-1B0B-427E-97D9-B5C501427F6C}" type="datetimeFigureOut">
              <a:rPr lang="ru-RU" smtClean="0"/>
              <a:t>07.04.2021</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71F67F6-3599-456B-9F43-ED29E03D19B1}"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942D099-1B0B-427E-97D9-B5C501427F6C}" type="datetimeFigureOut">
              <a:rPr lang="ru-RU" smtClean="0"/>
              <a:t>07.04.2021</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71F67F6-3599-456B-9F43-ED29E03D19B1}"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42D099-1B0B-427E-97D9-B5C501427F6C}" type="datetimeFigureOut">
              <a:rPr lang="ru-RU" smtClean="0"/>
              <a:t>07.04.2021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1F67F6-3599-456B-9F43-ED29E03D19B1}"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942D099-1B0B-427E-97D9-B5C501427F6C}" type="datetimeFigureOut">
              <a:rPr lang="ru-RU" smtClean="0"/>
              <a:t>07.04.2021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71F67F6-3599-456B-9F43-ED29E03D19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942D099-1B0B-427E-97D9-B5C501427F6C}" type="datetimeFigureOut">
              <a:rPr lang="ru-RU" smtClean="0"/>
              <a:t>07.04.2021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71F67F6-3599-456B-9F43-ED29E03D19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752433" y="1557409"/>
            <a:ext cx="6175996" cy="1204306"/>
          </a:xfrm>
        </p:spPr>
        <p:txBody>
          <a:bodyPr/>
          <a:lstStyle/>
          <a:p>
            <a:r>
              <a:rPr lang="ru-RU" sz="2800" i="1" dirty="0">
                <a:latin typeface="Times New Roman" pitchFamily="18" charset="0"/>
                <a:cs typeface="Times New Roman" pitchFamily="18" charset="0"/>
              </a:rPr>
              <a:t>Б</a:t>
            </a:r>
            <a:r>
              <a:rPr lang="kk-KZ" sz="2800" i="1" dirty="0">
                <a:latin typeface="Times New Roman" pitchFamily="18" charset="0"/>
                <a:cs typeface="Times New Roman" pitchFamily="18" charset="0"/>
              </a:rPr>
              <a:t>өлім тақырыбы:</a:t>
            </a:r>
            <a:br>
              <a:rPr lang="kk-KZ" sz="2800" i="1" dirty="0">
                <a:latin typeface="Times New Roman" pitchFamily="18" charset="0"/>
                <a:cs typeface="Times New Roman" pitchFamily="18" charset="0"/>
              </a:rPr>
            </a:br>
            <a:r>
              <a:rPr lang="kk-KZ" sz="2200" dirty="0">
                <a:latin typeface="Times New Roman"/>
                <a:ea typeface="Calibri"/>
              </a:rPr>
              <a:t>Сөз мәдениеті және шешендік өнер</a:t>
            </a:r>
            <a:endParaRPr lang="ru-RU" sz="2200" i="1" dirty="0">
              <a:latin typeface="Times New Roman" pitchFamily="18" charset="0"/>
              <a:cs typeface="Times New Roman" pitchFamily="18" charset="0"/>
            </a:endParaRPr>
          </a:p>
        </p:txBody>
      </p:sp>
      <p:sp>
        <p:nvSpPr>
          <p:cNvPr id="4" name="Прямоугольник 3"/>
          <p:cNvSpPr/>
          <p:nvPr/>
        </p:nvSpPr>
        <p:spPr>
          <a:xfrm>
            <a:off x="2771800" y="3382955"/>
            <a:ext cx="6444208" cy="2234458"/>
          </a:xfrm>
          <a:prstGeom prst="rect">
            <a:avLst/>
          </a:prstGeom>
        </p:spPr>
        <p:txBody>
          <a:bodyPr wrap="square">
            <a:spAutoFit/>
          </a:bodyPr>
          <a:lstStyle/>
          <a:p>
            <a:pPr lvl="0" algn="ctr">
              <a:spcBef>
                <a:spcPct val="20000"/>
              </a:spcBef>
            </a:pPr>
            <a:r>
              <a:rPr lang="kk-KZ" sz="2400" b="1" dirty="0">
                <a:solidFill>
                  <a:prstClr val="black"/>
                </a:solidFill>
                <a:latin typeface="Times New Roman"/>
              </a:rPr>
              <a:t>Қазақ тілі</a:t>
            </a:r>
          </a:p>
          <a:p>
            <a:pPr lvl="0" algn="ctr">
              <a:spcBef>
                <a:spcPct val="20000"/>
              </a:spcBef>
            </a:pPr>
            <a:r>
              <a:rPr lang="kk-KZ" sz="2400" b="1" dirty="0">
                <a:solidFill>
                  <a:prstClr val="black"/>
                </a:solidFill>
                <a:latin typeface="Times New Roman"/>
              </a:rPr>
              <a:t>10 - сынып</a:t>
            </a:r>
          </a:p>
          <a:p>
            <a:pPr lvl="0" algn="ctr">
              <a:spcBef>
                <a:spcPct val="20000"/>
              </a:spcBef>
            </a:pPr>
            <a:r>
              <a:rPr lang="kk-KZ" sz="2400" b="1" dirty="0">
                <a:solidFill>
                  <a:prstClr val="black"/>
                </a:solidFill>
                <a:latin typeface="Times New Roman"/>
              </a:rPr>
              <a:t>Сабақ-15</a:t>
            </a:r>
          </a:p>
          <a:p>
            <a:pPr lvl="0">
              <a:spcBef>
                <a:spcPct val="20000"/>
              </a:spcBef>
            </a:pPr>
            <a:r>
              <a:rPr lang="kk-KZ" sz="2400" b="1" dirty="0">
                <a:solidFill>
                  <a:prstClr val="black"/>
                </a:solidFill>
                <a:latin typeface="Times New Roman"/>
              </a:rPr>
              <a:t>Тақырып:</a:t>
            </a:r>
          </a:p>
          <a:p>
            <a:pPr lvl="0" algn="ctr">
              <a:spcBef>
                <a:spcPct val="20000"/>
              </a:spcBef>
            </a:pPr>
            <a:r>
              <a:rPr lang="kk-KZ" sz="2400" b="1" dirty="0">
                <a:solidFill>
                  <a:prstClr val="black"/>
                </a:solidFill>
                <a:latin typeface="Times New Roman"/>
              </a:rPr>
              <a:t> «</a:t>
            </a:r>
            <a:r>
              <a:rPr lang="kk-KZ" sz="2400" dirty="0">
                <a:latin typeface="Times New Roman"/>
                <a:ea typeface="Calibri"/>
              </a:rPr>
              <a:t>Сөйлеу мәдениеті. Төл сөз бен автор сөзі</a:t>
            </a:r>
            <a:r>
              <a:rPr lang="kk-KZ" sz="2400" b="1" dirty="0">
                <a:solidFill>
                  <a:prstClr val="black"/>
                </a:solidFill>
                <a:latin typeface="Times New Roman"/>
              </a:rPr>
              <a:t>»</a:t>
            </a:r>
          </a:p>
        </p:txBody>
      </p:sp>
    </p:spTree>
    <p:extLst>
      <p:ext uri="{BB962C8B-B14F-4D97-AF65-F5344CB8AC3E}">
        <p14:creationId xmlns:p14="http://schemas.microsoft.com/office/powerpoint/2010/main" val="421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052736"/>
            <a:ext cx="4536504" cy="883225"/>
          </a:xfrm>
        </p:spPr>
        <p:txBody>
          <a:bodyPr>
            <a:normAutofit fontScale="90000"/>
          </a:bodyPr>
          <a:lstStyle/>
          <a:p>
            <a:br>
              <a:rPr lang="kk-KZ" dirty="0"/>
            </a:br>
            <a:br>
              <a:rPr lang="ru-RU" dirty="0"/>
            </a:br>
            <a:br>
              <a:rPr lang="ru-RU" dirty="0"/>
            </a:br>
            <a:endParaRPr lang="ru-RU" dirty="0"/>
          </a:p>
        </p:txBody>
      </p:sp>
      <p:sp>
        <p:nvSpPr>
          <p:cNvPr id="4" name="Прямоугольник 3"/>
          <p:cNvSpPr/>
          <p:nvPr/>
        </p:nvSpPr>
        <p:spPr>
          <a:xfrm>
            <a:off x="2195736" y="821903"/>
            <a:ext cx="5472608" cy="461665"/>
          </a:xfrm>
          <a:prstGeom prst="rect">
            <a:avLst/>
          </a:prstGeom>
        </p:spPr>
        <p:txBody>
          <a:bodyPr wrap="square">
            <a:spAutoFit/>
          </a:bodyPr>
          <a:lstStyle/>
          <a:p>
            <a:pPr lvl="0" algn="ctr"/>
            <a:r>
              <a:rPr lang="kk-KZ" sz="2400" dirty="0">
                <a:solidFill>
                  <a:srgbClr val="C00000"/>
                </a:solidFill>
                <a:latin typeface="Times New Roman" pitchFamily="18" charset="0"/>
                <a:ea typeface="Calibri"/>
                <a:cs typeface="Times New Roman" pitchFamily="18" charset="0"/>
              </a:rPr>
              <a:t>Жауап үлгісіне назар аударайық</a:t>
            </a:r>
            <a:r>
              <a:rPr lang="kk-KZ" dirty="0">
                <a:solidFill>
                  <a:srgbClr val="C00000"/>
                </a:solidFill>
                <a:latin typeface="Times New Roman" pitchFamily="18" charset="0"/>
                <a:ea typeface="Calibri"/>
                <a:cs typeface="Times New Roman" pitchFamily="18" charset="0"/>
              </a:rPr>
              <a:t>!</a:t>
            </a:r>
          </a:p>
        </p:txBody>
      </p:sp>
      <p:graphicFrame>
        <p:nvGraphicFramePr>
          <p:cNvPr id="5" name="Таблица 4"/>
          <p:cNvGraphicFramePr>
            <a:graphicFrameLocks noGrp="1"/>
          </p:cNvGraphicFramePr>
          <p:nvPr>
            <p:extLst>
              <p:ext uri="{D42A27DB-BD31-4B8C-83A1-F6EECF244321}">
                <p14:modId xmlns:p14="http://schemas.microsoft.com/office/powerpoint/2010/main" val="3349246959"/>
              </p:ext>
            </p:extLst>
          </p:nvPr>
        </p:nvGraphicFramePr>
        <p:xfrm>
          <a:off x="971600" y="1412776"/>
          <a:ext cx="7128792" cy="4226052"/>
        </p:xfrm>
        <a:graphic>
          <a:graphicData uri="http://schemas.openxmlformats.org/drawingml/2006/table">
            <a:tbl>
              <a:tblPr/>
              <a:tblGrid>
                <a:gridCol w="7128792">
                  <a:extLst>
                    <a:ext uri="{9D8B030D-6E8A-4147-A177-3AD203B41FA5}">
                      <a16:colId xmlns:a16="http://schemas.microsoft.com/office/drawing/2014/main" val="20000"/>
                    </a:ext>
                  </a:extLst>
                </a:gridCol>
              </a:tblGrid>
              <a:tr h="0">
                <a:tc>
                  <a:txBody>
                    <a:bodyPr/>
                    <a:lstStyle/>
                    <a:p>
                      <a:pPr algn="l">
                        <a:lnSpc>
                          <a:spcPct val="107000"/>
                        </a:lnSpc>
                        <a:spcAft>
                          <a:spcPts val="800"/>
                        </a:spcAft>
                      </a:pPr>
                      <a:r>
                        <a:rPr lang="kk-KZ" sz="2200" b="1" dirty="0">
                          <a:solidFill>
                            <a:srgbClr val="0070C0"/>
                          </a:solidFill>
                          <a:effectLst/>
                          <a:latin typeface="Times New Roman" pitchFamily="18" charset="0"/>
                          <a:ea typeface="Calibri"/>
                          <a:cs typeface="Times New Roman" pitchFamily="18" charset="0"/>
                        </a:rPr>
                        <a:t>Сырым Нұралыға наразы болып жүргенде: «Аз бен көпті, ақ пен қараны, нашар мен мықтыны теңгере алмадың, біреу-біреуді шауып жеп жатыр, оны басқара алмадың»- деп өкпелепті. Нұралыға бір кез келгенде, Сырым амандаспай жүре береді. Сонда Нұралы:</a:t>
                      </a:r>
                      <a:endParaRPr lang="ru-RU" sz="2200" dirty="0">
                        <a:effectLst/>
                        <a:latin typeface="Times New Roman" pitchFamily="18" charset="0"/>
                        <a:ea typeface="Calibri"/>
                        <a:cs typeface="Times New Roman" pitchFamily="18" charset="0"/>
                      </a:endParaRPr>
                    </a:p>
                    <a:p>
                      <a:pPr marL="342900" lvl="0" indent="-342900" algn="l">
                        <a:lnSpc>
                          <a:spcPct val="115000"/>
                        </a:lnSpc>
                        <a:spcAft>
                          <a:spcPts val="0"/>
                        </a:spcAft>
                        <a:buFont typeface="Times New Roman"/>
                        <a:buChar char="-"/>
                      </a:pPr>
                      <a:r>
                        <a:rPr lang="kk-KZ" sz="2200" b="1" dirty="0">
                          <a:solidFill>
                            <a:srgbClr val="0070C0"/>
                          </a:solidFill>
                          <a:effectLst/>
                          <a:latin typeface="Times New Roman" pitchFamily="18" charset="0"/>
                          <a:ea typeface="Calibri"/>
                          <a:cs typeface="Times New Roman" pitchFamily="18" charset="0"/>
                        </a:rPr>
                        <a:t>Батыр қайырылып сәлем бергің келмейді тасып жүрсің-ау,- депті.</a:t>
                      </a:r>
                      <a:endParaRPr lang="ru-RU" sz="2200" dirty="0">
                        <a:effectLst/>
                        <a:latin typeface="Times New Roman" pitchFamily="18" charset="0"/>
                        <a:ea typeface="Calibri"/>
                        <a:cs typeface="Times New Roman" pitchFamily="18" charset="0"/>
                      </a:endParaRPr>
                    </a:p>
                    <a:p>
                      <a:pPr marL="381000" algn="l">
                        <a:lnSpc>
                          <a:spcPct val="107000"/>
                        </a:lnSpc>
                        <a:spcAft>
                          <a:spcPts val="800"/>
                        </a:spcAft>
                      </a:pPr>
                      <a:r>
                        <a:rPr lang="kk-KZ" sz="2200" b="1" dirty="0">
                          <a:solidFill>
                            <a:srgbClr val="0070C0"/>
                          </a:solidFill>
                          <a:effectLst/>
                          <a:latin typeface="Times New Roman" pitchFamily="18" charset="0"/>
                          <a:ea typeface="Calibri"/>
                          <a:cs typeface="Times New Roman" pitchFamily="18" charset="0"/>
                        </a:rPr>
                        <a:t>Сонда Сырым:</a:t>
                      </a:r>
                      <a:endParaRPr lang="ru-RU" sz="2200" dirty="0">
                        <a:effectLst/>
                        <a:latin typeface="Times New Roman" pitchFamily="18" charset="0"/>
                        <a:ea typeface="Calibri"/>
                        <a:cs typeface="Times New Roman" pitchFamily="18" charset="0"/>
                      </a:endParaRPr>
                    </a:p>
                    <a:p>
                      <a:pPr marL="342900" lvl="0" indent="-342900" algn="l">
                        <a:lnSpc>
                          <a:spcPct val="115000"/>
                        </a:lnSpc>
                        <a:spcAft>
                          <a:spcPts val="0"/>
                        </a:spcAft>
                        <a:buFont typeface="Times New Roman"/>
                        <a:buChar char="-"/>
                      </a:pPr>
                      <a:r>
                        <a:rPr lang="kk-KZ" sz="2200" b="1" dirty="0">
                          <a:solidFill>
                            <a:srgbClr val="0070C0"/>
                          </a:solidFill>
                          <a:effectLst/>
                          <a:latin typeface="Times New Roman" pitchFamily="18" charset="0"/>
                          <a:ea typeface="Calibri"/>
                          <a:cs typeface="Times New Roman" pitchFamily="18" charset="0"/>
                        </a:rPr>
                        <a:t>Хан, «тасып жүргенім жоқ, алты алаштың басын қоса алмай сасып жүрмін»- депті.  </a:t>
                      </a:r>
                      <a:endParaRPr lang="ru-RU" sz="2200" dirty="0">
                        <a:effectLst/>
                        <a:latin typeface="Times New Roman" pitchFamily="18" charset="0"/>
                        <a:ea typeface="Calibri"/>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666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6376" y="274638"/>
            <a:ext cx="977312" cy="1066130"/>
          </a:xfrm>
        </p:spPr>
        <p:txBody>
          <a:bodyPr>
            <a:normAutofit fontScale="90000"/>
          </a:bodyPr>
          <a:lstStyle/>
          <a:p>
            <a:br>
              <a:rPr lang="kk-KZ"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30504754"/>
              </p:ext>
            </p:extLst>
          </p:nvPr>
        </p:nvGraphicFramePr>
        <p:xfrm>
          <a:off x="1403648" y="116632"/>
          <a:ext cx="7488832" cy="6258611"/>
        </p:xfrm>
        <a:graphic>
          <a:graphicData uri="http://schemas.openxmlformats.org/drawingml/2006/table">
            <a:tbl>
              <a:tblPr/>
              <a:tblGrid>
                <a:gridCol w="7488832">
                  <a:extLst>
                    <a:ext uri="{9D8B030D-6E8A-4147-A177-3AD203B41FA5}">
                      <a16:colId xmlns:a16="http://schemas.microsoft.com/office/drawing/2014/main" val="20000"/>
                    </a:ext>
                  </a:extLst>
                </a:gridCol>
              </a:tblGrid>
              <a:tr h="6258611">
                <a:tc>
                  <a:txBody>
                    <a:bodyPr/>
                    <a:lstStyle/>
                    <a:p>
                      <a:pPr algn="l">
                        <a:lnSpc>
                          <a:spcPct val="107000"/>
                        </a:lnSpc>
                        <a:spcAft>
                          <a:spcPts val="800"/>
                        </a:spcAft>
                      </a:pPr>
                      <a:endParaRPr lang="kk-KZ" sz="1200" b="1" dirty="0">
                        <a:effectLst/>
                        <a:latin typeface="Times New Roman"/>
                        <a:ea typeface="Calibri"/>
                        <a:cs typeface="Times New Roman"/>
                      </a:endParaRPr>
                    </a:p>
                    <a:p>
                      <a:pPr algn="l">
                        <a:lnSpc>
                          <a:spcPct val="107000"/>
                        </a:lnSpc>
                        <a:spcAft>
                          <a:spcPts val="800"/>
                        </a:spcAft>
                      </a:pPr>
                      <a:r>
                        <a:rPr lang="kk-KZ" sz="2000" b="1" dirty="0">
                          <a:effectLst/>
                          <a:latin typeface="Times New Roman" pitchFamily="18" charset="0"/>
                          <a:ea typeface="Calibri"/>
                          <a:cs typeface="Times New Roman" pitchFamily="18" charset="0"/>
                        </a:rPr>
                        <a:t>3-тапсырма</a:t>
                      </a:r>
                    </a:p>
                    <a:p>
                      <a:pPr algn="l">
                        <a:lnSpc>
                          <a:spcPct val="107000"/>
                        </a:lnSpc>
                        <a:spcAft>
                          <a:spcPts val="800"/>
                        </a:spcAft>
                      </a:pPr>
                      <a:r>
                        <a:rPr lang="kk-KZ" sz="2000" b="1" dirty="0">
                          <a:effectLst/>
                          <a:latin typeface="Times New Roman" pitchFamily="18" charset="0"/>
                          <a:ea typeface="Calibri"/>
                          <a:cs typeface="Times New Roman" pitchFamily="18" charset="0"/>
                        </a:rPr>
                        <a:t>Көркемдегіш құралдарды сәйкестендір</a:t>
                      </a:r>
                    </a:p>
                    <a:p>
                      <a:pPr algn="l">
                        <a:lnSpc>
                          <a:spcPct val="107000"/>
                        </a:lnSpc>
                        <a:spcAft>
                          <a:spcPts val="800"/>
                        </a:spcAft>
                      </a:pPr>
                      <a:endParaRPr lang="kk-KZ" sz="2000" dirty="0">
                        <a:effectLst/>
                        <a:latin typeface="Times New Roman" pitchFamily="18" charset="0"/>
                        <a:ea typeface="Calibri"/>
                        <a:cs typeface="Times New Roman" pitchFamily="18" charset="0"/>
                      </a:endParaRPr>
                    </a:p>
                    <a:p>
                      <a:pPr algn="l">
                        <a:lnSpc>
                          <a:spcPct val="107000"/>
                        </a:lnSpc>
                        <a:spcAft>
                          <a:spcPts val="800"/>
                        </a:spcAft>
                      </a:pPr>
                      <a:endParaRPr lang="kk-KZ" sz="2000" dirty="0">
                        <a:effectLst/>
                        <a:latin typeface="Times New Roman" pitchFamily="18" charset="0"/>
                        <a:ea typeface="Calibri"/>
                        <a:cs typeface="Times New Roman" pitchFamily="18" charset="0"/>
                      </a:endParaRPr>
                    </a:p>
                    <a:p>
                      <a:pPr algn="l">
                        <a:lnSpc>
                          <a:spcPct val="107000"/>
                        </a:lnSpc>
                        <a:spcAft>
                          <a:spcPts val="800"/>
                        </a:spcAft>
                      </a:pPr>
                      <a:endParaRPr lang="kk-KZ" sz="2000" dirty="0">
                        <a:effectLst/>
                        <a:latin typeface="Times New Roman" pitchFamily="18" charset="0"/>
                        <a:ea typeface="Calibri"/>
                        <a:cs typeface="Times New Roman" pitchFamily="18" charset="0"/>
                      </a:endParaRPr>
                    </a:p>
                    <a:p>
                      <a:pPr algn="l">
                        <a:lnSpc>
                          <a:spcPct val="107000"/>
                        </a:lnSpc>
                        <a:spcAft>
                          <a:spcPts val="800"/>
                        </a:spcAft>
                      </a:pPr>
                      <a:endParaRPr lang="ru-RU" sz="2000" dirty="0">
                        <a:effectLst/>
                        <a:latin typeface="Times New Roman" pitchFamily="18" charset="0"/>
                        <a:ea typeface="Calibri"/>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737663991"/>
              </p:ext>
            </p:extLst>
          </p:nvPr>
        </p:nvGraphicFramePr>
        <p:xfrm>
          <a:off x="1115616" y="1628800"/>
          <a:ext cx="7776864" cy="257937"/>
        </p:xfrm>
        <a:graphic>
          <a:graphicData uri="http://schemas.openxmlformats.org/drawingml/2006/table">
            <a:tbl>
              <a:tblPr/>
              <a:tblGrid>
                <a:gridCol w="7776864">
                  <a:extLst>
                    <a:ext uri="{9D8B030D-6E8A-4147-A177-3AD203B41FA5}">
                      <a16:colId xmlns:a16="http://schemas.microsoft.com/office/drawing/2014/main" val="20000"/>
                    </a:ext>
                  </a:extLst>
                </a:gridCol>
              </a:tblGrid>
              <a:tr h="0">
                <a:tc>
                  <a:txBody>
                    <a:bodyPr/>
                    <a:lstStyle/>
                    <a:p>
                      <a:pPr>
                        <a:lnSpc>
                          <a:spcPct val="115000"/>
                        </a:lnSpc>
                        <a:spcAft>
                          <a:spcPts val="0"/>
                        </a:spcAft>
                      </a:pPr>
                      <a:r>
                        <a:rPr lang="ru-RU" sz="1600" b="1" i="1" kern="1200" dirty="0">
                          <a:solidFill>
                            <a:srgbClr val="FF0000"/>
                          </a:solidFill>
                          <a:effectLst/>
                          <a:latin typeface="Times New Roman" pitchFamily="18" charset="0"/>
                          <a:ea typeface="+mn-ea"/>
                          <a:cs typeface="Times New Roman" pitchFamily="18" charset="0"/>
                        </a:rPr>
                        <a:t> </a:t>
                      </a:r>
                      <a:endParaRPr lang="ru-RU" sz="4400" dirty="0">
                        <a:effectLst/>
                        <a:latin typeface="Times New Roman" pitchFamily="18" charset="0"/>
                        <a:ea typeface="Calibri"/>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Скругленный прямоугольник 5"/>
          <p:cNvSpPr/>
          <p:nvPr/>
        </p:nvSpPr>
        <p:spPr>
          <a:xfrm flipH="1">
            <a:off x="1403648" y="1196752"/>
            <a:ext cx="7416824" cy="504056"/>
          </a:xfrm>
          <a:prstGeom prst="roundRect">
            <a:avLst/>
          </a:prstGeom>
          <a:solidFill>
            <a:sysClr val="window" lastClr="FFFFFF"/>
          </a:solidFill>
          <a:ln w="25400" cap="flat" cmpd="sng" algn="ctr">
            <a:solidFill>
              <a:srgbClr val="FE8637"/>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rgbClr val="FE8637">
                    <a:lumMod val="75000"/>
                  </a:srgbClr>
                </a:solidFill>
                <a:effectLst/>
                <a:uLnTx/>
                <a:uFillTx/>
                <a:latin typeface="Times New Roman" pitchFamily="18" charset="0"/>
                <a:ea typeface="+mn-ea"/>
                <a:cs typeface="Times New Roman" pitchFamily="18" charset="0"/>
              </a:rPr>
              <a:t>Дескриптор:</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rgbClr val="FE8637">
                    <a:lumMod val="75000"/>
                  </a:srgbClr>
                </a:solidFill>
                <a:effectLst/>
                <a:uLnTx/>
                <a:uFillTx/>
                <a:latin typeface="Times New Roman" pitchFamily="18" charset="0"/>
                <a:ea typeface="+mn-ea"/>
                <a:cs typeface="Times New Roman" pitchFamily="18" charset="0"/>
              </a:rPr>
              <a:t>-</a:t>
            </a:r>
            <a:r>
              <a:rPr kumimoji="0" lang="ru-RU" sz="1600" b="0" i="0" u="none" strike="noStrike" kern="0" cap="none" spc="0" normalizeH="0" baseline="0" noProof="0" dirty="0" err="1">
                <a:ln>
                  <a:noFill/>
                </a:ln>
                <a:solidFill>
                  <a:srgbClr val="FE8637">
                    <a:lumMod val="75000"/>
                  </a:srgbClr>
                </a:solidFill>
                <a:effectLst/>
                <a:uLnTx/>
                <a:uFillTx/>
                <a:latin typeface="Times New Roman" pitchFamily="18" charset="0"/>
                <a:ea typeface="+mn-ea"/>
                <a:cs typeface="Times New Roman" pitchFamily="18" charset="0"/>
              </a:rPr>
              <a:t>сөйлемдерді</a:t>
            </a:r>
            <a:r>
              <a:rPr kumimoji="0" lang="ru-RU" sz="1600" b="0" i="0" u="none" strike="noStrike" kern="0" cap="none" spc="0" normalizeH="0" baseline="0" noProof="0" dirty="0">
                <a:ln>
                  <a:noFill/>
                </a:ln>
                <a:solidFill>
                  <a:srgbClr val="FE8637">
                    <a:lumMod val="75000"/>
                  </a:srgbClr>
                </a:solidFill>
                <a:effectLst/>
                <a:uLnTx/>
                <a:uFillTx/>
                <a:latin typeface="Times New Roman" pitchFamily="18" charset="0"/>
                <a:ea typeface="+mn-ea"/>
                <a:cs typeface="Times New Roman" pitchFamily="18" charset="0"/>
              </a:rPr>
              <a:t> </a:t>
            </a:r>
            <a:r>
              <a:rPr kumimoji="0" lang="ru-RU" sz="1600" b="0" i="0" u="none" strike="noStrike" kern="0" cap="none" spc="0" normalizeH="0" baseline="0" noProof="0" dirty="0" err="1">
                <a:ln>
                  <a:noFill/>
                </a:ln>
                <a:solidFill>
                  <a:srgbClr val="FE8637">
                    <a:lumMod val="75000"/>
                  </a:srgbClr>
                </a:solidFill>
                <a:effectLst/>
                <a:uLnTx/>
                <a:uFillTx/>
                <a:latin typeface="Times New Roman" pitchFamily="18" charset="0"/>
                <a:ea typeface="+mn-ea"/>
                <a:cs typeface="Times New Roman" pitchFamily="18" charset="0"/>
              </a:rPr>
              <a:t>мағыналарына</a:t>
            </a:r>
            <a:r>
              <a:rPr kumimoji="0" lang="ru-RU" sz="1600" b="0" i="0" u="none" strike="noStrike" kern="0" cap="none" spc="0" normalizeH="0" baseline="0" noProof="0" dirty="0">
                <a:ln>
                  <a:noFill/>
                </a:ln>
                <a:solidFill>
                  <a:srgbClr val="FE8637">
                    <a:lumMod val="75000"/>
                  </a:srgbClr>
                </a:solidFill>
                <a:effectLst/>
                <a:uLnTx/>
                <a:uFillTx/>
                <a:latin typeface="Times New Roman" pitchFamily="18" charset="0"/>
                <a:ea typeface="+mn-ea"/>
                <a:cs typeface="Times New Roman" pitchFamily="18" charset="0"/>
              </a:rPr>
              <a:t> </a:t>
            </a:r>
            <a:r>
              <a:rPr kumimoji="0" lang="ru-RU" sz="1600" b="0" i="0" u="none" strike="noStrike" kern="0" cap="none" spc="0" normalizeH="0" baseline="0" noProof="0" dirty="0" err="1">
                <a:ln>
                  <a:noFill/>
                </a:ln>
                <a:solidFill>
                  <a:srgbClr val="FE8637">
                    <a:lumMod val="75000"/>
                  </a:srgbClr>
                </a:solidFill>
                <a:effectLst/>
                <a:uLnTx/>
                <a:uFillTx/>
                <a:latin typeface="Times New Roman" pitchFamily="18" charset="0"/>
                <a:ea typeface="+mn-ea"/>
                <a:cs typeface="Times New Roman" pitchFamily="18" charset="0"/>
              </a:rPr>
              <a:t>қарай</a:t>
            </a:r>
            <a:r>
              <a:rPr kumimoji="0" lang="kk-KZ" sz="1600" b="0" i="0" u="none" strike="noStrike" kern="0" cap="none" spc="0" normalizeH="0" baseline="0" noProof="0" dirty="0">
                <a:ln>
                  <a:noFill/>
                </a:ln>
                <a:solidFill>
                  <a:srgbClr val="FE8637">
                    <a:lumMod val="75000"/>
                  </a:srgbClr>
                </a:solidFill>
                <a:effectLst/>
                <a:uLnTx/>
                <a:uFillTx/>
                <a:latin typeface="Times New Roman" pitchFamily="18" charset="0"/>
                <a:ea typeface="+mn-ea"/>
                <a:cs typeface="Times New Roman" pitchFamily="18" charset="0"/>
              </a:rPr>
              <a:t> сәйкестендіреді;</a:t>
            </a:r>
            <a:endParaRPr kumimoji="0" lang="ru-RU" sz="1600" b="0" i="0" u="none" strike="noStrike" kern="0" cap="none" spc="0" normalizeH="0" baseline="0" noProof="0" dirty="0">
              <a:ln>
                <a:noFill/>
              </a:ln>
              <a:solidFill>
                <a:srgbClr val="FE8637">
                  <a:lumMod val="75000"/>
                </a:srgbClr>
              </a:solidFill>
              <a:effectLst/>
              <a:uLnTx/>
              <a:uFillTx/>
              <a:latin typeface="Times New Roman" pitchFamily="18" charset="0"/>
              <a:ea typeface="+mn-ea"/>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88840"/>
            <a:ext cx="741682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07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6536" y="1052736"/>
            <a:ext cx="2376264" cy="1512168"/>
          </a:xfrm>
        </p:spPr>
        <p:txBody>
          <a:bodyPr/>
          <a:lstStyle/>
          <a:p>
            <a:br>
              <a:rPr lang="kk-KZ" dirty="0"/>
            </a:br>
            <a:br>
              <a:rPr lang="ru-RU" dirty="0"/>
            </a:br>
            <a:br>
              <a:rPr lang="ru-RU" dirty="0"/>
            </a:br>
            <a:br>
              <a:rPr lang="ru-RU" dirty="0"/>
            </a:br>
            <a:br>
              <a:rPr lang="ru-RU" dirty="0"/>
            </a:br>
            <a:endParaRPr lang="ru-RU" dirty="0"/>
          </a:p>
        </p:txBody>
      </p:sp>
      <p:sp>
        <p:nvSpPr>
          <p:cNvPr id="3" name="Объект 2"/>
          <p:cNvSpPr>
            <a:spLocks noGrp="1"/>
          </p:cNvSpPr>
          <p:nvPr>
            <p:ph idx="1"/>
          </p:nvPr>
        </p:nvSpPr>
        <p:spPr>
          <a:xfrm>
            <a:off x="539552" y="188640"/>
            <a:ext cx="8208912" cy="2256364"/>
          </a:xfrm>
        </p:spPr>
        <p:txBody>
          <a:bodyPr/>
          <a:lstStyle/>
          <a:p>
            <a:pPr algn="ctr"/>
            <a:r>
              <a:rPr lang="kk-KZ" sz="3200" dirty="0">
                <a:latin typeface="Times New Roman" pitchFamily="18" charset="0"/>
                <a:cs typeface="Times New Roman" pitchFamily="18" charset="0"/>
              </a:rPr>
              <a:t>Жауабын бірге тексерейік!</a:t>
            </a:r>
          </a:p>
        </p:txBody>
      </p:sp>
      <p:graphicFrame>
        <p:nvGraphicFramePr>
          <p:cNvPr id="4" name="Таблица 3"/>
          <p:cNvGraphicFramePr>
            <a:graphicFrameLocks noGrp="1"/>
          </p:cNvGraphicFramePr>
          <p:nvPr>
            <p:extLst>
              <p:ext uri="{D42A27DB-BD31-4B8C-83A1-F6EECF244321}">
                <p14:modId xmlns:p14="http://schemas.microsoft.com/office/powerpoint/2010/main" val="1335454633"/>
              </p:ext>
            </p:extLst>
          </p:nvPr>
        </p:nvGraphicFramePr>
        <p:xfrm>
          <a:off x="1691680" y="908720"/>
          <a:ext cx="5472610" cy="3600397"/>
        </p:xfrm>
        <a:graphic>
          <a:graphicData uri="http://schemas.openxmlformats.org/drawingml/2006/table">
            <a:tbl>
              <a:tblPr firstRow="1" firstCol="1" bandRow="1"/>
              <a:tblGrid>
                <a:gridCol w="2736305">
                  <a:extLst>
                    <a:ext uri="{9D8B030D-6E8A-4147-A177-3AD203B41FA5}">
                      <a16:colId xmlns:a16="http://schemas.microsoft.com/office/drawing/2014/main" val="20000"/>
                    </a:ext>
                  </a:extLst>
                </a:gridCol>
                <a:gridCol w="2736305">
                  <a:extLst>
                    <a:ext uri="{9D8B030D-6E8A-4147-A177-3AD203B41FA5}">
                      <a16:colId xmlns:a16="http://schemas.microsoft.com/office/drawing/2014/main" val="20001"/>
                    </a:ext>
                  </a:extLst>
                </a:gridCol>
              </a:tblGrid>
              <a:tr h="843578">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Қайтемін деп болса тұр,</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Қорқар ма орыс қой дегенге,</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Қазақты қамай түсіп тұр.</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Аллитерация</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7747">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Орыс – бүркіт, біз – түлкі,</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Аламын деп талпынды.</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Антитеза</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7747">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Орыстан қорлық көрген соң,</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Отырып билер алқынды.</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Ассонанс</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7747">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Жақсы – жаннан түңілген,</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Жаман – малдан түңілген.</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Метонимия</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3578">
                <a:tc>
                  <a:txBody>
                    <a:bodyPr/>
                    <a:lstStyle/>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Ендігі жанның ақылы –</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Отқа түскен көбелек.</a:t>
                      </a:r>
                      <a:endParaRPr lang="ru-RU" sz="1600">
                        <a:effectLst/>
                        <a:latin typeface="Times New Roman" pitchFamily="18" charset="0"/>
                        <a:ea typeface="Calibri"/>
                        <a:cs typeface="Times New Roman" pitchFamily="18" charset="0"/>
                      </a:endParaRPr>
                    </a:p>
                    <a:p>
                      <a:pPr>
                        <a:lnSpc>
                          <a:spcPct val="107000"/>
                        </a:lnSpc>
                        <a:spcAft>
                          <a:spcPts val="0"/>
                        </a:spcAft>
                      </a:pPr>
                      <a:r>
                        <a:rPr lang="kk-KZ" sz="1600">
                          <a:solidFill>
                            <a:srgbClr val="0070C0"/>
                          </a:solidFill>
                          <a:effectLst/>
                          <a:latin typeface="Times New Roman" pitchFamily="18" charset="0"/>
                          <a:ea typeface="Calibri"/>
                          <a:cs typeface="Times New Roman" pitchFamily="18" charset="0"/>
                        </a:rPr>
                        <a:t>Көбелектен несі артық.</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600" dirty="0">
                          <a:solidFill>
                            <a:srgbClr val="0070C0"/>
                          </a:solidFill>
                          <a:effectLst/>
                          <a:latin typeface="Times New Roman" pitchFamily="18" charset="0"/>
                          <a:ea typeface="Calibri"/>
                          <a:cs typeface="Times New Roman" pitchFamily="18" charset="0"/>
                        </a:rPr>
                        <a:t>Метафора</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096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65312" y="980728"/>
            <a:ext cx="7560840" cy="646331"/>
          </a:xfrm>
          <a:prstGeom prst="rect">
            <a:avLst/>
          </a:prstGeom>
        </p:spPr>
        <p:txBody>
          <a:bodyPr wrap="square">
            <a:spAutoFit/>
          </a:bodyPr>
          <a:lstStyle/>
          <a:p>
            <a:pPr lvl="0">
              <a:spcBef>
                <a:spcPct val="20000"/>
              </a:spcBef>
            </a:pPr>
            <a:r>
              <a:rPr lang="ru-RU" sz="3600" b="1" dirty="0" err="1">
                <a:solidFill>
                  <a:prstClr val="black"/>
                </a:solidFill>
                <a:latin typeface="Times New Roman"/>
              </a:rPr>
              <a:t>Бүгінгі</a:t>
            </a:r>
            <a:r>
              <a:rPr lang="ru-RU" sz="3600" b="1" dirty="0">
                <a:solidFill>
                  <a:prstClr val="black"/>
                </a:solidFill>
                <a:latin typeface="Times New Roman"/>
              </a:rPr>
              <a:t> </a:t>
            </a:r>
            <a:r>
              <a:rPr lang="ru-RU" sz="3600" b="1" dirty="0" err="1">
                <a:solidFill>
                  <a:prstClr val="black"/>
                </a:solidFill>
                <a:latin typeface="Times New Roman"/>
              </a:rPr>
              <a:t>сабақта</a:t>
            </a:r>
            <a:r>
              <a:rPr lang="ru-RU" sz="3600" b="1" dirty="0">
                <a:solidFill>
                  <a:prstClr val="black"/>
                </a:solidFill>
                <a:latin typeface="Times New Roman"/>
              </a:rPr>
              <a:t>: </a:t>
            </a:r>
          </a:p>
        </p:txBody>
      </p:sp>
      <p:graphicFrame>
        <p:nvGraphicFramePr>
          <p:cNvPr id="6" name="Таблица 5"/>
          <p:cNvGraphicFramePr>
            <a:graphicFrameLocks noGrp="1"/>
          </p:cNvGraphicFramePr>
          <p:nvPr>
            <p:extLst>
              <p:ext uri="{D42A27DB-BD31-4B8C-83A1-F6EECF244321}">
                <p14:modId xmlns:p14="http://schemas.microsoft.com/office/powerpoint/2010/main" val="2277015"/>
              </p:ext>
            </p:extLst>
          </p:nvPr>
        </p:nvGraphicFramePr>
        <p:xfrm>
          <a:off x="539552" y="2276872"/>
          <a:ext cx="7992888" cy="425768"/>
        </p:xfrm>
        <a:graphic>
          <a:graphicData uri="http://schemas.openxmlformats.org/drawingml/2006/table">
            <a:tbl>
              <a:tblPr/>
              <a:tblGrid>
                <a:gridCol w="7992888">
                  <a:extLst>
                    <a:ext uri="{9D8B030D-6E8A-4147-A177-3AD203B41FA5}">
                      <a16:colId xmlns:a16="http://schemas.microsoft.com/office/drawing/2014/main" val="20000"/>
                    </a:ext>
                  </a:extLst>
                </a:gridCol>
              </a:tblGrid>
              <a:tr h="0">
                <a:tc>
                  <a:txBody>
                    <a:bodyPr/>
                    <a:lstStyle/>
                    <a:p>
                      <a:pPr marL="0" lvl="0" indent="0" algn="just">
                        <a:lnSpc>
                          <a:spcPct val="107000"/>
                        </a:lnSpc>
                        <a:spcAft>
                          <a:spcPts val="800"/>
                        </a:spcAft>
                        <a:buFont typeface="Symbol"/>
                        <a:buNone/>
                      </a:pPr>
                      <a:endParaRPr lang="ru-RU" sz="2800" dirty="0">
                        <a:effectLst/>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Заголовок 6"/>
          <p:cNvSpPr>
            <a:spLocks noGrp="1"/>
          </p:cNvSpPr>
          <p:nvPr>
            <p:ph type="title"/>
          </p:nvPr>
        </p:nvSpPr>
        <p:spPr>
          <a:xfrm>
            <a:off x="10476656" y="4437112"/>
            <a:ext cx="1841436" cy="1224136"/>
          </a:xfrm>
        </p:spPr>
        <p:txBody>
          <a:bodyPr>
            <a:normAutofit fontScale="90000"/>
          </a:bodyPr>
          <a:lstStyle/>
          <a:p>
            <a:br>
              <a:rPr lang="kk-KZ" dirty="0"/>
            </a:br>
            <a:br>
              <a:rPr lang="ru-RU" dirty="0"/>
            </a:br>
            <a:br>
              <a:rPr lang="ru-RU" dirty="0"/>
            </a:br>
            <a:br>
              <a:rPr lang="ru-RU" dirty="0"/>
            </a:br>
            <a:endParaRPr lang="ru-RU" dirty="0"/>
          </a:p>
        </p:txBody>
      </p:sp>
      <p:sp>
        <p:nvSpPr>
          <p:cNvPr id="2" name="Объект 1"/>
          <p:cNvSpPr>
            <a:spLocks noGrp="1"/>
          </p:cNvSpPr>
          <p:nvPr>
            <p:ph idx="1"/>
          </p:nvPr>
        </p:nvSpPr>
        <p:spPr>
          <a:xfrm>
            <a:off x="1115616" y="980728"/>
            <a:ext cx="2592288" cy="1872208"/>
          </a:xfrm>
        </p:spPr>
        <p:txBody>
          <a:bodyPr/>
          <a:lstStyle/>
          <a:p>
            <a:pPr marL="0" indent="0">
              <a:buNone/>
            </a:pPr>
            <a:endParaRPr lang="kk-KZ" dirty="0"/>
          </a:p>
          <a:p>
            <a:pPr marL="0" indent="0">
              <a:buNone/>
            </a:pPr>
            <a:endParaRPr lang="kk-KZ" dirty="0"/>
          </a:p>
          <a:p>
            <a:pPr marL="0" indent="0">
              <a:buNone/>
            </a:pP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540122512"/>
              </p:ext>
            </p:extLst>
          </p:nvPr>
        </p:nvGraphicFramePr>
        <p:xfrm>
          <a:off x="539552" y="1844824"/>
          <a:ext cx="8183562" cy="3617036"/>
        </p:xfrm>
        <a:graphic>
          <a:graphicData uri="http://schemas.openxmlformats.org/drawingml/2006/table">
            <a:tbl>
              <a:tblPr/>
              <a:tblGrid>
                <a:gridCol w="8183562">
                  <a:extLst>
                    <a:ext uri="{9D8B030D-6E8A-4147-A177-3AD203B41FA5}">
                      <a16:colId xmlns:a16="http://schemas.microsoft.com/office/drawing/2014/main" val="20000"/>
                    </a:ext>
                  </a:extLst>
                </a:gridCol>
              </a:tblGrid>
              <a:tr h="3617036">
                <a:tc>
                  <a:txBody>
                    <a:bodyPr/>
                    <a:lstStyle/>
                    <a:p>
                      <a:pPr marL="342900" lvl="0" indent="-342900" algn="just">
                        <a:lnSpc>
                          <a:spcPct val="106000"/>
                        </a:lnSpc>
                        <a:spcAft>
                          <a:spcPts val="800"/>
                        </a:spcAft>
                        <a:buFont typeface="Symbol"/>
                        <a:buChar char=""/>
                      </a:pPr>
                      <a:r>
                        <a:rPr lang="kk-KZ" sz="3600" dirty="0">
                          <a:effectLst/>
                          <a:latin typeface="Times New Roman" pitchFamily="18" charset="0"/>
                          <a:ea typeface="Times New Roman"/>
                          <a:cs typeface="Times New Roman" pitchFamily="18" charset="0"/>
                        </a:rPr>
                        <a:t>Мәтін мазмұнын түсіндіңіз.</a:t>
                      </a:r>
                      <a:endParaRPr lang="ru-RU" sz="3600" dirty="0">
                        <a:effectLst/>
                        <a:latin typeface="Times New Roman" pitchFamily="18" charset="0"/>
                        <a:ea typeface="Times New Roman"/>
                        <a:cs typeface="Times New Roman" pitchFamily="18" charset="0"/>
                      </a:endParaRPr>
                    </a:p>
                    <a:p>
                      <a:pPr marL="342900" lvl="0" indent="-342900" algn="l">
                        <a:spcAft>
                          <a:spcPts val="0"/>
                        </a:spcAft>
                        <a:buFont typeface="Symbol"/>
                        <a:buChar char=""/>
                      </a:pPr>
                      <a:r>
                        <a:rPr lang="kk-KZ" sz="3600" dirty="0">
                          <a:solidFill>
                            <a:srgbClr val="000000"/>
                          </a:solidFill>
                          <a:effectLst/>
                          <a:latin typeface="Times New Roman" pitchFamily="18" charset="0"/>
                          <a:ea typeface="Times New Roman"/>
                          <a:cs typeface="Times New Roman" pitchFamily="18" charset="0"/>
                        </a:rPr>
                        <a:t>Тыныс белгілерінің қойылу себептерін анықтадыңыз</a:t>
                      </a:r>
                      <a:r>
                        <a:rPr lang="kk-KZ" sz="3600" dirty="0">
                          <a:effectLst/>
                          <a:latin typeface="Times New Roman" pitchFamily="18" charset="0"/>
                          <a:ea typeface="Times New Roman"/>
                          <a:cs typeface="Times New Roman" pitchFamily="18" charset="0"/>
                        </a:rPr>
                        <a:t> .</a:t>
                      </a:r>
                      <a:endParaRPr lang="ru-RU" sz="3600" dirty="0">
                        <a:effectLst/>
                        <a:latin typeface="Times New Roman" pitchFamily="18" charset="0"/>
                        <a:ea typeface="Times New Roman"/>
                        <a:cs typeface="Times New Roman" pitchFamily="18" charset="0"/>
                      </a:endParaRPr>
                    </a:p>
                    <a:p>
                      <a:pPr marL="342900" lvl="0" indent="-342900" algn="just">
                        <a:lnSpc>
                          <a:spcPct val="106000"/>
                        </a:lnSpc>
                        <a:buFont typeface="Symbol"/>
                        <a:buChar char=""/>
                      </a:pPr>
                      <a:r>
                        <a:rPr lang="kk-KZ" sz="3600" dirty="0">
                          <a:solidFill>
                            <a:srgbClr val="000000"/>
                          </a:solidFill>
                          <a:effectLst/>
                          <a:latin typeface="Times New Roman" pitchFamily="18" charset="0"/>
                          <a:ea typeface="Times New Roman"/>
                          <a:cs typeface="Times New Roman" pitchFamily="18" charset="0"/>
                        </a:rPr>
                        <a:t>Көркемдегіш құралдарды ажырата алдыңыз</a:t>
                      </a:r>
                      <a:r>
                        <a:rPr lang="kk-KZ" sz="3600" dirty="0">
                          <a:effectLst/>
                          <a:latin typeface="Times New Roman" pitchFamily="18" charset="0"/>
                          <a:ea typeface="Times New Roman"/>
                          <a:cs typeface="Times New Roman" pitchFamily="18" charset="0"/>
                        </a:rPr>
                        <a:t> .</a:t>
                      </a:r>
                      <a:endParaRPr lang="ru-RU" sz="3600" dirty="0">
                        <a:effectLst/>
                        <a:latin typeface="Times New Roman" pitchFamily="18" charset="0"/>
                        <a:ea typeface="Times New Roman"/>
                        <a:cs typeface="Times New Roman" pitchFamily="18" charset="0"/>
                      </a:endParaRPr>
                    </a:p>
                    <a:p>
                      <a:pPr marL="342900" lvl="0" indent="-342900" algn="just">
                        <a:lnSpc>
                          <a:spcPct val="106000"/>
                        </a:lnSpc>
                        <a:buFont typeface="Symbol"/>
                        <a:buChar char=""/>
                      </a:pPr>
                      <a:r>
                        <a:rPr lang="kk-KZ" sz="3600" dirty="0">
                          <a:effectLst/>
                          <a:latin typeface="Times New Roman" pitchFamily="18" charset="0"/>
                          <a:ea typeface="Times New Roman"/>
                          <a:cs typeface="Times New Roman" pitchFamily="18" charset="0"/>
                        </a:rPr>
                        <a:t>Өз пікірлеріңізді сенімді дәлелдедіңіз.</a:t>
                      </a:r>
                      <a:endParaRPr lang="ru-RU" sz="3600" dirty="0">
                        <a:effectLst/>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1362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0552" y="1124744"/>
            <a:ext cx="2160240" cy="792088"/>
          </a:xfrm>
        </p:spPr>
        <p:txBody>
          <a:bodyPr>
            <a:normAutofit fontScale="90000"/>
          </a:bodyPr>
          <a:lstStyle/>
          <a:p>
            <a:br>
              <a:rPr lang="kk-KZ" dirty="0"/>
            </a:br>
            <a:br>
              <a:rPr lang="ru-RU" dirty="0"/>
            </a:br>
            <a:br>
              <a:rPr lang="ru-RU" dirty="0"/>
            </a:br>
            <a:endParaRPr lang="ru-RU" dirty="0"/>
          </a:p>
        </p:txBody>
      </p:sp>
      <p:sp>
        <p:nvSpPr>
          <p:cNvPr id="3" name="Объект 2"/>
          <p:cNvSpPr>
            <a:spLocks noGrp="1"/>
          </p:cNvSpPr>
          <p:nvPr>
            <p:ph idx="1"/>
          </p:nvPr>
        </p:nvSpPr>
        <p:spPr>
          <a:xfrm>
            <a:off x="179512" y="332656"/>
            <a:ext cx="8496944" cy="5706960"/>
          </a:xfrm>
        </p:spPr>
        <p:txBody>
          <a:bodyPr>
            <a:normAutofit/>
          </a:bodyPr>
          <a:lstStyle/>
          <a:p>
            <a:pPr marL="0" lvl="0" indent="0" algn="ctr">
              <a:spcBef>
                <a:spcPts val="0"/>
              </a:spcBef>
              <a:buClrTx/>
              <a:buNone/>
            </a:pPr>
            <a:endParaRPr lang="ru-RU" sz="4400" b="1" i="1" dirty="0">
              <a:solidFill>
                <a:prstClr val="black"/>
              </a:solidFill>
              <a:latin typeface="Times New Roman"/>
            </a:endParaRPr>
          </a:p>
          <a:p>
            <a:pPr marL="0" lvl="0" indent="0">
              <a:spcBef>
                <a:spcPts val="0"/>
              </a:spcBef>
              <a:buClrTx/>
              <a:buNone/>
            </a:pPr>
            <a:endParaRPr lang="ru-RU" sz="4400" b="1" i="1" dirty="0">
              <a:solidFill>
                <a:prstClr val="black"/>
              </a:solidFill>
              <a:latin typeface="Times New Roman"/>
            </a:endParaRPr>
          </a:p>
          <a:p>
            <a:pPr marL="0" lvl="0" indent="0" algn="ctr">
              <a:spcBef>
                <a:spcPts val="0"/>
              </a:spcBef>
              <a:buClrTx/>
              <a:buNone/>
            </a:pPr>
            <a:r>
              <a:rPr lang="ru-RU" sz="4400" b="1" i="1" dirty="0" err="1">
                <a:solidFill>
                  <a:prstClr val="black"/>
                </a:solidFill>
                <a:latin typeface="Times New Roman"/>
              </a:rPr>
              <a:t>Осымен</a:t>
            </a:r>
            <a:r>
              <a:rPr lang="ru-RU" sz="4400" b="1" i="1" dirty="0">
                <a:solidFill>
                  <a:prstClr val="black"/>
                </a:solidFill>
                <a:latin typeface="Times New Roman"/>
              </a:rPr>
              <a:t> б</a:t>
            </a:r>
            <a:r>
              <a:rPr lang="kk-KZ" sz="4400" b="1" i="1" dirty="0">
                <a:solidFill>
                  <a:prstClr val="black"/>
                </a:solidFill>
                <a:latin typeface="Times New Roman"/>
              </a:rPr>
              <a:t>үгінгі сабағымызды аяқтаймыз. </a:t>
            </a:r>
          </a:p>
          <a:p>
            <a:pPr marL="0" lvl="0" indent="0" algn="ctr">
              <a:spcBef>
                <a:spcPts val="0"/>
              </a:spcBef>
              <a:buClrTx/>
              <a:buNone/>
            </a:pPr>
            <a:endParaRPr lang="kk-KZ" sz="4400" b="1" i="1" dirty="0">
              <a:solidFill>
                <a:prstClr val="black"/>
              </a:solidFill>
              <a:latin typeface="Times New Roman"/>
            </a:endParaRPr>
          </a:p>
          <a:p>
            <a:pPr marL="0" lvl="0" indent="0" algn="ctr">
              <a:spcBef>
                <a:spcPts val="0"/>
              </a:spcBef>
              <a:buClrTx/>
              <a:buNone/>
            </a:pPr>
            <a:r>
              <a:rPr lang="kk-KZ" sz="4400" b="1" i="1" dirty="0">
                <a:solidFill>
                  <a:prstClr val="black"/>
                </a:solidFill>
                <a:latin typeface="Times New Roman"/>
              </a:rPr>
              <a:t>Сау болыңыздар!</a:t>
            </a:r>
            <a:endParaRPr lang="ru-RU" sz="4400" b="1" i="1" dirty="0">
              <a:solidFill>
                <a:prstClr val="black"/>
              </a:solidFill>
              <a:latin typeface="Times New Roman"/>
            </a:endParaRPr>
          </a:p>
          <a:p>
            <a:pPr marL="0" indent="0">
              <a:buNone/>
            </a:pPr>
            <a:endParaRPr lang="ru-RU" dirty="0"/>
          </a:p>
        </p:txBody>
      </p:sp>
    </p:spTree>
    <p:extLst>
      <p:ext uri="{BB962C8B-B14F-4D97-AF65-F5344CB8AC3E}">
        <p14:creationId xmlns:p14="http://schemas.microsoft.com/office/powerpoint/2010/main" val="143140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dirty="0">
                <a:solidFill>
                  <a:schemeClr val="tx1"/>
                </a:solidFill>
                <a:latin typeface="Times New Roman" pitchFamily="18" charset="0"/>
                <a:cs typeface="Times New Roman" pitchFamily="18" charset="0"/>
              </a:rPr>
              <a:t>Оқу мақсаттары:</a:t>
            </a:r>
            <a:endParaRPr lang="ru-RU" sz="2400"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98078249"/>
              </p:ext>
            </p:extLst>
          </p:nvPr>
        </p:nvGraphicFramePr>
        <p:xfrm>
          <a:off x="251520" y="1916832"/>
          <a:ext cx="8640960" cy="3840480"/>
        </p:xfrm>
        <a:graphic>
          <a:graphicData uri="http://schemas.openxmlformats.org/drawingml/2006/table">
            <a:tbl>
              <a:tblPr/>
              <a:tblGrid>
                <a:gridCol w="8640960">
                  <a:extLst>
                    <a:ext uri="{9D8B030D-6E8A-4147-A177-3AD203B41FA5}">
                      <a16:colId xmlns:a16="http://schemas.microsoft.com/office/drawing/2014/main" val="20000"/>
                    </a:ext>
                  </a:extLst>
                </a:gridCol>
              </a:tblGrid>
              <a:tr h="2226067">
                <a:tc>
                  <a:txBody>
                    <a:bodyPr/>
                    <a:lstStyle/>
                    <a:p>
                      <a:pPr algn="l">
                        <a:spcAft>
                          <a:spcPts val="0"/>
                        </a:spcAft>
                      </a:pPr>
                      <a:r>
                        <a:rPr lang="kk-KZ" sz="3600" i="1" dirty="0">
                          <a:solidFill>
                            <a:srgbClr val="000000"/>
                          </a:solidFill>
                          <a:effectLst/>
                          <a:latin typeface="Times New Roman"/>
                          <a:ea typeface="Calibri"/>
                          <a:cs typeface="Times New Roman"/>
                        </a:rPr>
                        <a:t>10.3.6.1 Әртүрлі тақырып бойынша көркемдегіш құралдарды ұтымды қолданып, шығармашылық жұмыстар (өлең, хат, әңгіме, шығарма) ұсына білу;</a:t>
                      </a:r>
                    </a:p>
                    <a:p>
                      <a:pPr algn="l">
                        <a:spcAft>
                          <a:spcPts val="0"/>
                        </a:spcAft>
                      </a:pPr>
                      <a:endParaRPr lang="kk-KZ" sz="3600" i="1" dirty="0">
                        <a:solidFill>
                          <a:srgbClr val="000000"/>
                        </a:solidFill>
                        <a:effectLst/>
                        <a:latin typeface="Times New Roman"/>
                        <a:ea typeface="Calibri"/>
                        <a:cs typeface="Times New Roman"/>
                      </a:endParaRPr>
                    </a:p>
                    <a:p>
                      <a:pPr algn="l">
                        <a:spcAft>
                          <a:spcPts val="0"/>
                        </a:spcAft>
                      </a:pPr>
                      <a:r>
                        <a:rPr lang="kk-KZ" sz="3600" i="1" dirty="0">
                          <a:solidFill>
                            <a:srgbClr val="000000"/>
                          </a:solidFill>
                          <a:effectLst/>
                          <a:latin typeface="Times New Roman"/>
                          <a:ea typeface="Calibri"/>
                        </a:rPr>
                        <a:t>10.4.5.1 Сөйлем және мәтін деңгейінде тыныс белгілерін қолдана білу.</a:t>
                      </a:r>
                      <a:endParaRPr lang="ru-RU" sz="3600"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8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rgbClr val="C00000"/>
                </a:solidFill>
              </a:rPr>
              <a:t>Бағалау критерийлері:</a:t>
            </a:r>
            <a:endParaRPr lang="ru-RU"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27236916"/>
              </p:ext>
            </p:extLst>
          </p:nvPr>
        </p:nvGraphicFramePr>
        <p:xfrm>
          <a:off x="323528" y="1844824"/>
          <a:ext cx="8496944" cy="4248472"/>
        </p:xfrm>
        <a:graphic>
          <a:graphicData uri="http://schemas.openxmlformats.org/drawingml/2006/table">
            <a:tbl>
              <a:tblPr/>
              <a:tblGrid>
                <a:gridCol w="8496944">
                  <a:extLst>
                    <a:ext uri="{9D8B030D-6E8A-4147-A177-3AD203B41FA5}">
                      <a16:colId xmlns:a16="http://schemas.microsoft.com/office/drawing/2014/main" val="20000"/>
                    </a:ext>
                  </a:extLst>
                </a:gridCol>
              </a:tblGrid>
              <a:tr h="4248472">
                <a:tc>
                  <a:txBody>
                    <a:bodyPr/>
                    <a:lstStyle/>
                    <a:p>
                      <a:pPr marL="342900" lvl="0" indent="-342900" algn="l">
                        <a:lnSpc>
                          <a:spcPct val="107000"/>
                        </a:lnSpc>
                        <a:spcAft>
                          <a:spcPts val="800"/>
                        </a:spcAft>
                        <a:buFont typeface="Wingdings"/>
                        <a:buChar char=""/>
                      </a:pPr>
                      <a:r>
                        <a:rPr lang="kk-KZ" sz="4400" b="0" dirty="0">
                          <a:solidFill>
                            <a:srgbClr val="000000"/>
                          </a:solidFill>
                          <a:effectLst/>
                          <a:latin typeface="Times New Roman" pitchFamily="18" charset="0"/>
                          <a:ea typeface="Calibri"/>
                          <a:cs typeface="Times New Roman" pitchFamily="18" charset="0"/>
                        </a:rPr>
                        <a:t>Көркемдегіш құралдарды ажырата алады</a:t>
                      </a:r>
                      <a:r>
                        <a:rPr lang="kk-KZ" sz="4400" b="0" dirty="0">
                          <a:effectLst/>
                          <a:latin typeface="Times New Roman" pitchFamily="18" charset="0"/>
                          <a:ea typeface="Calibri"/>
                          <a:cs typeface="Times New Roman" pitchFamily="18" charset="0"/>
                        </a:rPr>
                        <a:t>;</a:t>
                      </a:r>
                      <a:endParaRPr lang="ru-RU" sz="4400" b="0" dirty="0">
                        <a:effectLst/>
                        <a:latin typeface="Times New Roman" pitchFamily="18" charset="0"/>
                        <a:ea typeface="Calibri"/>
                        <a:cs typeface="Times New Roman" pitchFamily="18" charset="0"/>
                      </a:endParaRPr>
                    </a:p>
                    <a:p>
                      <a:pPr marL="342900" lvl="0" indent="-342900" algn="l">
                        <a:lnSpc>
                          <a:spcPct val="107000"/>
                        </a:lnSpc>
                        <a:spcAft>
                          <a:spcPts val="800"/>
                        </a:spcAft>
                        <a:buFont typeface="Wingdings"/>
                        <a:buChar char=""/>
                      </a:pPr>
                      <a:r>
                        <a:rPr lang="kk-KZ" sz="4400" b="0" dirty="0">
                          <a:solidFill>
                            <a:srgbClr val="000000"/>
                          </a:solidFill>
                          <a:effectLst/>
                          <a:latin typeface="Times New Roman" pitchFamily="18" charset="0"/>
                          <a:ea typeface="Calibri"/>
                          <a:cs typeface="Times New Roman" pitchFamily="18" charset="0"/>
                        </a:rPr>
                        <a:t>Тыныс белгілерінің қойылу себептерін анықтай алады</a:t>
                      </a:r>
                      <a:r>
                        <a:rPr lang="kk-KZ" sz="4400" b="0" dirty="0">
                          <a:effectLst/>
                          <a:latin typeface="Times New Roman" pitchFamily="18" charset="0"/>
                          <a:ea typeface="Calibri"/>
                          <a:cs typeface="Times New Roman" pitchFamily="18" charset="0"/>
                        </a:rPr>
                        <a:t>;</a:t>
                      </a:r>
                    </a:p>
                    <a:p>
                      <a:pPr marL="342900" lvl="0" indent="-342900" algn="l">
                        <a:lnSpc>
                          <a:spcPct val="107000"/>
                        </a:lnSpc>
                        <a:spcAft>
                          <a:spcPts val="800"/>
                        </a:spcAft>
                        <a:buFont typeface="Wingdings"/>
                        <a:buChar char=""/>
                      </a:pPr>
                      <a:r>
                        <a:rPr lang="kk-KZ" sz="4400" b="0" dirty="0">
                          <a:effectLst/>
                          <a:latin typeface="Times New Roman" pitchFamily="18" charset="0"/>
                          <a:ea typeface="Calibri"/>
                          <a:cs typeface="Times New Roman" pitchFamily="18" charset="0"/>
                        </a:rPr>
                        <a:t>Сұрақтарға жауап береді.</a:t>
                      </a:r>
                      <a:endParaRPr lang="ru-RU" sz="4400" b="0" dirty="0">
                        <a:effectLst/>
                        <a:latin typeface="Times New Roman" pitchFamily="18" charset="0"/>
                        <a:ea typeface="Calibri"/>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5291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8624" y="836712"/>
            <a:ext cx="1152128" cy="720080"/>
          </a:xfrm>
        </p:spPr>
        <p:txBody>
          <a:bodyPr>
            <a:normAutofit fontScale="90000"/>
          </a:bodyPr>
          <a:lstStyle/>
          <a:p>
            <a:br>
              <a:rPr lang="ru-RU" dirty="0"/>
            </a:br>
            <a:br>
              <a:rPr lang="ru-RU" dirty="0"/>
            </a:br>
            <a:br>
              <a:rPr lang="ru-RU" dirty="0"/>
            </a:br>
            <a:endParaRPr lang="ru-RU" dirty="0"/>
          </a:p>
        </p:txBody>
      </p:sp>
      <p:sp>
        <p:nvSpPr>
          <p:cNvPr id="3" name="Объект 2"/>
          <p:cNvSpPr>
            <a:spLocks noGrp="1"/>
          </p:cNvSpPr>
          <p:nvPr>
            <p:ph idx="1"/>
          </p:nvPr>
        </p:nvSpPr>
        <p:spPr>
          <a:xfrm>
            <a:off x="9396536" y="908720"/>
            <a:ext cx="1440160" cy="1080120"/>
          </a:xfrm>
        </p:spPr>
        <p:txBody>
          <a:bodyPr/>
          <a:lstStyle/>
          <a:p>
            <a:pPr marL="82296" indent="0">
              <a:buNone/>
            </a:pPr>
            <a:endParaRPr lang="ru-RU" dirty="0"/>
          </a:p>
          <a:p>
            <a:pPr marL="82296" indent="0">
              <a:buNone/>
            </a:pPr>
            <a:endParaRPr lang="ru-RU" dirty="0"/>
          </a:p>
          <a:p>
            <a:pPr marL="82296" indent="0">
              <a:buNone/>
            </a:pPr>
            <a:endParaRPr lang="ru-RU" dirty="0"/>
          </a:p>
          <a:p>
            <a:pPr marL="82296"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623600401"/>
              </p:ext>
            </p:extLst>
          </p:nvPr>
        </p:nvGraphicFramePr>
        <p:xfrm>
          <a:off x="1043608" y="260648"/>
          <a:ext cx="7992888" cy="6336703"/>
        </p:xfrm>
        <a:graphic>
          <a:graphicData uri="http://schemas.openxmlformats.org/drawingml/2006/table">
            <a:tbl>
              <a:tblPr/>
              <a:tblGrid>
                <a:gridCol w="7992888">
                  <a:extLst>
                    <a:ext uri="{9D8B030D-6E8A-4147-A177-3AD203B41FA5}">
                      <a16:colId xmlns:a16="http://schemas.microsoft.com/office/drawing/2014/main" val="20000"/>
                    </a:ext>
                  </a:extLst>
                </a:gridCol>
              </a:tblGrid>
              <a:tr h="6336703">
                <a:tc>
                  <a:txBody>
                    <a:bodyPr/>
                    <a:lstStyle/>
                    <a:p>
                      <a:pPr algn="l">
                        <a:lnSpc>
                          <a:spcPct val="107000"/>
                        </a:lnSpc>
                        <a:spcAft>
                          <a:spcPts val="800"/>
                        </a:spcAft>
                      </a:pPr>
                      <a:endParaRPr lang="kk-KZ" sz="1600" dirty="0">
                        <a:effectLst/>
                        <a:latin typeface="Times New Roman"/>
                        <a:ea typeface="Calibri"/>
                        <a:cs typeface="Times New Roman"/>
                      </a:endParaRPr>
                    </a:p>
                    <a:p>
                      <a:pPr algn="l">
                        <a:lnSpc>
                          <a:spcPct val="107000"/>
                        </a:lnSpc>
                        <a:spcAft>
                          <a:spcPts val="800"/>
                        </a:spcAft>
                      </a:pPr>
                      <a:r>
                        <a:rPr lang="kk-KZ" sz="1600" dirty="0">
                          <a:effectLst/>
                          <a:latin typeface="Times New Roman"/>
                          <a:ea typeface="Calibri"/>
                          <a:cs typeface="Times New Roman"/>
                        </a:rPr>
                        <a:t>Сөйлеу мәдениеті дегенге тек сыпайы сөйлеу деген ұғым қалыптаспауы керек. Сыпайылықтың да жөні, жосығы бар. Сыпайылықты бүгінде тым қарабайыр түсіну де қоғамдық пікірде нық орнықты. Ынжықтық, өз ойын кесіп айта алмаушылық, кібіртіктеу, орынсыз ұялу, дер кезінде сөйлей білмеу секілді қасиеттер сыпайылылықпен бірге қоныс теппейді. Сыпайылылықтың ауылы биік өреде. </a:t>
                      </a:r>
                      <a:endParaRPr lang="ru-RU" sz="1600" dirty="0">
                        <a:effectLst/>
                        <a:latin typeface="Calibri"/>
                        <a:ea typeface="Calibri"/>
                        <a:cs typeface="Times New Roman"/>
                      </a:endParaRPr>
                    </a:p>
                    <a:p>
                      <a:pPr algn="l">
                        <a:lnSpc>
                          <a:spcPct val="107000"/>
                        </a:lnSpc>
                        <a:spcAft>
                          <a:spcPts val="800"/>
                        </a:spcAft>
                      </a:pPr>
                      <a:r>
                        <a:rPr lang="kk-KZ" sz="1600" dirty="0">
                          <a:effectLst/>
                          <a:latin typeface="Times New Roman"/>
                          <a:ea typeface="Calibri"/>
                          <a:cs typeface="Times New Roman"/>
                        </a:rPr>
                        <a:t>        Қажет жерінде қайсарлық таныту, сөзді кібіртектемей жалындап, жайнап сөйлеу, жарқырай көріну секілді қасиеттер төл тіліміздің сөйлеу мәдениетімен қабысса, нұр үстіне нұр. Осындайда халқымыздың «Қолынан да, сөзінен де іс келеді» деген мақтанышқа толы тағылымды даналығы ойға оралады. Сөйлеу мәдениетінің қалауы да – сол. Ал қазақ тілі – айнадай жарқыраған, сәуле шашар, керек кезінде айбынданып, айбарланып, қуатты күшке айнала алатын құнарлы да нәрлі тіл.</a:t>
                      </a:r>
                      <a:endParaRPr lang="ru-RU" sz="1600" dirty="0">
                        <a:effectLst/>
                        <a:latin typeface="Calibri"/>
                        <a:ea typeface="Calibri"/>
                        <a:cs typeface="Times New Roman"/>
                      </a:endParaRPr>
                    </a:p>
                    <a:p>
                      <a:pPr algn="l">
                        <a:lnSpc>
                          <a:spcPct val="107000"/>
                        </a:lnSpc>
                        <a:spcAft>
                          <a:spcPts val="800"/>
                        </a:spcAft>
                      </a:pPr>
                      <a:r>
                        <a:rPr lang="kk-KZ" sz="1600" dirty="0">
                          <a:effectLst/>
                          <a:latin typeface="Times New Roman"/>
                          <a:ea typeface="Calibri"/>
                          <a:cs typeface="Times New Roman"/>
                        </a:rPr>
                        <a:t>       Сөйлеу мәдениетін дамытуда ауыз әдебиеті, жазба әдебиеті нұсқалары мейлінше пайдаланылса, оның әсері де мол. Ертегі тыңдаған, әдет-ғұрып, жөн-жосық үлгілерін көріп өскен, уызында жарыған ұрпақ төл тілдің қадірі мен қасиетін сезініп өседі. </a:t>
                      </a:r>
                      <a:endParaRPr lang="ru-RU" sz="1600" dirty="0">
                        <a:effectLst/>
                        <a:latin typeface="Calibri"/>
                        <a:ea typeface="Calibri"/>
                        <a:cs typeface="Times New Roman"/>
                      </a:endParaRPr>
                    </a:p>
                    <a:p>
                      <a:pPr algn="l">
                        <a:lnSpc>
                          <a:spcPct val="107000"/>
                        </a:lnSpc>
                        <a:spcAft>
                          <a:spcPts val="800"/>
                        </a:spcAft>
                      </a:pPr>
                      <a:r>
                        <a:rPr lang="kk-KZ" sz="1600" dirty="0">
                          <a:effectLst/>
                          <a:latin typeface="Times New Roman"/>
                          <a:ea typeface="Calibri"/>
                          <a:cs typeface="Times New Roman"/>
                        </a:rPr>
                        <a:t>Бұлардан мақұрым қалған пенде алапат та анайысезімге тап келеді. Ақылға бастар аялы сөздің орнын ашу-ызаға бөктіретін арзан сөздер басып алады. </a:t>
                      </a:r>
                    </a:p>
                    <a:p>
                      <a:pPr algn="l">
                        <a:lnSpc>
                          <a:spcPct val="107000"/>
                        </a:lnSpc>
                        <a:spcAft>
                          <a:spcPts val="800"/>
                        </a:spcAft>
                      </a:pPr>
                      <a:r>
                        <a:rPr lang="kk-KZ" sz="1600" dirty="0">
                          <a:effectLst/>
                          <a:latin typeface="Times New Roman"/>
                          <a:ea typeface="Calibri"/>
                        </a:rPr>
                        <a:t>Сөйлеу мәдениеті елге, елдік мұраттарға қызмет етеді. Бірлікті ынтымақ пен жасампаздықты меже еткен, тағылымды тірлікті толғауы тоқсан өмірдің тоқетері санаған ел мен жер осынау биік міндеттің төбесінен көріне алары хақ. Ата-бабалар тағылымы осыны меңзейді.</a:t>
                      </a:r>
                      <a:endParaRPr lang="ru-RU" sz="1600"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734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4688" y="1412776"/>
            <a:ext cx="1224136" cy="936104"/>
          </a:xfrm>
        </p:spPr>
        <p:txBody>
          <a:bodyPr>
            <a:normAutofit/>
          </a:bodyPr>
          <a:lstStyle/>
          <a:p>
            <a:br>
              <a:rPr lang="kk-KZ" sz="1200" dirty="0">
                <a:solidFill>
                  <a:schemeClr val="tx1"/>
                </a:solidFill>
                <a:latin typeface="Times New Roman" pitchFamily="18" charset="0"/>
                <a:cs typeface="Times New Roman" pitchFamily="18" charset="0"/>
              </a:rPr>
            </a:br>
            <a:br>
              <a:rPr lang="ru-RU" sz="1200" dirty="0">
                <a:solidFill>
                  <a:schemeClr val="tx1"/>
                </a:solidFill>
                <a:latin typeface="Times New Roman" pitchFamily="18" charset="0"/>
                <a:cs typeface="Times New Roman" pitchFamily="18" charset="0"/>
              </a:rPr>
            </a:br>
            <a:br>
              <a:rPr lang="ru-RU" sz="1200" dirty="0">
                <a:solidFill>
                  <a:schemeClr val="tx1"/>
                </a:solidFill>
                <a:latin typeface="Times New Roman" pitchFamily="18" charset="0"/>
                <a:cs typeface="Times New Roman" pitchFamily="18" charset="0"/>
              </a:rPr>
            </a:br>
            <a:endParaRPr lang="ru-RU" sz="1200"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40123762"/>
              </p:ext>
            </p:extLst>
          </p:nvPr>
        </p:nvGraphicFramePr>
        <p:xfrm>
          <a:off x="755576" y="980728"/>
          <a:ext cx="7641133" cy="7088886"/>
        </p:xfrm>
        <a:graphic>
          <a:graphicData uri="http://schemas.openxmlformats.org/drawingml/2006/table">
            <a:tbl>
              <a:tblPr/>
              <a:tblGrid>
                <a:gridCol w="7641133">
                  <a:extLst>
                    <a:ext uri="{9D8B030D-6E8A-4147-A177-3AD203B41FA5}">
                      <a16:colId xmlns:a16="http://schemas.microsoft.com/office/drawing/2014/main" val="20000"/>
                    </a:ext>
                  </a:extLst>
                </a:gridCol>
              </a:tblGrid>
              <a:tr h="4608512">
                <a:tc>
                  <a:txBody>
                    <a:bodyPr/>
                    <a:lstStyle/>
                    <a:p>
                      <a:pPr algn="l">
                        <a:lnSpc>
                          <a:spcPct val="107000"/>
                        </a:lnSpc>
                        <a:spcAft>
                          <a:spcPts val="800"/>
                        </a:spcAft>
                      </a:pPr>
                      <a:r>
                        <a:rPr lang="kk-KZ" sz="1200" dirty="0">
                          <a:effectLst/>
                          <a:latin typeface="Times New Roman"/>
                          <a:ea typeface="Calibri"/>
                          <a:cs typeface="Times New Roman"/>
                        </a:rPr>
                        <a:t>    </a:t>
                      </a:r>
                      <a:r>
                        <a:rPr lang="kk-KZ" sz="2400" b="1" dirty="0">
                          <a:effectLst/>
                          <a:latin typeface="Times New Roman"/>
                          <a:ea typeface="Calibri"/>
                          <a:cs typeface="Times New Roman"/>
                        </a:rPr>
                        <a:t>1-тапсырма:</a:t>
                      </a:r>
                    </a:p>
                    <a:p>
                      <a:pPr algn="l">
                        <a:lnSpc>
                          <a:spcPct val="107000"/>
                        </a:lnSpc>
                        <a:spcAft>
                          <a:spcPts val="800"/>
                        </a:spcAft>
                      </a:pPr>
                      <a:r>
                        <a:rPr lang="kk-KZ" sz="2400" b="1" dirty="0">
                          <a:effectLst/>
                          <a:latin typeface="Times New Roman"/>
                          <a:ea typeface="Calibri"/>
                          <a:cs typeface="Times New Roman"/>
                        </a:rPr>
                        <a:t> «Топтастыру әдісі» бойынша сөйлеу мәдениетіне жақсы әсер ететін факторлар немесе кері әсер ететін факторларды топтастырып көрейік:</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ru-RU" sz="2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ДЕСКРИПТОР: </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just" defTabSz="914400" rtl="0" eaLnBrk="1" fontAlgn="auto" latinLnBrk="0" hangingPunct="1">
                        <a:lnSpc>
                          <a:spcPct val="115000"/>
                        </a:lnSpc>
                        <a:spcBef>
                          <a:spcPts val="1000"/>
                        </a:spcBef>
                        <a:spcAft>
                          <a:spcPts val="0"/>
                        </a:spcAft>
                        <a:buClrTx/>
                        <a:buSzTx/>
                        <a:buFontTx/>
                        <a:buNone/>
                        <a:tabLst/>
                        <a:defRPr/>
                      </a:pPr>
                      <a:r>
                        <a:rPr kumimoji="0" lang="ru-RU" sz="2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тақырып</a:t>
                      </a:r>
                      <a:r>
                        <a:rPr kumimoji="0" lang="ru-RU" sz="2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туралы</a:t>
                      </a:r>
                      <a:r>
                        <a:rPr kumimoji="0" lang="ru-RU" sz="2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білгендерімен</a:t>
                      </a:r>
                      <a:r>
                        <a:rPr kumimoji="0" lang="ru-RU" sz="2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бөліседі</a:t>
                      </a:r>
                      <a:r>
                        <a:rPr kumimoji="0" lang="ru-RU" sz="2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r>
                        <a:rPr kumimoji="0" lang="ru-RU" sz="24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ақпараттарды</a:t>
                      </a:r>
                      <a:r>
                        <a:rPr kumimoji="0" lang="ru-RU" sz="2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топтастырады</a:t>
                      </a:r>
                      <a:r>
                        <a:rPr kumimoji="0" lang="ru-RU" sz="2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endParaRPr kumimoji="0" lang="kk-KZ"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endParaRPr kumimoji="0" lang="kk-KZ" sz="14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endParaRPr kumimoji="0" lang="kk-KZ"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endParaRPr kumimoji="0" lang="kk-KZ"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endParaRPr kumimoji="0" lang="kk-KZ"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285750" marR="0" lvl="0" indent="-285750" algn="just" defTabSz="914400" rtl="0" eaLnBrk="1" fontAlgn="auto" latinLnBrk="0" hangingPunct="1">
                        <a:lnSpc>
                          <a:spcPct val="115000"/>
                        </a:lnSpc>
                        <a:spcBef>
                          <a:spcPts val="1000"/>
                        </a:spcBef>
                        <a:spcAft>
                          <a:spcPts val="0"/>
                        </a:spcAft>
                        <a:buClrTx/>
                        <a:buSzTx/>
                        <a:buFontTx/>
                        <a:buChar char="-"/>
                        <a:tabLst/>
                        <a:defRPr/>
                      </a:pPr>
                      <a:endParaRPr lang="kk-KZ" sz="1600" b="1" dirty="0">
                        <a:effectLst/>
                        <a:latin typeface="Times New Roman"/>
                        <a:ea typeface="Calibri"/>
                        <a:cs typeface="Times New Roman"/>
                      </a:endParaRPr>
                    </a:p>
                    <a:p>
                      <a:pPr algn="ctr">
                        <a:lnSpc>
                          <a:spcPct val="107000"/>
                        </a:lnSpc>
                        <a:spcAft>
                          <a:spcPts val="800"/>
                        </a:spcAft>
                      </a:pPr>
                      <a:endParaRPr lang="kk-KZ" sz="1600" b="1" dirty="0">
                        <a:effectLst/>
                        <a:latin typeface="Times New Roman"/>
                        <a:ea typeface="Calibri"/>
                        <a:cs typeface="Times New Roman"/>
                      </a:endParaRPr>
                    </a:p>
                    <a:p>
                      <a:pPr algn="ctr">
                        <a:lnSpc>
                          <a:spcPct val="107000"/>
                        </a:lnSpc>
                        <a:spcAft>
                          <a:spcPts val="800"/>
                        </a:spcAft>
                      </a:pPr>
                      <a:endParaRPr lang="kk-KZ" sz="1600" b="1" dirty="0">
                        <a:effectLst/>
                        <a:latin typeface="Times New Roman"/>
                        <a:ea typeface="Calibri"/>
                        <a:cs typeface="Times New Roman"/>
                      </a:endParaRPr>
                    </a:p>
                    <a:p>
                      <a:pPr algn="l">
                        <a:lnSpc>
                          <a:spcPct val="107000"/>
                        </a:lnSpc>
                        <a:spcAft>
                          <a:spcPts val="800"/>
                        </a:spcAft>
                      </a:pPr>
                      <a:endParaRPr lang="ru-RU" sz="1600"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77072"/>
            <a:ext cx="2330555" cy="21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83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35480"/>
            <a:ext cx="2818656" cy="1565528"/>
          </a:xfrm>
        </p:spPr>
        <p:txBody>
          <a:bodyPr/>
          <a:lstStyle/>
          <a:p>
            <a:pPr marL="0" indent="0">
              <a:buNone/>
            </a:pPr>
            <a:endParaRPr lang="kk-KZ" dirty="0"/>
          </a:p>
          <a:p>
            <a:pPr marL="0" indent="0">
              <a:buNone/>
            </a:pPr>
            <a:endParaRPr lang="kk-KZ" dirty="0"/>
          </a:p>
          <a:p>
            <a:pPr marL="0" indent="0">
              <a:buNone/>
            </a:pPr>
            <a:endParaRPr lang="kk-KZ" dirty="0"/>
          </a:p>
          <a:p>
            <a:pPr marL="0" indent="0">
              <a:buNone/>
            </a:pPr>
            <a:endParaRPr lang="ru-RU" dirty="0"/>
          </a:p>
        </p:txBody>
      </p:sp>
      <p:sp>
        <p:nvSpPr>
          <p:cNvPr id="4" name="Овал 3"/>
          <p:cNvSpPr/>
          <p:nvPr/>
        </p:nvSpPr>
        <p:spPr>
          <a:xfrm>
            <a:off x="1835696" y="1268760"/>
            <a:ext cx="4896544" cy="936104"/>
          </a:xfrm>
          <a:prstGeom prst="ellipse">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600" b="1" i="0" u="none" strike="noStrike" kern="0" cap="none" spc="0" normalizeH="0" baseline="0" noProof="0" dirty="0">
                <a:ln>
                  <a:noFill/>
                </a:ln>
                <a:solidFill>
                  <a:prstClr val="black"/>
                </a:solidFill>
                <a:effectLst/>
                <a:uLnTx/>
                <a:uFillTx/>
                <a:latin typeface="Times New Roman"/>
                <a:ea typeface="Calibri"/>
                <a:cs typeface="Times New Roman"/>
              </a:rPr>
              <a:t>Сөйлеу мәдениетіне жақсы әсер ететін факторлар</a:t>
            </a:r>
            <a:endParaRPr kumimoji="0" lang="ru-RU" sz="1400" b="0" i="0" u="none" strike="noStrike" kern="0" cap="none" spc="0" normalizeH="0" baseline="0" noProof="0" dirty="0">
              <a:ln>
                <a:noFill/>
              </a:ln>
              <a:solidFill>
                <a:prstClr val="black"/>
              </a:solidFill>
              <a:effectLst/>
              <a:uLnTx/>
              <a:uFillTx/>
              <a:latin typeface="Calibri"/>
              <a:ea typeface="Calibri"/>
              <a:cs typeface="Times New Roman"/>
            </a:endParaRPr>
          </a:p>
        </p:txBody>
      </p:sp>
      <p:cxnSp>
        <p:nvCxnSpPr>
          <p:cNvPr id="5" name="Прямая со стрелкой 4"/>
          <p:cNvCxnSpPr/>
          <p:nvPr/>
        </p:nvCxnSpPr>
        <p:spPr>
          <a:xfrm flipH="1" flipV="1">
            <a:off x="3151711" y="627906"/>
            <a:ext cx="392306" cy="647700"/>
          </a:xfrm>
          <a:prstGeom prst="straightConnector1">
            <a:avLst/>
          </a:prstGeom>
          <a:noFill/>
          <a:ln w="6350" cap="flat" cmpd="sng" algn="ctr">
            <a:solidFill>
              <a:srgbClr val="5B9BD5"/>
            </a:solidFill>
            <a:prstDash val="solid"/>
            <a:miter lim="800000"/>
            <a:tailEnd type="triangle"/>
          </a:ln>
          <a:effectLst/>
        </p:spPr>
      </p:cxnSp>
      <p:cxnSp>
        <p:nvCxnSpPr>
          <p:cNvPr id="6" name="Прямая со стрелкой 5"/>
          <p:cNvCxnSpPr/>
          <p:nvPr/>
        </p:nvCxnSpPr>
        <p:spPr>
          <a:xfrm flipV="1">
            <a:off x="4992523" y="627906"/>
            <a:ext cx="314325" cy="647700"/>
          </a:xfrm>
          <a:prstGeom prst="straightConnector1">
            <a:avLst/>
          </a:prstGeom>
          <a:noFill/>
          <a:ln w="6350" cap="flat" cmpd="sng" algn="ctr">
            <a:solidFill>
              <a:srgbClr val="5B9BD5"/>
            </a:solidFill>
            <a:prstDash val="solid"/>
            <a:miter lim="800000"/>
            <a:tailEnd type="triangle"/>
          </a:ln>
          <a:effectLst/>
        </p:spPr>
      </p:cxnSp>
      <p:cxnSp>
        <p:nvCxnSpPr>
          <p:cNvPr id="7" name="Прямая со стрелкой 6"/>
          <p:cNvCxnSpPr/>
          <p:nvPr/>
        </p:nvCxnSpPr>
        <p:spPr>
          <a:xfrm>
            <a:off x="6732240" y="1727287"/>
            <a:ext cx="311150" cy="19050"/>
          </a:xfrm>
          <a:prstGeom prst="straightConnector1">
            <a:avLst/>
          </a:prstGeom>
          <a:noFill/>
          <a:ln w="6350" cap="flat" cmpd="sng" algn="ctr">
            <a:solidFill>
              <a:srgbClr val="5B9BD5"/>
            </a:solidFill>
            <a:prstDash val="solid"/>
            <a:miter lim="800000"/>
            <a:tailEnd type="triangle"/>
          </a:ln>
          <a:effectLst/>
        </p:spPr>
      </p:cxnSp>
      <p:cxnSp>
        <p:nvCxnSpPr>
          <p:cNvPr id="8" name="Прямая со стрелкой 7"/>
          <p:cNvCxnSpPr/>
          <p:nvPr/>
        </p:nvCxnSpPr>
        <p:spPr>
          <a:xfrm>
            <a:off x="5063652" y="2218117"/>
            <a:ext cx="323850" cy="647700"/>
          </a:xfrm>
          <a:prstGeom prst="straightConnector1">
            <a:avLst/>
          </a:prstGeom>
          <a:noFill/>
          <a:ln w="6350" cap="flat" cmpd="sng" algn="ctr">
            <a:solidFill>
              <a:srgbClr val="5B9BD5"/>
            </a:solidFill>
            <a:prstDash val="solid"/>
            <a:miter lim="800000"/>
            <a:tailEnd type="triangle"/>
          </a:ln>
          <a:effectLst/>
        </p:spPr>
      </p:cxnSp>
      <p:cxnSp>
        <p:nvCxnSpPr>
          <p:cNvPr id="9" name="Прямая со стрелкой 8"/>
          <p:cNvCxnSpPr/>
          <p:nvPr/>
        </p:nvCxnSpPr>
        <p:spPr>
          <a:xfrm flipH="1">
            <a:off x="3374034" y="2277726"/>
            <a:ext cx="247650" cy="619125"/>
          </a:xfrm>
          <a:prstGeom prst="straightConnector1">
            <a:avLst/>
          </a:prstGeom>
          <a:noFill/>
          <a:ln w="6350" cap="flat" cmpd="sng" algn="ctr">
            <a:solidFill>
              <a:srgbClr val="5B9BD5"/>
            </a:solidFill>
            <a:prstDash val="solid"/>
            <a:miter lim="800000"/>
            <a:tailEnd type="triangle"/>
          </a:ln>
          <a:effectLst/>
        </p:spPr>
      </p:cxnSp>
      <p:cxnSp>
        <p:nvCxnSpPr>
          <p:cNvPr id="10" name="Прямая со стрелкой 9"/>
          <p:cNvCxnSpPr/>
          <p:nvPr/>
        </p:nvCxnSpPr>
        <p:spPr>
          <a:xfrm flipH="1">
            <a:off x="1498327" y="1736811"/>
            <a:ext cx="333375" cy="45085"/>
          </a:xfrm>
          <a:prstGeom prst="straightConnector1">
            <a:avLst/>
          </a:prstGeom>
          <a:noFill/>
          <a:ln w="6350" cap="flat" cmpd="sng" algn="ctr">
            <a:solidFill>
              <a:srgbClr val="5B9BD5"/>
            </a:solidFill>
            <a:prstDash val="solid"/>
            <a:miter lim="800000"/>
            <a:tailEnd type="triangle"/>
          </a:ln>
          <a:effectLst/>
        </p:spPr>
      </p:cxnSp>
      <p:sp>
        <p:nvSpPr>
          <p:cNvPr id="11" name="Прямоугольник: скругленные углы 17"/>
          <p:cNvSpPr/>
          <p:nvPr/>
        </p:nvSpPr>
        <p:spPr>
          <a:xfrm>
            <a:off x="3347864" y="4365104"/>
            <a:ext cx="2520279" cy="1152128"/>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kk-KZ" sz="1600" b="1" i="0" u="none" strike="noStrike" kern="0" cap="none" spc="0" normalizeH="0" baseline="0" noProof="0" dirty="0">
              <a:ln>
                <a:noFill/>
              </a:ln>
              <a:effectLst/>
              <a:uLnTx/>
              <a:uFillTx/>
              <a:latin typeface="Times New Roman" pitchFamily="18" charset="0"/>
              <a:ea typeface="Calibri"/>
              <a:cs typeface="Times New Roman"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600" b="1" i="0" u="none" strike="noStrike" kern="0" cap="none" spc="0" normalizeH="0" baseline="0" noProof="0" dirty="0">
                <a:ln>
                  <a:noFill/>
                </a:ln>
                <a:effectLst/>
                <a:uLnTx/>
                <a:uFillTx/>
                <a:latin typeface="Times New Roman" pitchFamily="18" charset="0"/>
                <a:ea typeface="Calibri"/>
                <a:cs typeface="Times New Roman" pitchFamily="18" charset="0"/>
              </a:rPr>
              <a:t>Сөйлеу мәдениетіне кері әсер ететін факторлар</a:t>
            </a:r>
            <a:endParaRPr kumimoji="0" lang="ru-RU" sz="1600" b="0" i="0" u="none" strike="noStrike" kern="0" cap="none" spc="0" normalizeH="0" baseline="0" noProof="0" dirty="0">
              <a:ln>
                <a:noFill/>
              </a:ln>
              <a:effectLst/>
              <a:uLnTx/>
              <a:uFillTx/>
              <a:latin typeface="Times New Roman" pitchFamily="18" charset="0"/>
              <a:ea typeface="Calibri"/>
              <a:cs typeface="Times New Roman"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cxnSp>
        <p:nvCxnSpPr>
          <p:cNvPr id="12" name="Прямая со стрелкой 11"/>
          <p:cNvCxnSpPr/>
          <p:nvPr/>
        </p:nvCxnSpPr>
        <p:spPr>
          <a:xfrm flipV="1">
            <a:off x="8734425" y="10872470"/>
            <a:ext cx="0" cy="247650"/>
          </a:xfrm>
          <a:prstGeom prst="straightConnector1">
            <a:avLst/>
          </a:prstGeom>
          <a:noFill/>
          <a:ln w="12700" cap="flat" cmpd="sng" algn="ctr">
            <a:solidFill>
              <a:srgbClr val="FFC000"/>
            </a:solidFill>
            <a:prstDash val="solid"/>
            <a:miter lim="800000"/>
            <a:tailEnd type="triangle"/>
          </a:ln>
          <a:effectLst/>
        </p:spPr>
      </p:cxnSp>
      <p:cxnSp>
        <p:nvCxnSpPr>
          <p:cNvPr id="13" name="Прямая со стрелкой 12"/>
          <p:cNvCxnSpPr/>
          <p:nvPr/>
        </p:nvCxnSpPr>
        <p:spPr>
          <a:xfrm flipV="1">
            <a:off x="8886825" y="11024870"/>
            <a:ext cx="0" cy="247650"/>
          </a:xfrm>
          <a:prstGeom prst="straightConnector1">
            <a:avLst/>
          </a:prstGeom>
          <a:noFill/>
          <a:ln w="12700" cap="flat" cmpd="sng" algn="ctr">
            <a:solidFill>
              <a:srgbClr val="FFC000"/>
            </a:solidFill>
            <a:prstDash val="solid"/>
            <a:miter lim="800000"/>
            <a:tailEnd type="triangle"/>
          </a:ln>
          <a:effectLst/>
        </p:spPr>
      </p:cxnSp>
      <p:cxnSp>
        <p:nvCxnSpPr>
          <p:cNvPr id="14" name="Прямая со стрелкой 13"/>
          <p:cNvCxnSpPr/>
          <p:nvPr/>
        </p:nvCxnSpPr>
        <p:spPr>
          <a:xfrm flipV="1">
            <a:off x="9039225" y="11177270"/>
            <a:ext cx="0" cy="247650"/>
          </a:xfrm>
          <a:prstGeom prst="straightConnector1">
            <a:avLst/>
          </a:prstGeom>
          <a:noFill/>
          <a:ln w="12700" cap="flat" cmpd="sng" algn="ctr">
            <a:solidFill>
              <a:srgbClr val="FFC000"/>
            </a:solidFill>
            <a:prstDash val="solid"/>
            <a:miter lim="800000"/>
            <a:tailEnd type="triangle"/>
          </a:ln>
          <a:effectLst/>
        </p:spPr>
      </p:cxnSp>
      <p:cxnSp>
        <p:nvCxnSpPr>
          <p:cNvPr id="15" name="Прямая со стрелкой 14"/>
          <p:cNvCxnSpPr/>
          <p:nvPr/>
        </p:nvCxnSpPr>
        <p:spPr>
          <a:xfrm flipV="1">
            <a:off x="5868143" y="4891502"/>
            <a:ext cx="228600" cy="9525"/>
          </a:xfrm>
          <a:prstGeom prst="straightConnector1">
            <a:avLst/>
          </a:prstGeom>
          <a:noFill/>
          <a:ln w="12700" cap="flat" cmpd="sng" algn="ctr">
            <a:solidFill>
              <a:srgbClr val="FFC000"/>
            </a:solidFill>
            <a:prstDash val="solid"/>
            <a:miter lim="800000"/>
            <a:tailEnd type="triangle"/>
          </a:ln>
          <a:effectLst/>
        </p:spPr>
      </p:cxnSp>
      <p:cxnSp>
        <p:nvCxnSpPr>
          <p:cNvPr id="16" name="Прямая со стрелкой 15"/>
          <p:cNvCxnSpPr/>
          <p:nvPr/>
        </p:nvCxnSpPr>
        <p:spPr>
          <a:xfrm flipH="1">
            <a:off x="2958108" y="4950694"/>
            <a:ext cx="389756" cy="0"/>
          </a:xfrm>
          <a:prstGeom prst="straightConnector1">
            <a:avLst/>
          </a:prstGeom>
          <a:noFill/>
          <a:ln w="12700" cap="flat" cmpd="sng" algn="ctr">
            <a:solidFill>
              <a:srgbClr val="FFC000"/>
            </a:solidFill>
            <a:prstDash val="solid"/>
            <a:miter lim="800000"/>
            <a:tailEnd type="triangle"/>
          </a:ln>
          <a:effectLst/>
        </p:spPr>
      </p:cxnSp>
      <p:cxnSp>
        <p:nvCxnSpPr>
          <p:cNvPr id="19" name="Прямая со стрелкой 18"/>
          <p:cNvCxnSpPr/>
          <p:nvPr/>
        </p:nvCxnSpPr>
        <p:spPr>
          <a:xfrm flipV="1">
            <a:off x="4608003" y="4077072"/>
            <a:ext cx="0" cy="286428"/>
          </a:xfrm>
          <a:prstGeom prst="straightConnector1">
            <a:avLst/>
          </a:prstGeom>
          <a:noFill/>
          <a:ln w="12700" cap="flat" cmpd="sng" algn="ctr">
            <a:solidFill>
              <a:srgbClr val="FFC000"/>
            </a:solidFill>
            <a:prstDash val="solid"/>
            <a:miter lim="800000"/>
            <a:tailEnd type="triangle"/>
          </a:ln>
          <a:effectLst/>
        </p:spPr>
      </p:cxnSp>
      <p:cxnSp>
        <p:nvCxnSpPr>
          <p:cNvPr id="24" name="Прямая со стрелкой 23"/>
          <p:cNvCxnSpPr/>
          <p:nvPr/>
        </p:nvCxnSpPr>
        <p:spPr>
          <a:xfrm>
            <a:off x="4608003" y="5517232"/>
            <a:ext cx="0" cy="283268"/>
          </a:xfrm>
          <a:prstGeom prst="straightConnector1">
            <a:avLst/>
          </a:prstGeom>
          <a:noFill/>
          <a:ln w="12700" cap="flat" cmpd="sng" algn="ctr">
            <a:solidFill>
              <a:srgbClr val="FFC000"/>
            </a:solidFill>
            <a:prstDash val="solid"/>
            <a:miter lim="800000"/>
            <a:tailEnd type="triangle"/>
          </a:ln>
          <a:effectLst/>
        </p:spPr>
      </p:cxnSp>
    </p:spTree>
    <p:extLst>
      <p:ext uri="{BB962C8B-B14F-4D97-AF65-F5344CB8AC3E}">
        <p14:creationId xmlns:p14="http://schemas.microsoft.com/office/powerpoint/2010/main" val="261497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980728"/>
            <a:ext cx="2376264" cy="403448"/>
          </a:xfrm>
        </p:spPr>
        <p:txBody>
          <a:bodyPr/>
          <a:lstStyle/>
          <a:p>
            <a:br>
              <a:rPr lang="kk-KZ" dirty="0"/>
            </a:br>
            <a:endParaRPr lang="ru-RU" dirty="0"/>
          </a:p>
        </p:txBody>
      </p:sp>
      <p:sp>
        <p:nvSpPr>
          <p:cNvPr id="3" name="Объект 2"/>
          <p:cNvSpPr>
            <a:spLocks noGrp="1"/>
          </p:cNvSpPr>
          <p:nvPr>
            <p:ph idx="1"/>
          </p:nvPr>
        </p:nvSpPr>
        <p:spPr>
          <a:xfrm>
            <a:off x="10404648" y="1700808"/>
            <a:ext cx="504056" cy="1152128"/>
          </a:xfrm>
        </p:spPr>
        <p:txBody>
          <a:bodyPr/>
          <a:lstStyle/>
          <a:p>
            <a:pPr marL="0" indent="0">
              <a:buNone/>
            </a:pPr>
            <a:endParaRPr lang="kk-KZ" dirty="0"/>
          </a:p>
          <a:p>
            <a:pPr marL="0" indent="0">
              <a:buNone/>
            </a:pPr>
            <a:endParaRPr lang="kk-KZ" dirty="0"/>
          </a:p>
          <a:p>
            <a:pPr marL="0" indent="0">
              <a:buNone/>
            </a:pPr>
            <a:endParaRPr lang="kk-KZ" dirty="0"/>
          </a:p>
        </p:txBody>
      </p:sp>
      <p:sp>
        <p:nvSpPr>
          <p:cNvPr id="4" name="Овал 3"/>
          <p:cNvSpPr/>
          <p:nvPr/>
        </p:nvSpPr>
        <p:spPr>
          <a:xfrm>
            <a:off x="3203848" y="836712"/>
            <a:ext cx="2438400" cy="10572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200" b="1" i="0" u="none" strike="noStrike" kern="0" cap="none" spc="0" normalizeH="0" baseline="0" noProof="0">
                <a:ln>
                  <a:noFill/>
                </a:ln>
                <a:solidFill>
                  <a:sysClr val="window" lastClr="FFFFFF"/>
                </a:solidFill>
                <a:effectLst/>
                <a:uLnTx/>
                <a:uFillTx/>
                <a:latin typeface="Times New Roman"/>
                <a:ea typeface="Calibri"/>
                <a:cs typeface="Times New Roman"/>
              </a:rPr>
              <a:t>Сөйлеу мәдениетіне жақсы әсер ететін факторлар</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5" name="Овал 4"/>
          <p:cNvSpPr/>
          <p:nvPr/>
        </p:nvSpPr>
        <p:spPr>
          <a:xfrm>
            <a:off x="2267744" y="298599"/>
            <a:ext cx="1609725" cy="41910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200" b="1" i="0" u="none" strike="noStrike" kern="0" cap="none" spc="0" normalizeH="0" baseline="0" noProof="0" dirty="0">
                <a:ln>
                  <a:noFill/>
                </a:ln>
                <a:solidFill>
                  <a:sysClr val="window" lastClr="FFFFFF"/>
                </a:solidFill>
                <a:effectLst/>
                <a:uLnTx/>
                <a:uFillTx/>
                <a:latin typeface="Times New Roman"/>
                <a:ea typeface="Calibri"/>
                <a:cs typeface="Times New Roman"/>
              </a:rPr>
              <a:t>Ойшылдық</a:t>
            </a:r>
            <a:endPar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6" name="Овал 5"/>
          <p:cNvSpPr/>
          <p:nvPr/>
        </p:nvSpPr>
        <p:spPr>
          <a:xfrm>
            <a:off x="4983815" y="298599"/>
            <a:ext cx="1581150" cy="3905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200" b="1" i="0" u="none" strike="noStrike" kern="0" cap="none" spc="0" normalizeH="0" baseline="0" noProof="0" dirty="0">
                <a:ln>
                  <a:noFill/>
                </a:ln>
                <a:solidFill>
                  <a:sysClr val="window" lastClr="FFFFFF"/>
                </a:solidFill>
                <a:effectLst/>
                <a:uLnTx/>
                <a:uFillTx/>
                <a:latin typeface="Times New Roman"/>
                <a:ea typeface="Calibri"/>
                <a:cs typeface="Times New Roman"/>
              </a:rPr>
              <a:t>Кемеңгерлік</a:t>
            </a:r>
            <a:endPar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7" name="Овал 6"/>
          <p:cNvSpPr/>
          <p:nvPr/>
        </p:nvSpPr>
        <p:spPr>
          <a:xfrm rot="16200000">
            <a:off x="5948094" y="1289150"/>
            <a:ext cx="1485900" cy="5810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200" b="1" i="0" u="none" strike="noStrike" kern="0" cap="none" spc="0" normalizeH="0" baseline="0" noProof="0" dirty="0">
                <a:ln>
                  <a:noFill/>
                </a:ln>
                <a:solidFill>
                  <a:sysClr val="window" lastClr="FFFFFF"/>
                </a:solidFill>
                <a:effectLst/>
                <a:uLnTx/>
                <a:uFillTx/>
                <a:latin typeface="Times New Roman"/>
                <a:ea typeface="Calibri"/>
                <a:cs typeface="Times New Roman"/>
              </a:rPr>
              <a:t>Көрегендік</a:t>
            </a:r>
            <a:endPar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8" name="Овал 7"/>
          <p:cNvSpPr/>
          <p:nvPr/>
        </p:nvSpPr>
        <p:spPr>
          <a:xfrm rot="16200000">
            <a:off x="1639842" y="1285339"/>
            <a:ext cx="1518285" cy="58864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a:ln>
                  <a:noFill/>
                </a:ln>
                <a:solidFill>
                  <a:sysClr val="window" lastClr="FFFFFF"/>
                </a:solidFill>
                <a:effectLst/>
                <a:uLnTx/>
                <a:uFillTx/>
                <a:latin typeface="Times New Roman"/>
                <a:ea typeface="Calibri"/>
                <a:cs typeface="Times New Roman"/>
              </a:rPr>
              <a:t>Тапқырлық</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9" name="Овал 8"/>
          <p:cNvSpPr/>
          <p:nvPr/>
        </p:nvSpPr>
        <p:spPr>
          <a:xfrm>
            <a:off x="2643414" y="2449420"/>
            <a:ext cx="1600200" cy="5048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a:ln>
                  <a:noFill/>
                </a:ln>
                <a:solidFill>
                  <a:sysClr val="window" lastClr="FFFFFF"/>
                </a:solidFill>
                <a:effectLst/>
                <a:uLnTx/>
                <a:uFillTx/>
                <a:latin typeface="Times New Roman"/>
                <a:ea typeface="Calibri"/>
                <a:cs typeface="Times New Roman"/>
              </a:rPr>
              <a:t>Даналық </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10" name="Овал 9"/>
          <p:cNvSpPr/>
          <p:nvPr/>
        </p:nvSpPr>
        <p:spPr>
          <a:xfrm>
            <a:off x="4950477" y="2449420"/>
            <a:ext cx="1647825" cy="45720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dirty="0">
                <a:ln>
                  <a:noFill/>
                </a:ln>
                <a:solidFill>
                  <a:sysClr val="window" lastClr="FFFFFF"/>
                </a:solidFill>
                <a:effectLst/>
                <a:uLnTx/>
                <a:uFillTx/>
                <a:latin typeface="Times New Roman"/>
                <a:ea typeface="Calibri"/>
                <a:cs typeface="Times New Roman"/>
              </a:rPr>
              <a:t>Шешендік</a:t>
            </a:r>
            <a:endPar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cxnSp>
        <p:nvCxnSpPr>
          <p:cNvPr id="12" name="Прямая соединительная линия 11"/>
          <p:cNvCxnSpPr>
            <a:endCxn id="10" idx="0"/>
          </p:cNvCxnSpPr>
          <p:nvPr/>
        </p:nvCxnSpPr>
        <p:spPr>
          <a:xfrm>
            <a:off x="5189806" y="1772816"/>
            <a:ext cx="584584" cy="676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3347864" y="1833401"/>
            <a:ext cx="432048" cy="55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562680" y="730324"/>
            <a:ext cx="138182" cy="180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6" idx="3"/>
          </p:cNvCxnSpPr>
          <p:nvPr/>
        </p:nvCxnSpPr>
        <p:spPr>
          <a:xfrm flipH="1">
            <a:off x="4983815" y="631933"/>
            <a:ext cx="231554" cy="204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642248" y="1365349"/>
            <a:ext cx="7582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4" idx="2"/>
          </p:cNvCxnSpPr>
          <p:nvPr/>
        </p:nvCxnSpPr>
        <p:spPr>
          <a:xfrm flipH="1">
            <a:off x="2693307" y="1365350"/>
            <a:ext cx="51054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Прямоугольник: скругленные углы 41"/>
          <p:cNvSpPr/>
          <p:nvPr/>
        </p:nvSpPr>
        <p:spPr>
          <a:xfrm>
            <a:off x="3814762" y="4623833"/>
            <a:ext cx="1514475" cy="1019175"/>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200" b="1" i="0" u="none" strike="noStrike" kern="0" cap="none" spc="0" normalizeH="0" baseline="0" noProof="0" dirty="0">
                <a:ln>
                  <a:noFill/>
                </a:ln>
                <a:solidFill>
                  <a:sysClr val="window" lastClr="FFFFFF"/>
                </a:solidFill>
                <a:effectLst/>
                <a:uLnTx/>
                <a:uFillTx/>
                <a:latin typeface="Times New Roman"/>
                <a:ea typeface="Calibri"/>
                <a:cs typeface="Times New Roman"/>
              </a:rPr>
              <a:t>Сөйлеу мәдениетіне кері әсер ететін факторлар</a:t>
            </a:r>
            <a:endPar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29" name="Прямоугольник: скругленные углы 39"/>
          <p:cNvSpPr/>
          <p:nvPr/>
        </p:nvSpPr>
        <p:spPr>
          <a:xfrm>
            <a:off x="3781425" y="3501008"/>
            <a:ext cx="1581150" cy="81915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a:ln>
                  <a:noFill/>
                </a:ln>
                <a:solidFill>
                  <a:sysClr val="window" lastClr="FFFFFF"/>
                </a:solidFill>
                <a:effectLst/>
                <a:uLnTx/>
                <a:uFillTx/>
                <a:latin typeface="Times New Roman"/>
                <a:ea typeface="Calibri"/>
                <a:cs typeface="Times New Roman"/>
              </a:rPr>
              <a:t>Сөйлеу дағдыларының жоқтығы</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30" name="Прямоугольник: скругленные углы 42"/>
          <p:cNvSpPr/>
          <p:nvPr/>
        </p:nvSpPr>
        <p:spPr>
          <a:xfrm>
            <a:off x="5734294" y="4747657"/>
            <a:ext cx="1104900" cy="771525"/>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a:ln>
                  <a:noFill/>
                </a:ln>
                <a:solidFill>
                  <a:sysClr val="window" lastClr="FFFFFF"/>
                </a:solidFill>
                <a:effectLst/>
                <a:uLnTx/>
                <a:uFillTx/>
                <a:latin typeface="Times New Roman"/>
                <a:ea typeface="Calibri"/>
                <a:cs typeface="Times New Roman"/>
              </a:rPr>
              <a:t>Ғаламтор</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31" name="Прямоугольник: скругленные углы 47"/>
          <p:cNvSpPr/>
          <p:nvPr/>
        </p:nvSpPr>
        <p:spPr>
          <a:xfrm>
            <a:off x="3794001" y="5949280"/>
            <a:ext cx="1524000" cy="714375"/>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a:ln>
                  <a:noFill/>
                </a:ln>
                <a:solidFill>
                  <a:sysClr val="window" lastClr="FFFFFF"/>
                </a:solidFill>
                <a:effectLst/>
                <a:uLnTx/>
                <a:uFillTx/>
                <a:latin typeface="Times New Roman"/>
                <a:ea typeface="Calibri"/>
                <a:cs typeface="Times New Roman"/>
              </a:rPr>
              <a:t>Көркем әдебиет оқымау</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32" name="Прямоугольник: скругленные углы 43"/>
          <p:cNvSpPr/>
          <p:nvPr/>
        </p:nvSpPr>
        <p:spPr>
          <a:xfrm>
            <a:off x="2267744" y="4747657"/>
            <a:ext cx="1162050" cy="809625"/>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k-KZ" sz="1100" b="1" i="0" u="none" strike="noStrike" kern="0" cap="none" spc="0" normalizeH="0" baseline="0" noProof="0">
                <a:ln>
                  <a:noFill/>
                </a:ln>
                <a:solidFill>
                  <a:sysClr val="window" lastClr="FFFFFF"/>
                </a:solidFill>
                <a:effectLst/>
                <a:uLnTx/>
                <a:uFillTx/>
                <a:latin typeface="Times New Roman"/>
                <a:ea typeface="Calibri"/>
                <a:cs typeface="Times New Roman"/>
              </a:rPr>
              <a:t>Ортаның әсері</a:t>
            </a:r>
            <a:endParaRPr kumimoji="0" lang="ru-RU"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34" name="Прямая соединительная линия 33"/>
          <p:cNvCxnSpPr>
            <a:stCxn id="29" idx="2"/>
            <a:endCxn id="28" idx="0"/>
          </p:cNvCxnSpPr>
          <p:nvPr/>
        </p:nvCxnSpPr>
        <p:spPr>
          <a:xfrm>
            <a:off x="4572000" y="4320158"/>
            <a:ext cx="0" cy="303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28" idx="2"/>
            <a:endCxn id="31" idx="0"/>
          </p:cNvCxnSpPr>
          <p:nvPr/>
        </p:nvCxnSpPr>
        <p:spPr>
          <a:xfrm flipH="1">
            <a:off x="4556001" y="5643008"/>
            <a:ext cx="15999" cy="306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endCxn id="30" idx="1"/>
          </p:cNvCxnSpPr>
          <p:nvPr/>
        </p:nvCxnSpPr>
        <p:spPr>
          <a:xfrm>
            <a:off x="5362575" y="5133419"/>
            <a:ext cx="37171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28" idx="1"/>
          </p:cNvCxnSpPr>
          <p:nvPr/>
        </p:nvCxnSpPr>
        <p:spPr>
          <a:xfrm flipH="1">
            <a:off x="3443514" y="5133421"/>
            <a:ext cx="371248" cy="19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37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8544" y="1628800"/>
            <a:ext cx="2232248" cy="864096"/>
          </a:xfrm>
        </p:spPr>
        <p:txBody>
          <a:bodyPr/>
          <a:lstStyle/>
          <a:p>
            <a:br>
              <a:rPr lang="kk-KZ" dirty="0"/>
            </a:br>
            <a:br>
              <a:rPr lang="ru-RU" dirty="0"/>
            </a:br>
            <a:br>
              <a:rPr lang="ru-RU" dirty="0"/>
            </a:br>
            <a:br>
              <a:rPr lang="ru-RU" dirty="0"/>
            </a:br>
            <a:endParaRPr lang="ru-RU" dirty="0"/>
          </a:p>
        </p:txBody>
      </p:sp>
      <p:sp>
        <p:nvSpPr>
          <p:cNvPr id="3" name="Объект 2"/>
          <p:cNvSpPr>
            <a:spLocks noGrp="1"/>
          </p:cNvSpPr>
          <p:nvPr>
            <p:ph idx="1"/>
          </p:nvPr>
        </p:nvSpPr>
        <p:spPr>
          <a:xfrm>
            <a:off x="4716016" y="1600200"/>
            <a:ext cx="2664296" cy="1180728"/>
          </a:xfrm>
        </p:spPr>
        <p:txBody>
          <a:bodyPr/>
          <a:lstStyle/>
          <a:p>
            <a:pPr marL="114300" indent="0">
              <a:buNone/>
            </a:pPr>
            <a:endParaRPr lang="kk-KZ" dirty="0"/>
          </a:p>
          <a:p>
            <a:pPr marL="114300" indent="0">
              <a:buNone/>
            </a:pPr>
            <a:endParaRPr lang="kk-KZ" dirty="0"/>
          </a:p>
          <a:p>
            <a:pPr marL="114300" indent="0">
              <a:buNone/>
            </a:pPr>
            <a:endParaRPr lang="kk-KZ" dirty="0"/>
          </a:p>
          <a:p>
            <a:pPr marL="114300" indent="0">
              <a:buNone/>
            </a:pPr>
            <a:endParaRPr lang="kk-KZ" dirty="0"/>
          </a:p>
          <a:p>
            <a:pPr marL="11430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16349730"/>
              </p:ext>
            </p:extLst>
          </p:nvPr>
        </p:nvGraphicFramePr>
        <p:xfrm>
          <a:off x="323528" y="188640"/>
          <a:ext cx="7992888" cy="6601827"/>
        </p:xfrm>
        <a:graphic>
          <a:graphicData uri="http://schemas.openxmlformats.org/drawingml/2006/table">
            <a:tbl>
              <a:tblPr firstRow="1" firstCol="1" bandRow="1"/>
              <a:tblGrid>
                <a:gridCol w="3996444">
                  <a:extLst>
                    <a:ext uri="{9D8B030D-6E8A-4147-A177-3AD203B41FA5}">
                      <a16:colId xmlns:a16="http://schemas.microsoft.com/office/drawing/2014/main" val="20000"/>
                    </a:ext>
                  </a:extLst>
                </a:gridCol>
                <a:gridCol w="3996444">
                  <a:extLst>
                    <a:ext uri="{9D8B030D-6E8A-4147-A177-3AD203B41FA5}">
                      <a16:colId xmlns:a16="http://schemas.microsoft.com/office/drawing/2014/main" val="20001"/>
                    </a:ext>
                  </a:extLst>
                </a:gridCol>
              </a:tblGrid>
              <a:tr h="648669">
                <a:tc gridSpan="2">
                  <a:txBody>
                    <a:bodyPr/>
                    <a:lstStyle/>
                    <a:p>
                      <a:pPr algn="ctr">
                        <a:lnSpc>
                          <a:spcPct val="107000"/>
                        </a:lnSpc>
                        <a:spcAft>
                          <a:spcPts val="0"/>
                        </a:spcAft>
                      </a:pPr>
                      <a:r>
                        <a:rPr lang="kk-KZ" sz="2800" b="1" i="1" dirty="0">
                          <a:solidFill>
                            <a:srgbClr val="FF0000"/>
                          </a:solidFill>
                          <a:effectLst/>
                          <a:latin typeface="Times New Roman"/>
                          <a:ea typeface="Calibri"/>
                          <a:cs typeface="Times New Roman"/>
                        </a:rPr>
                        <a:t>Анықтама бұрышы</a:t>
                      </a:r>
                      <a:endParaRPr lang="ru-RU" sz="2800" i="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976579">
                <a:tc>
                  <a:txBody>
                    <a:bodyPr/>
                    <a:lstStyle/>
                    <a:p>
                      <a:pPr algn="ctr">
                        <a:lnSpc>
                          <a:spcPct val="107000"/>
                        </a:lnSpc>
                        <a:spcAft>
                          <a:spcPts val="0"/>
                        </a:spcAft>
                      </a:pPr>
                      <a:endParaRPr lang="kk-KZ" sz="2800" b="1" i="1" dirty="0">
                        <a:solidFill>
                          <a:srgbClr val="0070C0"/>
                        </a:solidFill>
                        <a:effectLst/>
                        <a:latin typeface="Times New Roman"/>
                        <a:ea typeface="Calibri"/>
                        <a:cs typeface="Times New Roman"/>
                      </a:endParaRPr>
                    </a:p>
                    <a:p>
                      <a:pPr algn="ctr">
                        <a:lnSpc>
                          <a:spcPct val="107000"/>
                        </a:lnSpc>
                        <a:spcAft>
                          <a:spcPts val="0"/>
                        </a:spcAft>
                      </a:pPr>
                      <a:r>
                        <a:rPr lang="kk-KZ" sz="2800" b="1" i="1" dirty="0">
                          <a:solidFill>
                            <a:srgbClr val="0070C0"/>
                          </a:solidFill>
                          <a:effectLst/>
                          <a:latin typeface="Times New Roman"/>
                          <a:ea typeface="Calibri"/>
                          <a:cs typeface="Times New Roman"/>
                        </a:rPr>
                        <a:t>Төл сөз: - өз сөзінің ішінде басқа біреудің сөзі ешбір өзгеріссіз берілген сөзді айтады.</a:t>
                      </a:r>
                      <a:endParaRPr lang="ru-RU" sz="28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kk-KZ" sz="2800" b="1" i="1" dirty="0">
                        <a:solidFill>
                          <a:srgbClr val="0070C0"/>
                        </a:solidFill>
                        <a:effectLst/>
                        <a:latin typeface="Times New Roman"/>
                        <a:ea typeface="Calibri"/>
                        <a:cs typeface="Times New Roman"/>
                      </a:endParaRPr>
                    </a:p>
                    <a:p>
                      <a:pPr algn="ctr">
                        <a:lnSpc>
                          <a:spcPct val="107000"/>
                        </a:lnSpc>
                        <a:spcAft>
                          <a:spcPts val="0"/>
                        </a:spcAft>
                      </a:pPr>
                      <a:r>
                        <a:rPr lang="kk-KZ" sz="2800" b="1" i="1" dirty="0">
                          <a:solidFill>
                            <a:srgbClr val="0070C0"/>
                          </a:solidFill>
                          <a:effectLst/>
                          <a:latin typeface="Times New Roman"/>
                          <a:ea typeface="Calibri"/>
                          <a:cs typeface="Times New Roman"/>
                        </a:rPr>
                        <a:t>Автор сөз: - төл сөзді де, төлеу сөзді де жеткізіп, оған түсінік беретін сөйлеушінің өз сөзі. </a:t>
                      </a:r>
                      <a:endParaRPr lang="ru-RU" sz="28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76579">
                <a:tc gridSpan="2">
                  <a:txBody>
                    <a:bodyPr/>
                    <a:lstStyle/>
                    <a:p>
                      <a:pPr algn="ctr">
                        <a:lnSpc>
                          <a:spcPct val="107000"/>
                        </a:lnSpc>
                        <a:spcAft>
                          <a:spcPts val="0"/>
                        </a:spcAft>
                      </a:pPr>
                      <a:endParaRPr lang="kk-KZ" sz="2800" b="1" i="1" dirty="0">
                        <a:solidFill>
                          <a:srgbClr val="0070C0"/>
                        </a:solidFill>
                        <a:effectLst/>
                        <a:latin typeface="Times New Roman"/>
                        <a:ea typeface="Calibri"/>
                        <a:cs typeface="Times New Roman"/>
                      </a:endParaRPr>
                    </a:p>
                    <a:p>
                      <a:pPr algn="ctr">
                        <a:lnSpc>
                          <a:spcPct val="107000"/>
                        </a:lnSpc>
                        <a:spcAft>
                          <a:spcPts val="0"/>
                        </a:spcAft>
                      </a:pPr>
                      <a:r>
                        <a:rPr lang="kk-KZ" sz="2800" b="1" i="1" dirty="0">
                          <a:solidFill>
                            <a:srgbClr val="0070C0"/>
                          </a:solidFill>
                          <a:effectLst/>
                          <a:latin typeface="Times New Roman"/>
                          <a:ea typeface="Calibri"/>
                          <a:cs typeface="Times New Roman"/>
                        </a:rPr>
                        <a:t>Төл сөз бен автор сөзінің тыныс белгілері олардың орналасу тәртібіне, синтаксистік ерекшеліктеріне, интонациялық және мағыналық айырмашылықтарына байланысты қойылады. </a:t>
                      </a:r>
                      <a:endParaRPr lang="ru-RU" sz="28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338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044608" y="1268760"/>
            <a:ext cx="1654629" cy="1244455"/>
          </a:xfrm>
        </p:spPr>
        <p:txBody>
          <a:bodyPr>
            <a:normAutofit fontScale="90000"/>
          </a:bodyPr>
          <a:lstStyle/>
          <a:p>
            <a:br>
              <a:rPr lang="ru-RU" dirty="0"/>
            </a:br>
            <a:br>
              <a:rPr lang="ru-RU" dirty="0"/>
            </a:br>
            <a:br>
              <a:rPr lang="ru-RU" dirty="0"/>
            </a:br>
            <a:br>
              <a:rPr lang="ru-RU" dirty="0"/>
            </a:b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14680473"/>
              </p:ext>
            </p:extLst>
          </p:nvPr>
        </p:nvGraphicFramePr>
        <p:xfrm>
          <a:off x="323528" y="1052736"/>
          <a:ext cx="8568952" cy="880491"/>
        </p:xfrm>
        <a:graphic>
          <a:graphicData uri="http://schemas.openxmlformats.org/drawingml/2006/table">
            <a:tbl>
              <a:tblPr/>
              <a:tblGrid>
                <a:gridCol w="8568952">
                  <a:extLst>
                    <a:ext uri="{9D8B030D-6E8A-4147-A177-3AD203B41FA5}">
                      <a16:colId xmlns:a16="http://schemas.microsoft.com/office/drawing/2014/main" val="20000"/>
                    </a:ext>
                  </a:extLst>
                </a:gridCol>
              </a:tblGrid>
              <a:tr h="864096">
                <a:tc>
                  <a:txBody>
                    <a:bodyPr/>
                    <a:lstStyle/>
                    <a:p>
                      <a:pPr algn="ctr">
                        <a:lnSpc>
                          <a:spcPct val="107000"/>
                        </a:lnSpc>
                        <a:spcAft>
                          <a:spcPts val="800"/>
                        </a:spcAft>
                      </a:pPr>
                      <a:r>
                        <a:rPr lang="kk-KZ" sz="1800" b="1" dirty="0">
                          <a:effectLst/>
                          <a:latin typeface="Times New Roman"/>
                          <a:ea typeface="Calibri"/>
                          <a:cs typeface="Times New Roman"/>
                        </a:rPr>
                        <a:t>Міне, оқушылар, төл сөз бен автор сөздерінің ережелерін есімізге түсіріп болсақ, тапсырма орындауға көшейік. Келесі тапсырма төл сөздің тиісті тыныс белгілерін қойып, көшіріп жазыңыздар.</a:t>
                      </a:r>
                      <a:endParaRPr lang="ru-RU" sz="1800"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Скругленный прямоугольник 5"/>
          <p:cNvSpPr/>
          <p:nvPr/>
        </p:nvSpPr>
        <p:spPr>
          <a:xfrm>
            <a:off x="467544" y="2133929"/>
            <a:ext cx="8424936" cy="576064"/>
          </a:xfrm>
          <a:prstGeom prst="round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Дескриптор</a:t>
            </a:r>
            <a:r>
              <a:rPr kumimoji="0" lang="kk-KZ" sz="1800" b="1"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ru-RU" sz="1800" b="1"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kk-KZ" sz="1800" b="1"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Төл сөз бен автор сөзінің тыныс белгілерін ажыратады;</a:t>
            </a:r>
          </a:p>
        </p:txBody>
      </p:sp>
      <p:graphicFrame>
        <p:nvGraphicFramePr>
          <p:cNvPr id="7" name="Таблица 6"/>
          <p:cNvGraphicFramePr>
            <a:graphicFrameLocks noGrp="1"/>
          </p:cNvGraphicFramePr>
          <p:nvPr>
            <p:extLst>
              <p:ext uri="{D42A27DB-BD31-4B8C-83A1-F6EECF244321}">
                <p14:modId xmlns:p14="http://schemas.microsoft.com/office/powerpoint/2010/main" val="3435790894"/>
              </p:ext>
            </p:extLst>
          </p:nvPr>
        </p:nvGraphicFramePr>
        <p:xfrm>
          <a:off x="467544" y="3068960"/>
          <a:ext cx="8424936" cy="3095752"/>
        </p:xfrm>
        <a:graphic>
          <a:graphicData uri="http://schemas.openxmlformats.org/drawingml/2006/table">
            <a:tbl>
              <a:tblPr/>
              <a:tblGrid>
                <a:gridCol w="8424936">
                  <a:extLst>
                    <a:ext uri="{9D8B030D-6E8A-4147-A177-3AD203B41FA5}">
                      <a16:colId xmlns:a16="http://schemas.microsoft.com/office/drawing/2014/main" val="20000"/>
                    </a:ext>
                  </a:extLst>
                </a:gridCol>
              </a:tblGrid>
              <a:tr h="0">
                <a:tc>
                  <a:txBody>
                    <a:bodyPr/>
                    <a:lstStyle/>
                    <a:p>
                      <a:pPr algn="l">
                        <a:lnSpc>
                          <a:spcPct val="107000"/>
                        </a:lnSpc>
                        <a:spcAft>
                          <a:spcPts val="800"/>
                        </a:spcAft>
                      </a:pPr>
                      <a:r>
                        <a:rPr lang="kk-KZ" sz="2000" b="1" dirty="0">
                          <a:solidFill>
                            <a:srgbClr val="0070C0"/>
                          </a:solidFill>
                          <a:effectLst/>
                          <a:latin typeface="Times New Roman" pitchFamily="18" charset="0"/>
                          <a:ea typeface="Calibri"/>
                          <a:cs typeface="Times New Roman" pitchFamily="18" charset="0"/>
                        </a:rPr>
                        <a:t>Сырым Нұралыға наразы болып жүргенде Аз бен көпті, ақ пен қараны, нашар мен мықтыны теңгере алмадың, біреу-біреуді шауып жеп жатыр, оны басқара алмадың деп өкпелепті. Нұралыға бір кез келгенде Сырым амандаспай жүре береді. Сонда Нұралы:</a:t>
                      </a:r>
                      <a:endParaRPr lang="ru-RU" sz="2000" dirty="0">
                        <a:effectLst/>
                        <a:latin typeface="Times New Roman" pitchFamily="18" charset="0"/>
                        <a:ea typeface="Calibri"/>
                        <a:cs typeface="Times New Roman" pitchFamily="18" charset="0"/>
                      </a:endParaRPr>
                    </a:p>
                    <a:p>
                      <a:pPr marL="342900" lvl="0" indent="-342900" algn="l">
                        <a:lnSpc>
                          <a:spcPct val="115000"/>
                        </a:lnSpc>
                        <a:spcAft>
                          <a:spcPts val="0"/>
                        </a:spcAft>
                        <a:buFont typeface="Times New Roman"/>
                        <a:buChar char="-"/>
                      </a:pPr>
                      <a:r>
                        <a:rPr lang="kk-KZ" sz="2000" b="1" dirty="0">
                          <a:solidFill>
                            <a:srgbClr val="0070C0"/>
                          </a:solidFill>
                          <a:effectLst/>
                          <a:latin typeface="Times New Roman" pitchFamily="18" charset="0"/>
                          <a:ea typeface="Calibri"/>
                          <a:cs typeface="Times New Roman" pitchFamily="18" charset="0"/>
                        </a:rPr>
                        <a:t>Батыр қайырылып сәлем бергің келмейді тасып жүрсің-ау депті.</a:t>
                      </a:r>
                      <a:endParaRPr lang="ru-RU" sz="2000" dirty="0">
                        <a:effectLst/>
                        <a:latin typeface="Times New Roman" pitchFamily="18" charset="0"/>
                        <a:ea typeface="Calibri"/>
                        <a:cs typeface="Times New Roman" pitchFamily="18" charset="0"/>
                      </a:endParaRPr>
                    </a:p>
                    <a:p>
                      <a:pPr marL="381000" algn="l">
                        <a:lnSpc>
                          <a:spcPct val="107000"/>
                        </a:lnSpc>
                        <a:spcAft>
                          <a:spcPts val="800"/>
                        </a:spcAft>
                      </a:pPr>
                      <a:r>
                        <a:rPr lang="kk-KZ" sz="2000" b="1" dirty="0">
                          <a:solidFill>
                            <a:srgbClr val="0070C0"/>
                          </a:solidFill>
                          <a:effectLst/>
                          <a:latin typeface="Times New Roman" pitchFamily="18" charset="0"/>
                          <a:ea typeface="Calibri"/>
                          <a:cs typeface="Times New Roman" pitchFamily="18" charset="0"/>
                        </a:rPr>
                        <a:t>Сонда Сырым:</a:t>
                      </a:r>
                      <a:endParaRPr lang="ru-RU" sz="2000" dirty="0">
                        <a:effectLst/>
                        <a:latin typeface="Times New Roman" pitchFamily="18" charset="0"/>
                        <a:ea typeface="Calibri"/>
                        <a:cs typeface="Times New Roman" pitchFamily="18" charset="0"/>
                      </a:endParaRPr>
                    </a:p>
                    <a:p>
                      <a:pPr marL="342900" lvl="0" indent="-342900" algn="l">
                        <a:lnSpc>
                          <a:spcPct val="115000"/>
                        </a:lnSpc>
                        <a:spcAft>
                          <a:spcPts val="0"/>
                        </a:spcAft>
                        <a:buFont typeface="Times New Roman"/>
                        <a:buChar char="-"/>
                      </a:pPr>
                      <a:r>
                        <a:rPr lang="kk-KZ" sz="2000" b="1" dirty="0">
                          <a:solidFill>
                            <a:srgbClr val="0070C0"/>
                          </a:solidFill>
                          <a:effectLst/>
                          <a:latin typeface="Times New Roman" pitchFamily="18" charset="0"/>
                          <a:ea typeface="Calibri"/>
                          <a:cs typeface="Times New Roman" pitchFamily="18" charset="0"/>
                        </a:rPr>
                        <a:t>Хан, тасып жүргенім жоқ, алты алаштың басын қоса алмай сасып жүрмін депті.  </a:t>
                      </a:r>
                      <a:endParaRPr lang="ru-RU" sz="2000" dirty="0">
                        <a:effectLst/>
                        <a:latin typeface="Times New Roman" pitchFamily="18" charset="0"/>
                        <a:ea typeface="Calibri"/>
                        <a:cs typeface="Times New Roman" pitchFamily="18" charset="0"/>
                      </a:endParaRPr>
                    </a:p>
                    <a:p>
                      <a:pPr marL="609600" algn="l">
                        <a:lnSpc>
                          <a:spcPct val="115000"/>
                        </a:lnSpc>
                        <a:spcAft>
                          <a:spcPts val="0"/>
                        </a:spcAft>
                      </a:pPr>
                      <a:r>
                        <a:rPr lang="kk-KZ"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Прямоугольник 7"/>
          <p:cNvSpPr/>
          <p:nvPr/>
        </p:nvSpPr>
        <p:spPr>
          <a:xfrm>
            <a:off x="1835696" y="548680"/>
            <a:ext cx="2099998" cy="523220"/>
          </a:xfrm>
          <a:prstGeom prst="rect">
            <a:avLst/>
          </a:prstGeom>
        </p:spPr>
        <p:txBody>
          <a:bodyPr wrap="none">
            <a:spAutoFit/>
          </a:bodyPr>
          <a:lstStyle/>
          <a:p>
            <a:r>
              <a:rPr lang="kk-KZ" sz="2800" dirty="0">
                <a:solidFill>
                  <a:prstClr val="black"/>
                </a:solidFill>
                <a:latin typeface="Times New Roman"/>
              </a:rPr>
              <a:t>2 –тапсырма</a:t>
            </a:r>
            <a:endParaRPr lang="ru-RU" dirty="0"/>
          </a:p>
        </p:txBody>
      </p:sp>
    </p:spTree>
    <p:extLst>
      <p:ext uri="{BB962C8B-B14F-4D97-AF65-F5344CB8AC3E}">
        <p14:creationId xmlns:p14="http://schemas.microsoft.com/office/powerpoint/2010/main" val="23192876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3.jpeg"/></Relationships>
</file>

<file path=ppt/theme/_rels/theme11.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0.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9.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371</TotalTime>
  <Words>795</Words>
  <Application>Microsoft Office PowerPoint</Application>
  <PresentationFormat>Экран (4:3)</PresentationFormat>
  <Paragraphs>127</Paragraphs>
  <Slides>14</Slides>
  <Notes>1</Notes>
  <HiddenSlides>0</HiddenSlides>
  <MMClips>0</MMClips>
  <ScaleCrop>false</ScaleCrop>
  <HeadingPairs>
    <vt:vector size="6" baseType="variant">
      <vt:variant>
        <vt:lpstr>Использованные шрифты</vt:lpstr>
      </vt:variant>
      <vt:variant>
        <vt:i4>20</vt:i4>
      </vt:variant>
      <vt:variant>
        <vt:lpstr>Тема</vt:lpstr>
      </vt:variant>
      <vt:variant>
        <vt:i4>11</vt:i4>
      </vt:variant>
      <vt:variant>
        <vt:lpstr>Заголовки слайдов</vt:lpstr>
      </vt:variant>
      <vt:variant>
        <vt:i4>14</vt:i4>
      </vt:variant>
    </vt:vector>
  </HeadingPairs>
  <TitlesOfParts>
    <vt:vector size="45" baseType="lpstr">
      <vt:lpstr>Arial</vt:lpstr>
      <vt:lpstr>Book Antiqua</vt:lpstr>
      <vt:lpstr>Brush Script MT</vt:lpstr>
      <vt:lpstr>Calibri</vt:lpstr>
      <vt:lpstr>Cambria</vt:lpstr>
      <vt:lpstr>Century Gothic</vt:lpstr>
      <vt:lpstr>Constantia</vt:lpstr>
      <vt:lpstr>Corbel</vt:lpstr>
      <vt:lpstr>Courier New</vt:lpstr>
      <vt:lpstr>Franklin Gothic Book</vt:lpstr>
      <vt:lpstr>Franklin Gothic Medium</vt:lpstr>
      <vt:lpstr>Gill Sans MT</vt:lpstr>
      <vt:lpstr>Palatino Linotype</vt:lpstr>
      <vt:lpstr>Rage Italic</vt:lpstr>
      <vt:lpstr>Symbol</vt:lpstr>
      <vt:lpstr>Times New Roman</vt:lpstr>
      <vt:lpstr>Trebuchet MS</vt:lpstr>
      <vt:lpstr>Verdana</vt:lpstr>
      <vt:lpstr>Wingdings</vt:lpstr>
      <vt:lpstr>Wingdings 2</vt:lpstr>
      <vt:lpstr>Углы</vt:lpstr>
      <vt:lpstr>Аптека</vt:lpstr>
      <vt:lpstr>1_Солнцестояние</vt:lpstr>
      <vt:lpstr>Остин</vt:lpstr>
      <vt:lpstr>Исполнительная</vt:lpstr>
      <vt:lpstr>1_Исполнительная</vt:lpstr>
      <vt:lpstr>Поток</vt:lpstr>
      <vt:lpstr>Кнопка</vt:lpstr>
      <vt:lpstr>Аспект</vt:lpstr>
      <vt:lpstr>Соседство</vt:lpstr>
      <vt:lpstr>Изящная</vt:lpstr>
      <vt:lpstr>Бөлім тақырыбы: Сөз мәдениеті және шешендік өнер</vt:lpstr>
      <vt:lpstr>Оқу мақсаттары:</vt:lpstr>
      <vt:lpstr>Бағалау критерийлері:</vt:lpstr>
      <vt:lpstr>   </vt:lpstr>
      <vt:lpstr>   </vt:lpstr>
      <vt:lpstr>Презентация PowerPoint</vt:lpstr>
      <vt:lpstr> </vt:lpstr>
      <vt:lpstr>    </vt:lpstr>
      <vt:lpstr>     </vt:lpstr>
      <vt:lpstr>   </vt:lpstr>
      <vt:lpstr> </vt:lpstr>
      <vt:lpstr>     </vt:lpstr>
      <vt:lpstr>    </vt:lpstr>
      <vt:lpstr>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Бөлім тақырыбы: Саяхат және демалыс</dc:title>
  <dc:creator>User</dc:creator>
  <cp:lastModifiedBy>HJ</cp:lastModifiedBy>
  <cp:revision>33</cp:revision>
  <dcterms:created xsi:type="dcterms:W3CDTF">2021-03-30T15:18:00Z</dcterms:created>
  <dcterms:modified xsi:type="dcterms:W3CDTF">2021-04-07T12:05:15Z</dcterms:modified>
</cp:coreProperties>
</file>