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2.jpeg" ContentType="image/jpe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920FB75-7C0A-48EC-9B0A-8AEBE099D5B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FCE51EEA-86EE-49DD-9A04-8F93777F5EA2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3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0" name="Google Shape;78;p1"/>
          <p:cNvCxnSpPr/>
          <p:nvPr/>
        </p:nvCxnSpPr>
        <p:spPr>
          <a:xfrm>
            <a:off x="757080" y="3716280"/>
            <a:ext cx="10694160" cy="37440"/>
          </a:xfrm>
          <a:prstGeom prst="straightConnector1">
            <a:avLst/>
          </a:prstGeom>
          <a:ln w="57240">
            <a:solidFill>
              <a:srgbClr val="4472c4"/>
            </a:solidFill>
            <a:miter/>
          </a:ln>
        </p:spPr>
      </p:cxnSp>
      <p:sp>
        <p:nvSpPr>
          <p:cNvPr id="11" name="TextBox 25"/>
          <p:cNvSpPr/>
          <p:nvPr/>
        </p:nvSpPr>
        <p:spPr>
          <a:xfrm>
            <a:off x="1228680" y="401148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Сабақтың тақырыбы: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TextBox 9"/>
          <p:cNvSpPr/>
          <p:nvPr/>
        </p:nvSpPr>
        <p:spPr>
          <a:xfrm>
            <a:off x="9230040" y="196920"/>
            <a:ext cx="1472400" cy="58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ҚАЗАҚ ТІЛІ 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6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10-СЫНЫП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TextBox 1"/>
          <p:cNvSpPr/>
          <p:nvPr/>
        </p:nvSpPr>
        <p:spPr>
          <a:xfrm>
            <a:off x="1245240" y="320760"/>
            <a:ext cx="268920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Бөлім тақырыбы: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" name="TextBox 2"/>
          <p:cNvSpPr/>
          <p:nvPr/>
        </p:nvSpPr>
        <p:spPr>
          <a:xfrm>
            <a:off x="3657600" y="5245200"/>
            <a:ext cx="1843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" name="Прямоугольник 1"/>
          <p:cNvSpPr/>
          <p:nvPr/>
        </p:nvSpPr>
        <p:spPr>
          <a:xfrm>
            <a:off x="2087640" y="1708200"/>
            <a:ext cx="896760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V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ІІІ бөлім.  Қазіргі әлемдегі саясат және жаһандық мәселелер. Пунктуация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" name="Прямоугольник 2"/>
          <p:cNvSpPr/>
          <p:nvPr/>
        </p:nvSpPr>
        <p:spPr>
          <a:xfrm>
            <a:off x="1882080" y="4741920"/>
            <a:ext cx="553824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Әлемдегі саясат категориялары. Сұрау белгісі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85" name="object 2"/>
          <p:cNvSpPr/>
          <p:nvPr/>
        </p:nvSpPr>
        <p:spPr>
          <a:xfrm>
            <a:off x="1440" y="-1260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   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    </a:t>
            </a:r>
            <a:r>
              <a:rPr b="1" lang="kk-KZ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Қосымша түсінік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6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7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88" name="Схема 2" descr=""/>
          <p:cNvPicPr/>
          <p:nvPr/>
        </p:nvPicPr>
        <p:blipFill>
          <a:blip r:embed="rId2"/>
          <a:stretch/>
        </p:blipFill>
        <p:spPr>
          <a:xfrm>
            <a:off x="2030400" y="1420920"/>
            <a:ext cx="8131320" cy="4724280"/>
          </a:xfrm>
          <a:prstGeom prst="rect">
            <a:avLst/>
          </a:prstGeom>
          <a:ln w="0">
            <a:noFill/>
          </a:ln>
        </p:spPr>
      </p:pic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90" name="object 2"/>
          <p:cNvSpPr/>
          <p:nvPr/>
        </p:nvSpPr>
        <p:spPr>
          <a:xfrm>
            <a:off x="1440" y="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   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    </a:t>
            </a:r>
            <a:r>
              <a:rPr b="1" lang="kk-KZ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Қосымша түсінік</a:t>
            </a:r>
            <a:r>
              <a:rPr b="1" lang="en-US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1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92" name="Схема 2" descr=""/>
          <p:cNvPicPr/>
          <p:nvPr/>
        </p:nvPicPr>
        <p:blipFill>
          <a:blip r:embed="rId2"/>
          <a:stretch/>
        </p:blipFill>
        <p:spPr>
          <a:xfrm>
            <a:off x="652320" y="878040"/>
            <a:ext cx="11063520" cy="5413320"/>
          </a:xfrm>
          <a:prstGeom prst="rect">
            <a:avLst/>
          </a:prstGeom>
          <a:ln w="0">
            <a:noFill/>
          </a:ln>
        </p:spPr>
      </p:pic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94" name="object 2"/>
          <p:cNvSpPr/>
          <p:nvPr/>
        </p:nvSpPr>
        <p:spPr>
          <a:xfrm>
            <a:off x="1440" y="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   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    </a:t>
            </a:r>
            <a:r>
              <a:rPr b="1" lang="en-US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3 - </a:t>
            </a:r>
            <a:r>
              <a:rPr b="1" lang="kk-KZ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тапсырма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5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96" name="Схема 2" descr=""/>
          <p:cNvPicPr/>
          <p:nvPr/>
        </p:nvPicPr>
        <p:blipFill>
          <a:blip r:embed="rId2"/>
          <a:stretch/>
        </p:blipFill>
        <p:spPr>
          <a:xfrm>
            <a:off x="-469800" y="414360"/>
            <a:ext cx="11058480" cy="6059520"/>
          </a:xfrm>
          <a:prstGeom prst="rect">
            <a:avLst/>
          </a:prstGeom>
          <a:ln w="0">
            <a:noFill/>
          </a:ln>
        </p:spPr>
      </p:pic>
      <p:sp>
        <p:nvSpPr>
          <p:cNvPr id="97" name="Прямоугольник 3"/>
          <p:cNvSpPr/>
          <p:nvPr/>
        </p:nvSpPr>
        <p:spPr>
          <a:xfrm>
            <a:off x="7513560" y="5786280"/>
            <a:ext cx="4167360" cy="91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Дескриптор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ережеге сай сұраулы сөйлемдер құрастырады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99" name="object 2"/>
          <p:cNvSpPr/>
          <p:nvPr/>
        </p:nvSpPr>
        <p:spPr>
          <a:xfrm>
            <a:off x="1440" y="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   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    </a:t>
            </a:r>
            <a:r>
              <a:rPr b="1" lang="kk-KZ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Өзіңді тексер!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0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01" name="Схема 2" descr=""/>
          <p:cNvPicPr/>
          <p:nvPr/>
        </p:nvPicPr>
        <p:blipFill>
          <a:blip r:embed="rId2"/>
          <a:stretch/>
        </p:blipFill>
        <p:spPr>
          <a:xfrm>
            <a:off x="652320" y="639720"/>
            <a:ext cx="11063520" cy="6059520"/>
          </a:xfrm>
          <a:prstGeom prst="rect">
            <a:avLst/>
          </a:prstGeom>
          <a:ln w="0">
            <a:noFill/>
          </a:ln>
        </p:spPr>
      </p:pic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ject 2"/>
          <p:cNvSpPr/>
          <p:nvPr/>
        </p:nvSpPr>
        <p:spPr>
          <a:xfrm>
            <a:off x="1440" y="-1260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     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         </a:t>
            </a:r>
            <a:r>
              <a:rPr b="1" lang="ru-RU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Сабақты бекіту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3" name="TextBox 2"/>
          <p:cNvSpPr/>
          <p:nvPr/>
        </p:nvSpPr>
        <p:spPr>
          <a:xfrm>
            <a:off x="420840" y="1305000"/>
            <a:ext cx="11064600" cy="155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 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Мәтіндегі негізгі ойды анықтап, көтерілген мәселе бойынша пікір білдірдіңіздер.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Сұрау белгісінің дұрыс қойылу ережесімен танысып, мысалдар құрастырдыңыздар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3.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Әлемдегі саясат категориялары туралы ақпаратпен таныстыңыздар.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8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21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22" name="Google Shape;78;p1"/>
          <p:cNvCxnSpPr/>
          <p:nvPr/>
        </p:nvCxnSpPr>
        <p:spPr>
          <a:xfrm>
            <a:off x="652320" y="34462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23" name="TextBox 8"/>
          <p:cNvSpPr/>
          <p:nvPr/>
        </p:nvSpPr>
        <p:spPr>
          <a:xfrm>
            <a:off x="1133640" y="25884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Оқу мақсат(тар)ы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4" name="TextBox 1"/>
          <p:cNvSpPr/>
          <p:nvPr/>
        </p:nvSpPr>
        <p:spPr>
          <a:xfrm>
            <a:off x="1144080" y="3740040"/>
            <a:ext cx="21394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Сабақ мақсаттары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5" name="Прямоугольник 1"/>
          <p:cNvSpPr/>
          <p:nvPr/>
        </p:nvSpPr>
        <p:spPr>
          <a:xfrm>
            <a:off x="1803240" y="1446120"/>
            <a:ext cx="8855280" cy="10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10.2.</a:t>
            </a:r>
            <a:r>
              <a:rPr b="1" lang="en-US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5</a:t>
            </a:r>
            <a:r>
              <a:rPr b="1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.1 </a:t>
            </a:r>
            <a:r>
              <a:rPr b="1" lang="en-US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мәтіндегі негізгі ойды анықтау, көтерілген мәселеге баға беріп, мәліметтер мен пікірлерді өңдей білу</a:t>
            </a:r>
            <a:r>
              <a:rPr b="1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;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10.</a:t>
            </a:r>
            <a:r>
              <a:rPr b="1" lang="en-US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4</a:t>
            </a:r>
            <a:r>
              <a:rPr b="1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.</a:t>
            </a:r>
            <a:r>
              <a:rPr b="1" lang="en-US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5</a:t>
            </a:r>
            <a:r>
              <a:rPr b="1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.1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сөйлем және мәтін деңгейінде тыныс белгілерін қолдана білу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6" name="TextBox 2"/>
          <p:cNvSpPr/>
          <p:nvPr/>
        </p:nvSpPr>
        <p:spPr>
          <a:xfrm>
            <a:off x="1022400" y="4127400"/>
            <a:ext cx="10745640" cy="13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-мәтіндегі негізгі ойды анықтап, көтерілген мәселеге баға беріп, мәліметтер мен пікірлерді өңдейді;</a:t>
            </a:r>
            <a:r>
              <a:rPr b="1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-сөйлем және мәтін деңгейінде тыныс белгілерін қолданады.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28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9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0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31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32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33" name="TextBox 8"/>
          <p:cNvSpPr/>
          <p:nvPr/>
        </p:nvSpPr>
        <p:spPr>
          <a:xfrm>
            <a:off x="1282680" y="1992240"/>
            <a:ext cx="1843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4" name="TextBox 9"/>
          <p:cNvSpPr/>
          <p:nvPr/>
        </p:nvSpPr>
        <p:spPr>
          <a:xfrm>
            <a:off x="1133640" y="25884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Бағалау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критерийлері: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5" name="Прямоугольник 1"/>
          <p:cNvSpPr/>
          <p:nvPr/>
        </p:nvSpPr>
        <p:spPr>
          <a:xfrm>
            <a:off x="1282680" y="1684440"/>
            <a:ext cx="956952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-мәтіндегі негізгі ойды анықтайды;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-көтерілген мәселеге баға беріп, мәліметтер мен пікірлерді өңдейді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37" name="object 2"/>
          <p:cNvSpPr/>
          <p:nvPr/>
        </p:nvSpPr>
        <p:spPr>
          <a:xfrm>
            <a:off x="1440" y="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        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          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Ой шақыру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8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9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0" name="TextBox 1"/>
          <p:cNvSpPr/>
          <p:nvPr/>
        </p:nvSpPr>
        <p:spPr>
          <a:xfrm>
            <a:off x="898560" y="1014480"/>
            <a:ext cx="845496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Берілген суретке қарап , саясат түрлері туралы ойланыңыз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1" name="Рисунок 1" descr=""/>
          <p:cNvPicPr/>
          <p:nvPr/>
        </p:nvPicPr>
        <p:blipFill>
          <a:blip r:embed="rId2"/>
          <a:stretch/>
        </p:blipFill>
        <p:spPr>
          <a:xfrm>
            <a:off x="2341440" y="1743120"/>
            <a:ext cx="6375600" cy="5059440"/>
          </a:xfrm>
          <a:prstGeom prst="rect">
            <a:avLst/>
          </a:prstGeom>
          <a:ln w="0">
            <a:noFill/>
          </a:ln>
        </p:spPr>
      </p:pic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43" name="object 2"/>
          <p:cNvSpPr/>
          <p:nvPr/>
        </p:nvSpPr>
        <p:spPr>
          <a:xfrm>
            <a:off x="1440" y="1584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                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                        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Calibri"/>
                <a:ea typeface="Arial"/>
              </a:rPr>
              <a:t>Әлем саясатының категориялары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4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5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46" name=""/>
          <p:cNvGraphicFramePr/>
          <p:nvPr/>
        </p:nvGraphicFramePr>
        <p:xfrm>
          <a:off x="1071720" y="1225440"/>
          <a:ext cx="9828000" cy="5183280"/>
        </p:xfrm>
        <a:graphic>
          <a:graphicData uri="http://schemas.openxmlformats.org/drawingml/2006/table">
            <a:tbl>
              <a:tblPr/>
              <a:tblGrid>
                <a:gridCol w="1014120"/>
                <a:gridCol w="3008520"/>
                <a:gridCol w="5805360"/>
              </a:tblGrid>
              <a:tr h="5119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Саясат категориялары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Қызмет түрі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  <a:tr h="6404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Сыртқы саясат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Мемлекеттің немесе жеке халықтың сыртқы саладағы қызметі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b"/>
                    </a:solidFill>
                  </a:tcPr>
                </a:tc>
              </a:tr>
              <a:tr h="6404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2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Халықаралық саясат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Мемлекеттердің халықаралық аренадағы бірлескен қызметі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</a:tr>
              <a:tr h="3682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3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Мемлекетаралық саясат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Жекелеген мемлекеттер арасындағы қатынастар жүйесі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b"/>
                    </a:solidFill>
                  </a:tcPr>
                </a:tc>
              </a:tr>
              <a:tr h="6404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Жоғары ұлттық саясат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Жекелеген мемлекеттердің кейбір егеменді құқықтарын өз еріктерімен халықаралық ұйымдарға беруі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</a:tr>
              <a:tr h="9147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5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Мультиұлттық саясат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Бірнеше немесе одан көп мемлекеттен құралған біріккен саясат субьектілерінің халықаралық қатынастарға ықпал етуі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b"/>
                    </a:solidFill>
                  </a:tcPr>
                </a:tc>
              </a:tr>
              <a:tr h="1463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6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Трансұлттық саясат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Мемлекеттік емес саясат факторлары мен субьектілерінің халықаралық аренада  қызмет етуі ( партиялар, кәсіподақтар, әлемдік діндердің ұйымдары, халықаралық үкіметтік емес ұйымдар, трансұлттық корпорациялар т.б)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</a:tr>
            </a:tbl>
          </a:graphicData>
        </a:graphic>
      </p:graphicFrame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48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9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0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1" name="TextBox 8"/>
          <p:cNvSpPr/>
          <p:nvPr/>
        </p:nvSpPr>
        <p:spPr>
          <a:xfrm>
            <a:off x="1133640" y="27288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1-т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2" name="TextBox 29"/>
          <p:cNvSpPr/>
          <p:nvPr/>
        </p:nvSpPr>
        <p:spPr>
          <a:xfrm>
            <a:off x="6482880" y="5343480"/>
            <a:ext cx="5380920" cy="91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Дескриптор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Times New Roman"/>
              <a:buChar char="-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Мәтіндегі негізгі ойды анықтайды;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Times New Roman"/>
              <a:buChar char="-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Көтерілген мәселеге баға беріп, пікірлерді өңдейді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53" name=""/>
          <p:cNvGraphicFramePr/>
          <p:nvPr/>
        </p:nvGraphicFramePr>
        <p:xfrm>
          <a:off x="1739880" y="2301840"/>
          <a:ext cx="6111720" cy="1766880"/>
        </p:xfrm>
        <a:graphic>
          <a:graphicData uri="http://schemas.openxmlformats.org/drawingml/2006/table">
            <a:tbl>
              <a:tblPr/>
              <a:tblGrid>
                <a:gridCol w="2843280"/>
                <a:gridCol w="3268440"/>
              </a:tblGrid>
              <a:tr h="8193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Негізгі ой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Көтерілген мәселе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473040"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474480"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55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6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7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8" name="TextBox 8"/>
          <p:cNvSpPr/>
          <p:nvPr/>
        </p:nvSpPr>
        <p:spPr>
          <a:xfrm>
            <a:off x="1133640" y="27288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Өзіңді тексер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9" name="TextBox 29"/>
          <p:cNvSpPr/>
          <p:nvPr/>
        </p:nvSpPr>
        <p:spPr>
          <a:xfrm>
            <a:off x="6482880" y="5343480"/>
            <a:ext cx="5380920" cy="91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Дескриптор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Times New Roman"/>
              <a:buChar char="-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Мәтіндегі негізгі ойды анықтайды;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Times New Roman"/>
              <a:buChar char="-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Көтерілген мәселеге баға беріп, пікірлерді өңдейді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60" name=""/>
          <p:cNvGraphicFramePr/>
          <p:nvPr/>
        </p:nvGraphicFramePr>
        <p:xfrm>
          <a:off x="1252440" y="1560600"/>
          <a:ext cx="7178760" cy="3287520"/>
        </p:xfrm>
        <a:graphic>
          <a:graphicData uri="http://schemas.openxmlformats.org/drawingml/2006/table">
            <a:tbl>
              <a:tblPr/>
              <a:tblGrid>
                <a:gridCol w="3340080"/>
                <a:gridCol w="3838680"/>
              </a:tblGrid>
              <a:tr h="8190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Негізгі ой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Көтерілген мәселе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11890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Ұлттық мемлекеттер шеңберінен тысқары әлемдік мәселелерді реттеу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 rowSpan="3"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 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Жаһандық мәселелер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6397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Макро, мега, микродеңгейлер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6404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Басты алты категориядан тұрады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2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3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4" name="TextBox 1"/>
          <p:cNvSpPr/>
          <p:nvPr/>
        </p:nvSpPr>
        <p:spPr>
          <a:xfrm>
            <a:off x="876240" y="431640"/>
            <a:ext cx="11468160" cy="2014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2-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тапсырма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Сөйлемді толықтырыңыз. Дұрыс жауапты төменде берілген қатардан алыңыз.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 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Мемлекеттік емес саяси факторлар мен субъектілердің халықаралық аренада қызмет етуі </a:t>
            </a: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65" name=""/>
          <p:cNvGraphicFramePr/>
          <p:nvPr/>
        </p:nvGraphicFramePr>
        <p:xfrm>
          <a:off x="9758520" y="2174760"/>
          <a:ext cx="2138040" cy="365400"/>
        </p:xfrm>
        <a:graphic>
          <a:graphicData uri="http://schemas.openxmlformats.org/drawingml/2006/table">
            <a:tbl>
              <a:tblPr/>
              <a:tblGrid>
                <a:gridCol w="2138040"/>
              </a:tblGrid>
              <a:tr h="365400">
                <a:tc>
                  <a:txBody>
                    <a:bodyPr tIns="45360" bIns="45360"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            №</a:t>
                      </a: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?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2880">
                      <a:solidFill>
                        <a:srgbClr val="70ad47"/>
                      </a:solidFill>
                      <a:prstDash val="solid"/>
                    </a:lnL>
                    <a:lnR w="2880">
                      <a:solidFill>
                        <a:srgbClr val="70ad47"/>
                      </a:solidFill>
                      <a:prstDash val="solid"/>
                    </a:lnR>
                    <a:lnT w="2880">
                      <a:solidFill>
                        <a:srgbClr val="70ad47"/>
                      </a:solidFill>
                      <a:prstDash val="solid"/>
                    </a:lnT>
                    <a:lnB w="2880">
                      <a:solidFill>
                        <a:srgbClr val="70ad4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6" name="TextBox 1"/>
          <p:cNvSpPr/>
          <p:nvPr/>
        </p:nvSpPr>
        <p:spPr>
          <a:xfrm>
            <a:off x="852480" y="2914560"/>
            <a:ext cx="10204560" cy="91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 C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ыртқы саясат мемлекеттің                                         қолайлы                                         жағдайларды жасауды көздейді.  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 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67" name="Рисунок 2" descr=""/>
          <p:cNvPicPr/>
          <p:nvPr/>
        </p:nvPicPr>
        <p:blipFill>
          <a:blip r:embed="rId2"/>
          <a:stretch/>
        </p:blipFill>
        <p:spPr>
          <a:xfrm>
            <a:off x="3968640" y="2921040"/>
            <a:ext cx="2151000" cy="493560"/>
          </a:xfrm>
          <a:prstGeom prst="rect">
            <a:avLst/>
          </a:prstGeom>
          <a:ln w="0">
            <a:noFill/>
          </a:ln>
        </p:spPr>
      </p:pic>
      <p:pic>
        <p:nvPicPr>
          <p:cNvPr id="68" name="Рисунок 3" descr=""/>
          <p:cNvPicPr/>
          <p:nvPr/>
        </p:nvPicPr>
        <p:blipFill>
          <a:blip r:embed="rId3"/>
          <a:stretch/>
        </p:blipFill>
        <p:spPr>
          <a:xfrm>
            <a:off x="7229520" y="2914560"/>
            <a:ext cx="2152440" cy="493920"/>
          </a:xfrm>
          <a:prstGeom prst="rect">
            <a:avLst/>
          </a:prstGeom>
          <a:ln w="0">
            <a:noFill/>
          </a:ln>
        </p:spPr>
      </p:pic>
      <p:sp>
        <p:nvSpPr>
          <p:cNvPr id="69" name="TextBox 1"/>
          <p:cNvSpPr/>
          <p:nvPr/>
        </p:nvSpPr>
        <p:spPr>
          <a:xfrm>
            <a:off x="876240" y="4265640"/>
            <a:ext cx="1013148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3.                                          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Мемлекеттердің халықаралық аренадағы бірлескен қызметі болып табылады. </a:t>
            </a: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0" name="Рисунок 4" descr=""/>
          <p:cNvPicPr/>
          <p:nvPr/>
        </p:nvPicPr>
        <p:blipFill>
          <a:blip r:embed="rId4"/>
          <a:stretch/>
        </p:blipFill>
        <p:spPr>
          <a:xfrm>
            <a:off x="1276200" y="4506840"/>
            <a:ext cx="2159280" cy="493920"/>
          </a:xfrm>
          <a:prstGeom prst="rect">
            <a:avLst/>
          </a:prstGeom>
          <a:ln w="0">
            <a:noFill/>
          </a:ln>
        </p:spPr>
      </p:pic>
      <p:sp>
        <p:nvSpPr>
          <p:cNvPr id="71" name="TextBox 1"/>
          <p:cNvSpPr/>
          <p:nvPr/>
        </p:nvSpPr>
        <p:spPr>
          <a:xfrm>
            <a:off x="839880" y="5141880"/>
            <a:ext cx="102042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Қажетті сөздер: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трансұлттық саясат, сыртқы; халықаралық саясат; өмір сүруіне 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2" name="TextBox 1"/>
          <p:cNvSpPr/>
          <p:nvPr/>
        </p:nvSpPr>
        <p:spPr>
          <a:xfrm>
            <a:off x="7667640" y="5607000"/>
            <a:ext cx="425592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қажетті сөздерді қолданады;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сөйлемдерді толықтырады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74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6" name="TextBox 1"/>
          <p:cNvSpPr/>
          <p:nvPr/>
        </p:nvSpPr>
        <p:spPr>
          <a:xfrm>
            <a:off x="876240" y="431640"/>
            <a:ext cx="11468160" cy="2014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Өзіңді тексер!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Сөйлемді толықтырыңыз. Дұрыс жауапты төменде берілген қатардан алыңыз.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 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Мемлекеттік емес саяси факторлар мен субъектілердің халықаралық аренада қызмет етуі </a:t>
            </a: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77" name=""/>
          <p:cNvGraphicFramePr/>
          <p:nvPr/>
        </p:nvGraphicFramePr>
        <p:xfrm>
          <a:off x="9396360" y="2187720"/>
          <a:ext cx="2514600" cy="366480"/>
        </p:xfrm>
        <a:graphic>
          <a:graphicData uri="http://schemas.openxmlformats.org/drawingml/2006/table">
            <a:tbl>
              <a:tblPr/>
              <a:tblGrid>
                <a:gridCol w="2514600"/>
              </a:tblGrid>
              <a:tr h="366480"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  </a:t>
                      </a: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трансұлттық саясат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2880">
                      <a:solidFill>
                        <a:srgbClr val="70ad47"/>
                      </a:solidFill>
                      <a:prstDash val="solid"/>
                    </a:lnL>
                    <a:lnR w="2880">
                      <a:solidFill>
                        <a:srgbClr val="70ad47"/>
                      </a:solidFill>
                      <a:prstDash val="solid"/>
                    </a:lnR>
                    <a:lnT w="2880">
                      <a:solidFill>
                        <a:srgbClr val="70ad47"/>
                      </a:solidFill>
                      <a:prstDash val="solid"/>
                    </a:lnT>
                    <a:lnB w="2880">
                      <a:solidFill>
                        <a:srgbClr val="70ad4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8" name="TextBox 1"/>
          <p:cNvSpPr/>
          <p:nvPr/>
        </p:nvSpPr>
        <p:spPr>
          <a:xfrm>
            <a:off x="852480" y="2914560"/>
            <a:ext cx="10204560" cy="91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 C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ыртқы саясат мемлекеттің                                         қолайлы                                         жағдайларды жасауды көздейді.  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 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9" name="TextBox 1"/>
          <p:cNvSpPr/>
          <p:nvPr/>
        </p:nvSpPr>
        <p:spPr>
          <a:xfrm>
            <a:off x="876240" y="4265640"/>
            <a:ext cx="1013148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3.                                          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Мемлекеттердің халықаралық аренадағы бірлескен қызметі болып табылады. </a:t>
            </a: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0" name="TextBox 1"/>
          <p:cNvSpPr/>
          <p:nvPr/>
        </p:nvSpPr>
        <p:spPr>
          <a:xfrm>
            <a:off x="876240" y="5800680"/>
            <a:ext cx="102045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Қажетті сөздер: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трансұлттық саясат, сыртқы; халықаралық саясат; өмір сүруіне 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81" name=""/>
          <p:cNvGraphicFramePr/>
          <p:nvPr/>
        </p:nvGraphicFramePr>
        <p:xfrm>
          <a:off x="3976560" y="2971800"/>
          <a:ext cx="1946520" cy="369720"/>
        </p:xfrm>
        <a:graphic>
          <a:graphicData uri="http://schemas.openxmlformats.org/drawingml/2006/table">
            <a:tbl>
              <a:tblPr/>
              <a:tblGrid>
                <a:gridCol w="1946520"/>
              </a:tblGrid>
              <a:tr h="369720"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өмір сүруіне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4472c4"/>
                      </a:solidFill>
                      <a:prstDash val="solid"/>
                    </a:lnL>
                    <a:lnR w="5760">
                      <a:solidFill>
                        <a:srgbClr val="4472c4"/>
                      </a:solidFill>
                      <a:prstDash val="solid"/>
                    </a:lnR>
                    <a:lnT w="5760">
                      <a:solidFill>
                        <a:srgbClr val="4472c4"/>
                      </a:solidFill>
                      <a:prstDash val="solid"/>
                    </a:lnT>
                    <a:lnB w="12240">
                      <a:solidFill>
                        <a:srgbClr val="4472c4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2" name=""/>
          <p:cNvGraphicFramePr/>
          <p:nvPr/>
        </p:nvGraphicFramePr>
        <p:xfrm>
          <a:off x="7513560" y="2968560"/>
          <a:ext cx="1177920" cy="371520"/>
        </p:xfrm>
        <a:graphic>
          <a:graphicData uri="http://schemas.openxmlformats.org/drawingml/2006/table">
            <a:tbl>
              <a:tblPr/>
              <a:tblGrid>
                <a:gridCol w="1177920"/>
              </a:tblGrid>
              <a:tr h="371520"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 </a:t>
                      </a: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сыртқы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3" name=""/>
          <p:cNvGraphicFramePr/>
          <p:nvPr/>
        </p:nvGraphicFramePr>
        <p:xfrm>
          <a:off x="1181160" y="4495680"/>
          <a:ext cx="2357280" cy="370080"/>
        </p:xfrm>
        <a:graphic>
          <a:graphicData uri="http://schemas.openxmlformats.org/drawingml/2006/table">
            <a:tbl>
              <a:tblPr/>
              <a:tblGrid>
                <a:gridCol w="2357280"/>
              </a:tblGrid>
              <a:tr h="370080"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Халықаралық саясат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</a:tr>
            </a:tbl>
          </a:graphicData>
        </a:graphic>
      </p:graphicFrame>
    </p:spTree>
  </p:cSld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6467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2018-09-12T08:07:08Z</dcterms:created>
  <dc:creator>Жазира Асанова</dc:creator>
  <dc:description/>
  <dc:language>ru-RU</dc:language>
  <cp:lastModifiedBy>Admin</cp:lastModifiedBy>
  <cp:lastPrinted>2020-03-24T14:36:16Z</cp:lastPrinted>
  <dcterms:modified xsi:type="dcterms:W3CDTF">2021-04-05T16:29:03Z</dcterms:modified>
  <cp:revision>475</cp:revision>
  <dc:subject/>
  <dc:title>Презентация PowerPoint</dc:title>
</cp:coreProperties>
</file>