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4.jpeg" ContentType="image/jpeg"/>
  <Override PartName="/ppt/media/image2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49" r:id="rId3"/>
    <p:sldMasterId id="214748365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A9E0259-02F2-4C6E-AB83-9AEDB09F9BC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Times New Roman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DBDA618-2680-4B56-AEEC-D3E157216F8B}" type="slidenum">
              <a:rPr b="0" lang="ru-RU" sz="1200" strike="noStrike" u="none">
                <a:solidFill>
                  <a:srgbClr val="898989"/>
                </a:solidFill>
                <a:uFillTx/>
                <a:latin typeface="Times New Roman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Times New Roman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EFE3950-50EB-44EA-B0DA-8C2F2A0C379D}" type="slidenum">
              <a:rPr b="0" lang="ru-RU" sz="1200" strike="noStrike" u="none">
                <a:solidFill>
                  <a:srgbClr val="898989"/>
                </a:solidFill>
                <a:uFillTx/>
                <a:latin typeface="Times New Roman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Times New Roman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D81ED31-FE4D-4393-98F5-E2CF9B943FD4}" type="slidenum">
              <a:rPr b="0" lang="ru-RU" sz="1200" strike="noStrike" u="none">
                <a:solidFill>
                  <a:srgbClr val="898989"/>
                </a:solidFill>
                <a:uFillTx/>
                <a:latin typeface="Times New Roman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12" name="object 2"/>
          <p:cNvSpPr/>
          <p:nvPr/>
        </p:nvSpPr>
        <p:spPr>
          <a:xfrm>
            <a:off x="1440" y="0"/>
            <a:ext cx="12190680" cy="928800"/>
          </a:xfrm>
          <a:custGeom>
            <a:avLst/>
            <a:gdLst/>
            <a:ahLst/>
            <a:rect l="l" t="t" r="r" b="b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15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16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57240">
            <a:solidFill>
              <a:srgbClr val="4472c4"/>
            </a:solidFill>
            <a:miter/>
          </a:ln>
        </p:spPr>
      </p:cxnSp>
      <p:sp>
        <p:nvSpPr>
          <p:cNvPr id="17" name="TextBox 9"/>
          <p:cNvSpPr/>
          <p:nvPr/>
        </p:nvSpPr>
        <p:spPr>
          <a:xfrm>
            <a:off x="4714920" y="3699000"/>
            <a:ext cx="256068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ҚАЗАҚ ТІЛІ (Т</a:t>
            </a:r>
            <a:r>
              <a:rPr b="1" sz="16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2)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sz="16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10-СЫНЫП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Прямоугольник 9"/>
          <p:cNvSpPr/>
          <p:nvPr/>
        </p:nvSpPr>
        <p:spPr>
          <a:xfrm>
            <a:off x="1255680" y="1609560"/>
            <a:ext cx="10099800" cy="173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6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Сабақтың тақырыбы: </a:t>
            </a:r>
            <a:r>
              <a:rPr b="1" lang="kk-KZ" sz="36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Қазақ киносының атасы</a:t>
            </a:r>
            <a:r>
              <a:rPr b="0" lang="kk-KZ" sz="36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3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TextBox 9"/>
          <p:cNvSpPr/>
          <p:nvPr/>
        </p:nvSpPr>
        <p:spPr>
          <a:xfrm>
            <a:off x="3247920" y="204840"/>
            <a:ext cx="55515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Дулат Исабеков “Әпке” драмасы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"/>
          <p:cNvSpPr txBox="1"/>
          <p:nvPr/>
        </p:nvSpPr>
        <p:spPr>
          <a:xfrm>
            <a:off x="1979280" y="1350720"/>
            <a:ext cx="7396200" cy="4694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Жауабы: 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1.Кино өнері; 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2.Дарынды суреткер; 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3.Өнер иесі; 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4.Театр тарланы; 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5.Өз ісінің шебері; 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6.Тұңғыш режиссер.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0" name="object 2"/>
          <p:cNvSpPr/>
          <p:nvPr/>
        </p:nvSpPr>
        <p:spPr>
          <a:xfrm>
            <a:off x="1440" y="0"/>
            <a:ext cx="12190680" cy="977760"/>
          </a:xfrm>
          <a:custGeom>
            <a:avLst/>
            <a:gdLst/>
            <a:ahLst/>
            <a:rect l="l" t="t" r="r" b="b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91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92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93" name="TextBox 9"/>
          <p:cNvSpPr/>
          <p:nvPr/>
        </p:nvSpPr>
        <p:spPr>
          <a:xfrm>
            <a:off x="3575160" y="258840"/>
            <a:ext cx="36576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Өзіңді тексер!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"/>
          <p:cNvSpPr txBox="1"/>
          <p:nvPr/>
        </p:nvSpPr>
        <p:spPr>
          <a:xfrm>
            <a:off x="838080" y="1228320"/>
            <a:ext cx="10515600" cy="4948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Төменде берілген хронологияның Ш.Айманов өміріне қандай қатысы бар? Мәтінді пайдаланып, дәлелде.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1914 жыл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1932 жыл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1933 жыл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1947-1951 жылдар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1970 жыл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Дескриптор: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 algn="ctr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берілген хронология бойынша Ш.Аймановтың өміріне қандай қатысы барын жазады;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 algn="ctr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мәтінді пайдаланып, дәлелдейді.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5" name="object 2"/>
          <p:cNvSpPr/>
          <p:nvPr/>
        </p:nvSpPr>
        <p:spPr>
          <a:xfrm>
            <a:off x="1440" y="0"/>
            <a:ext cx="12190680" cy="977760"/>
          </a:xfrm>
          <a:custGeom>
            <a:avLst/>
            <a:gdLst/>
            <a:ahLst/>
            <a:rect l="l" t="t" r="r" b="b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96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97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98" name="TextBox 9"/>
          <p:cNvSpPr/>
          <p:nvPr/>
        </p:nvSpPr>
        <p:spPr>
          <a:xfrm>
            <a:off x="3193920" y="258840"/>
            <a:ext cx="40388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3-тапсырма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"/>
          <p:cNvSpPr txBox="1"/>
          <p:nvPr/>
        </p:nvSpPr>
        <p:spPr>
          <a:xfrm>
            <a:off x="838080" y="1282320"/>
            <a:ext cx="10515600" cy="4894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Жауабы: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1914 жылы Павлодар облысының Баянауыл ауданында туған.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1932 жылы Ш.Аймановты Алматыдағы Қазақ драма театрына шақырады.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1933 жылы жұмысқа қабылданады.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1947-1951 жылдар аралығында қазіргі Мұхтар Әуезов атындағы Қазақ мемлекеттік академиялық драма театрының бас режиссері болды.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1970 жылы Ш.Айманов «Атаманның ақыры» атты соңғы фильмін түсірді.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0" name="object 2"/>
          <p:cNvSpPr/>
          <p:nvPr/>
        </p:nvSpPr>
        <p:spPr>
          <a:xfrm>
            <a:off x="1440" y="0"/>
            <a:ext cx="12190680" cy="977760"/>
          </a:xfrm>
          <a:custGeom>
            <a:avLst/>
            <a:gdLst/>
            <a:ahLst/>
            <a:rect l="l" t="t" r="r" b="b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101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102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103" name="TextBox 9"/>
          <p:cNvSpPr/>
          <p:nvPr/>
        </p:nvSpPr>
        <p:spPr>
          <a:xfrm>
            <a:off x="4462560" y="272880"/>
            <a:ext cx="2852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Өзіңді тексер!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object 2"/>
          <p:cNvSpPr/>
          <p:nvPr/>
        </p:nvSpPr>
        <p:spPr>
          <a:xfrm>
            <a:off x="1440" y="0"/>
            <a:ext cx="12190680" cy="977760"/>
          </a:xfrm>
          <a:custGeom>
            <a:avLst/>
            <a:gdLst/>
            <a:ahLst/>
            <a:rect l="l" t="t" r="r" b="b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105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106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57240">
            <a:solidFill>
              <a:srgbClr val="0070c0"/>
            </a:solidFill>
            <a:miter/>
          </a:ln>
        </p:spPr>
      </p:cxnSp>
      <p:sp>
        <p:nvSpPr>
          <p:cNvPr id="107" name="TextBox 8"/>
          <p:cNvSpPr/>
          <p:nvPr/>
        </p:nvSpPr>
        <p:spPr>
          <a:xfrm>
            <a:off x="4462560" y="272880"/>
            <a:ext cx="32893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Сабақты бекіту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8" name=""/>
          <p:cNvSpPr txBox="1"/>
          <p:nvPr/>
        </p:nvSpPr>
        <p:spPr>
          <a:xfrm>
            <a:off x="287280" y="1324080"/>
            <a:ext cx="11709360" cy="4852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«ПОПС» формуласын қолданып, «Шәкен – қазақ киносының атасы» деген пікірді дәлелде.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Бірінші сөйлем: </a:t>
            </a:r>
            <a:r>
              <a:rPr b="0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«Менің ойымша, ... ».</a:t>
            </a:r>
            <a:r>
              <a:rPr b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Екінші сөйлем: </a:t>
            </a:r>
            <a:r>
              <a:rPr b="0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«Себебі мен оны ... деп түсіндіремін».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Үшінші сөйлем: </a:t>
            </a:r>
            <a:r>
              <a:rPr b="0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«Оны мен ... деген деректермен, мысалдармен дәлелдей аламын».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Төртінші сөйлем: </a:t>
            </a:r>
            <a:r>
              <a:rPr b="0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«Осыған байланысты мен ... деген шешімге келдім».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"/>
          <p:cNvSpPr txBox="1"/>
          <p:nvPr/>
        </p:nvSpPr>
        <p:spPr>
          <a:xfrm>
            <a:off x="2701440" y="1825200"/>
            <a:ext cx="6769080" cy="2078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4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Маған ... қиын болды.</a:t>
            </a:r>
            <a:endParaRPr b="0" lang="ru-RU" sz="4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4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Мен ... түсіндім.</a:t>
            </a:r>
            <a:endParaRPr b="0" lang="ru-RU" sz="4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4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Мен ... үйрендім.</a:t>
            </a:r>
            <a:endParaRPr b="0" lang="ru-RU" sz="4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0" name="object 2"/>
          <p:cNvSpPr/>
          <p:nvPr/>
        </p:nvSpPr>
        <p:spPr>
          <a:xfrm>
            <a:off x="1440" y="0"/>
            <a:ext cx="12190680" cy="977760"/>
          </a:xfrm>
          <a:custGeom>
            <a:avLst/>
            <a:gdLst/>
            <a:ahLst/>
            <a:rect l="l" t="t" r="r" b="b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111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112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57240">
            <a:solidFill>
              <a:srgbClr val="0070c0"/>
            </a:solidFill>
            <a:miter/>
          </a:ln>
        </p:spPr>
      </p:cxnSp>
      <p:sp>
        <p:nvSpPr>
          <p:cNvPr id="113" name="TextBox 8"/>
          <p:cNvSpPr/>
          <p:nvPr/>
        </p:nvSpPr>
        <p:spPr>
          <a:xfrm>
            <a:off x="4462560" y="272880"/>
            <a:ext cx="32893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Кері байланыс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bject 2"/>
          <p:cNvSpPr/>
          <p:nvPr/>
        </p:nvSpPr>
        <p:spPr>
          <a:xfrm>
            <a:off x="1440" y="0"/>
            <a:ext cx="12190680" cy="977760"/>
          </a:xfrm>
          <a:custGeom>
            <a:avLst/>
            <a:gdLst/>
            <a:ahLst/>
            <a:rect l="l" t="t" r="r" b="b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115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116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57240">
            <a:solidFill>
              <a:srgbClr val="0070c0"/>
            </a:solidFill>
            <a:miter/>
          </a:ln>
        </p:spPr>
      </p:cxnSp>
      <p:sp>
        <p:nvSpPr>
          <p:cNvPr id="117" name="TextBox 8"/>
          <p:cNvSpPr/>
          <p:nvPr/>
        </p:nvSpPr>
        <p:spPr>
          <a:xfrm>
            <a:off x="4462560" y="272880"/>
            <a:ext cx="32893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Қосымша ақпарат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8" name="Прямоугольник 8"/>
          <p:cNvSpPr/>
          <p:nvPr/>
        </p:nvSpPr>
        <p:spPr>
          <a:xfrm>
            <a:off x="3246480" y="1227240"/>
            <a:ext cx="609588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sng">
                <a:solidFill>
                  <a:srgbClr val="0563c1"/>
                </a:solidFill>
                <a:uFillTx/>
                <a:latin typeface="Times New Roman"/>
                <a:ea typeface="Times New Roman"/>
              </a:rPr>
              <a:t>https://yandex.kz/video/preview/?filmId=5459189893293847844&amp;from=tabbar&amp;parent-reqid=1601927120121532-743650722968287052300266-prestable-app-host-sas-web-yp-154&amp;text=Шәкен+–+қазақ+киносының+атасы»</a:t>
            </a: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9" name="Текст. поле 16390"/>
          <p:cNvSpPr/>
          <p:nvPr/>
        </p:nvSpPr>
        <p:spPr>
          <a:xfrm>
            <a:off x="1989360" y="2662200"/>
            <a:ext cx="823356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Шәкен Айманов туралы қызықты деректер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Бейнероликті қарау ұсынылады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121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2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123" name=""/>
          <p:cNvGrpSpPr/>
          <p:nvPr/>
        </p:nvGrpSpPr>
        <p:grpSpPr>
          <a:xfrm>
            <a:off x="3214800" y="1490760"/>
            <a:ext cx="5867280" cy="4208400"/>
            <a:chOff x="3214800" y="1490760"/>
            <a:chExt cx="5867280" cy="4208400"/>
          </a:xfrm>
        </p:grpSpPr>
        <p:sp>
          <p:nvSpPr>
            <p:cNvPr id="124" name="Freeform 39"/>
            <p:cNvSpPr/>
            <p:nvPr/>
          </p:nvSpPr>
          <p:spPr>
            <a:xfrm>
              <a:off x="4700160" y="3141000"/>
              <a:ext cx="2883960" cy="2558160"/>
            </a:xfrm>
            <a:custGeom>
              <a:avLst/>
              <a:gdLst/>
              <a:ahLst/>
              <a:rect l="l" t="t" r="r" b="b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grpSp>
          <p:nvGrpSpPr>
            <p:cNvPr id="125" name=""/>
            <p:cNvGrpSpPr/>
            <p:nvPr/>
          </p:nvGrpSpPr>
          <p:grpSpPr>
            <a:xfrm>
              <a:off x="3214800" y="3896640"/>
              <a:ext cx="1811160" cy="1482120"/>
              <a:chOff x="3214800" y="3896640"/>
              <a:chExt cx="1811160" cy="1482120"/>
            </a:xfrm>
          </p:grpSpPr>
          <p:sp>
            <p:nvSpPr>
              <p:cNvPr id="126" name="Oval 1"/>
              <p:cNvSpPr/>
              <p:nvPr/>
            </p:nvSpPr>
            <p:spPr>
              <a:xfrm>
                <a:off x="3214800" y="3896640"/>
                <a:ext cx="1811160" cy="1482120"/>
              </a:xfrm>
              <a:prstGeom prst="ellipse">
                <a:avLst/>
              </a:prstGeom>
              <a:solidFill>
                <a:srgbClr val="2b9dab"/>
              </a:solidFill>
              <a:ln w="0">
                <a:noFill/>
              </a:ln>
              <a:effectLst>
                <a:outerShdw dist="19080" dir="5400000" blurRad="0" rotWithShape="0">
                  <a:srgbClr val="000000">
                    <a:alpha val="63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ru-RU" sz="1800" strike="noStrike" u="none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27" name="Oval 40"/>
              <p:cNvSpPr/>
              <p:nvPr/>
            </p:nvSpPr>
            <p:spPr>
              <a:xfrm>
                <a:off x="3419280" y="4075920"/>
                <a:ext cx="1419120" cy="1123560"/>
              </a:xfrm>
              <a:prstGeom prst="ellipse">
                <a:avLst/>
              </a:prstGeom>
              <a:solidFill>
                <a:srgbClr val="ffffff"/>
              </a:solidFill>
              <a:ln w="0">
                <a:noFill/>
              </a:ln>
              <a:effectLst>
                <a:outerShdw dist="19080" dir="5400000" blurRad="0" rotWithShape="0">
                  <a:srgbClr val="000000">
                    <a:alpha val="63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ru-RU" sz="1300" strike="noStrike" u="none">
                    <a:solidFill>
                      <a:srgbClr val="000000"/>
                    </a:solidFill>
                    <a:uFillTx/>
                    <a:latin typeface="Century Gothic"/>
                  </a:rPr>
                  <a:t>Заманауи технология</a:t>
                </a:r>
                <a:endParaRPr b="0" lang="ru-RU" sz="1300" strike="noStrike" u="none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128" name=""/>
            <p:cNvGrpSpPr/>
            <p:nvPr/>
          </p:nvGrpSpPr>
          <p:grpSpPr>
            <a:xfrm>
              <a:off x="7414200" y="3602880"/>
              <a:ext cx="1667880" cy="1364760"/>
              <a:chOff x="7414200" y="3602880"/>
              <a:chExt cx="1667880" cy="1364760"/>
            </a:xfrm>
          </p:grpSpPr>
          <p:sp>
            <p:nvSpPr>
              <p:cNvPr id="129" name="Oval 44"/>
              <p:cNvSpPr/>
              <p:nvPr/>
            </p:nvSpPr>
            <p:spPr>
              <a:xfrm>
                <a:off x="7414200" y="3602880"/>
                <a:ext cx="1667880" cy="1364760"/>
              </a:xfrm>
              <a:prstGeom prst="ellipse">
                <a:avLst/>
              </a:prstGeom>
              <a:gradFill rotWithShape="0">
                <a:gsLst>
                  <a:gs pos="0">
                    <a:srgbClr val="f18c55"/>
                  </a:gs>
                  <a:gs pos="100000">
                    <a:srgbClr val="e56b17"/>
                  </a:gs>
                </a:gsLst>
                <a:lin ang="5400000"/>
              </a:gradFill>
              <a:ln w="0">
                <a:noFill/>
              </a:ln>
              <a:effectLst>
                <a:outerShdw dist="19080" dir="5400000" blurRad="0" rotWithShape="0">
                  <a:srgbClr val="000000">
                    <a:alpha val="63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ru-RU" sz="1800" strike="noStrike" u="none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30" name="Oval 45"/>
              <p:cNvSpPr/>
              <p:nvPr/>
            </p:nvSpPr>
            <p:spPr>
              <a:xfrm>
                <a:off x="7615440" y="3767760"/>
                <a:ext cx="1248840" cy="1034640"/>
              </a:xfrm>
              <a:prstGeom prst="ellipse">
                <a:avLst/>
              </a:prstGeom>
              <a:solidFill>
                <a:srgbClr val="ffffff"/>
              </a:solidFill>
              <a:ln w="0">
                <a:noFill/>
              </a:ln>
              <a:effectLst>
                <a:outerShdw dist="19080" dir="5400000" blurRad="0" rotWithShape="0">
                  <a:srgbClr val="000000">
                    <a:alpha val="63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ru-RU" sz="1400" strike="noStrike" u="none">
                    <a:solidFill>
                      <a:srgbClr val="000000"/>
                    </a:solidFill>
                    <a:uFillTx/>
                    <a:latin typeface="Century Gothic"/>
                  </a:rPr>
                  <a:t>Білімді бағалау</a:t>
                </a:r>
                <a:endParaRPr b="0" lang="ru-RU" sz="1400" strike="noStrike" u="none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131" name=""/>
            <p:cNvGrpSpPr/>
            <p:nvPr/>
          </p:nvGrpSpPr>
          <p:grpSpPr>
            <a:xfrm>
              <a:off x="3777840" y="2744280"/>
              <a:ext cx="1398960" cy="1143720"/>
              <a:chOff x="3777840" y="2744280"/>
              <a:chExt cx="1398960" cy="1143720"/>
            </a:xfrm>
          </p:grpSpPr>
          <p:sp>
            <p:nvSpPr>
              <p:cNvPr id="132" name="Oval 47"/>
              <p:cNvSpPr/>
              <p:nvPr/>
            </p:nvSpPr>
            <p:spPr>
              <a:xfrm>
                <a:off x="3777840" y="2744280"/>
                <a:ext cx="1398960" cy="1143720"/>
              </a:xfrm>
              <a:prstGeom prst="ellipse">
                <a:avLst/>
              </a:prstGeom>
              <a:gradFill rotWithShape="0">
                <a:gsLst>
                  <a:gs pos="0">
                    <a:srgbClr val="f18c55"/>
                  </a:gs>
                  <a:gs pos="100000">
                    <a:srgbClr val="e56b17"/>
                  </a:gs>
                </a:gsLst>
                <a:lin ang="5400000"/>
              </a:gradFill>
              <a:ln w="0">
                <a:noFill/>
              </a:ln>
              <a:effectLst>
                <a:outerShdw dist="19080" dir="5400000" blurRad="0" rotWithShape="0">
                  <a:srgbClr val="000000">
                    <a:alpha val="63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ru-RU" sz="1800" strike="noStrike" u="none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33" name="Oval 48"/>
              <p:cNvSpPr/>
              <p:nvPr/>
            </p:nvSpPr>
            <p:spPr>
              <a:xfrm>
                <a:off x="3957120" y="2882520"/>
                <a:ext cx="1060920" cy="867240"/>
              </a:xfrm>
              <a:prstGeom prst="ellipse">
                <a:avLst/>
              </a:prstGeom>
              <a:solidFill>
                <a:srgbClr val="ffffff"/>
              </a:solidFill>
              <a:ln w="0">
                <a:noFill/>
              </a:ln>
              <a:effectLst>
                <a:outerShdw dist="19080" dir="5400000" blurRad="0" rotWithShape="0">
                  <a:srgbClr val="000000">
                    <a:alpha val="63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ru-RU" sz="1300" strike="noStrike" u="none">
                    <a:solidFill>
                      <a:srgbClr val="000000"/>
                    </a:solidFill>
                    <a:uFillTx/>
                    <a:latin typeface="Century Gothic"/>
                  </a:rPr>
                  <a:t>Қол</a:t>
                </a:r>
                <a:endParaRPr b="0" lang="ru-RU" sz="1300" strike="noStrike" u="none">
                  <a:solidFill>
                    <a:srgbClr val="000000"/>
                  </a:solidFill>
                  <a:uFillTx/>
                  <a:latin typeface="Calibri"/>
                </a:endParaRPr>
              </a:p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ru-RU" sz="1300" strike="noStrike" u="none">
                    <a:solidFill>
                      <a:srgbClr val="000000"/>
                    </a:solidFill>
                    <a:uFillTx/>
                    <a:latin typeface="Century Gothic"/>
                  </a:rPr>
                  <a:t>жетімді</a:t>
                </a:r>
                <a:endParaRPr b="0" lang="ru-RU" sz="1300" strike="noStrike" u="none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134" name=""/>
            <p:cNvGrpSpPr/>
            <p:nvPr/>
          </p:nvGrpSpPr>
          <p:grpSpPr>
            <a:xfrm>
              <a:off x="6118200" y="1490760"/>
              <a:ext cx="1397520" cy="1143720"/>
              <a:chOff x="6118200" y="1490760"/>
              <a:chExt cx="1397520" cy="1143720"/>
            </a:xfrm>
          </p:grpSpPr>
          <p:sp>
            <p:nvSpPr>
              <p:cNvPr id="135" name="Oval 50"/>
              <p:cNvSpPr/>
              <p:nvPr/>
            </p:nvSpPr>
            <p:spPr>
              <a:xfrm>
                <a:off x="6118200" y="1490760"/>
                <a:ext cx="1397520" cy="1143720"/>
              </a:xfrm>
              <a:prstGeom prst="ellipse">
                <a:avLst/>
              </a:prstGeom>
              <a:solidFill>
                <a:srgbClr val="207680"/>
              </a:solidFill>
              <a:ln w="0">
                <a:noFill/>
              </a:ln>
              <a:effectLst>
                <a:outerShdw dist="19080" dir="5400000" blurRad="0" rotWithShape="0">
                  <a:srgbClr val="000000">
                    <a:alpha val="63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ru-RU" sz="1800" strike="noStrike" u="none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36" name="Oval 62"/>
              <p:cNvSpPr/>
              <p:nvPr/>
            </p:nvSpPr>
            <p:spPr>
              <a:xfrm>
                <a:off x="6313320" y="1641600"/>
                <a:ext cx="1060920" cy="869040"/>
              </a:xfrm>
              <a:prstGeom prst="ellipse">
                <a:avLst/>
              </a:prstGeom>
              <a:solidFill>
                <a:srgbClr val="ffffff"/>
              </a:solidFill>
              <a:ln w="0">
                <a:noFill/>
              </a:ln>
              <a:effectLst>
                <a:outerShdw dist="19080" dir="5400000" blurRad="0" rotWithShape="0">
                  <a:srgbClr val="000000">
                    <a:alpha val="63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ru-RU" sz="900" strike="noStrike" u="none">
                    <a:solidFill>
                      <a:srgbClr val="000000"/>
                    </a:solidFill>
                    <a:uFillTx/>
                    <a:latin typeface="Century Gothic"/>
                  </a:rPr>
                  <a:t>Цифрлы </a:t>
                </a:r>
                <a:r>
                  <a:rPr b="1" lang="ru-RU" sz="1100" strike="noStrike" u="none">
                    <a:solidFill>
                      <a:srgbClr val="000000"/>
                    </a:solidFill>
                    <a:uFillTx/>
                    <a:latin typeface="Century Gothic"/>
                  </a:rPr>
                  <a:t>Қ</a:t>
                </a:r>
                <a:r>
                  <a:rPr b="1" lang="ru-RU" sz="900" strike="noStrike" u="none">
                    <a:solidFill>
                      <a:srgbClr val="000000"/>
                    </a:solidFill>
                    <a:uFillTx/>
                    <a:latin typeface="Century Gothic"/>
                  </a:rPr>
                  <a:t>аза</a:t>
                </a:r>
                <a:r>
                  <a:rPr b="1" lang="ru-RU" sz="1100" strike="noStrike" u="none">
                    <a:solidFill>
                      <a:srgbClr val="000000"/>
                    </a:solidFill>
                    <a:uFillTx/>
                    <a:latin typeface="Century Gothic"/>
                  </a:rPr>
                  <a:t>қ</a:t>
                </a:r>
                <a:r>
                  <a:rPr b="1" lang="ru-RU" sz="900" strike="noStrike" u="none">
                    <a:solidFill>
                      <a:srgbClr val="000000"/>
                    </a:solidFill>
                    <a:uFillTx/>
                    <a:latin typeface="Century Gothic"/>
                  </a:rPr>
                  <a:t>стан</a:t>
                </a:r>
                <a:endParaRPr b="0" lang="ru-RU" sz="900" strike="noStrike" u="none">
                  <a:solidFill>
                    <a:srgbClr val="000000"/>
                  </a:solidFill>
                  <a:uFillTx/>
                  <a:latin typeface="Calibri"/>
                </a:endParaRPr>
              </a:p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ru-RU" sz="1800" strike="noStrike" u="none">
                  <a:solidFill>
                    <a:srgbClr val="000000"/>
                  </a:solidFill>
                  <a:uFillTx/>
                  <a:latin typeface="Calibri"/>
                </a:endParaRPr>
              </a:p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ru-RU" sz="1800" strike="noStrike" u="none">
                  <a:solidFill>
                    <a:srgbClr val="000000"/>
                  </a:solidFill>
                  <a:uFillTx/>
                  <a:latin typeface="Calibri"/>
                </a:endParaRPr>
              </a:p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ru-RU" sz="1800" strike="noStrike" u="none">
                  <a:solidFill>
                    <a:srgbClr val="000000"/>
                  </a:solidFill>
                  <a:uFillTx/>
                  <a:latin typeface="Calibri"/>
                </a:endParaRPr>
              </a:p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ru-RU" sz="1800" strike="noStrike" u="none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137" name=""/>
            <p:cNvGrpSpPr/>
            <p:nvPr/>
          </p:nvGrpSpPr>
          <p:grpSpPr>
            <a:xfrm>
              <a:off x="7560000" y="2133360"/>
              <a:ext cx="1324080" cy="1083240"/>
              <a:chOff x="7560000" y="2133360"/>
              <a:chExt cx="1324080" cy="1083240"/>
            </a:xfrm>
          </p:grpSpPr>
          <p:sp>
            <p:nvSpPr>
              <p:cNvPr id="138" name="Oval 64"/>
              <p:cNvSpPr/>
              <p:nvPr/>
            </p:nvSpPr>
            <p:spPr>
              <a:xfrm>
                <a:off x="7560000" y="2133360"/>
                <a:ext cx="1324080" cy="1083240"/>
              </a:xfrm>
              <a:prstGeom prst="ellipse">
                <a:avLst/>
              </a:prstGeom>
              <a:solidFill>
                <a:srgbClr val="ab282f"/>
              </a:solidFill>
              <a:ln w="0">
                <a:noFill/>
              </a:ln>
              <a:effectLst>
                <a:outerShdw dist="19080" dir="5400000" blurRad="0" rotWithShape="0">
                  <a:srgbClr val="000000">
                    <a:alpha val="63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ru-RU" sz="1800" strike="noStrike" u="none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39" name="Oval 65"/>
              <p:cNvSpPr/>
              <p:nvPr/>
            </p:nvSpPr>
            <p:spPr>
              <a:xfrm>
                <a:off x="7759800" y="2290320"/>
                <a:ext cx="1005120" cy="822960"/>
              </a:xfrm>
              <a:prstGeom prst="ellipse">
                <a:avLst/>
              </a:prstGeom>
              <a:solidFill>
                <a:srgbClr val="ffffff"/>
              </a:solidFill>
              <a:ln w="0">
                <a:noFill/>
              </a:ln>
              <a:effectLst>
                <a:outerShdw dist="19080" dir="5400000" blurRad="0" rotWithShape="0">
                  <a:srgbClr val="000000">
                    <a:alpha val="63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ru-RU" sz="1300" strike="noStrike" u="none">
                    <a:solidFill>
                      <a:srgbClr val="000000"/>
                    </a:solidFill>
                    <a:uFillTx/>
                    <a:latin typeface="Century Gothic"/>
                  </a:rPr>
                  <a:t>Дербес оқыту</a:t>
                </a:r>
                <a:endParaRPr b="0" lang="ru-RU" sz="1300" strike="noStrike" u="none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140" name=""/>
            <p:cNvGrpSpPr/>
            <p:nvPr/>
          </p:nvGrpSpPr>
          <p:grpSpPr>
            <a:xfrm>
              <a:off x="5291280" y="2599200"/>
              <a:ext cx="1323720" cy="1082880"/>
              <a:chOff x="5291280" y="2599200"/>
              <a:chExt cx="1323720" cy="1082880"/>
            </a:xfrm>
          </p:grpSpPr>
          <p:sp>
            <p:nvSpPr>
              <p:cNvPr id="141" name="Oval 67"/>
              <p:cNvSpPr/>
              <p:nvPr/>
            </p:nvSpPr>
            <p:spPr>
              <a:xfrm>
                <a:off x="5291280" y="2599200"/>
                <a:ext cx="1323720" cy="1082880"/>
              </a:xfrm>
              <a:prstGeom prst="ellipse">
                <a:avLst/>
              </a:prstGeom>
              <a:solidFill>
                <a:srgbClr val="b25501"/>
              </a:solidFill>
              <a:ln w="0">
                <a:noFill/>
              </a:ln>
              <a:effectLst>
                <a:outerShdw dist="19080" dir="5400000" blurRad="0" rotWithShape="0">
                  <a:srgbClr val="000000">
                    <a:alpha val="63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ru-RU" sz="1800" strike="noStrike" u="none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42" name="Oval 68"/>
              <p:cNvSpPr/>
              <p:nvPr/>
            </p:nvSpPr>
            <p:spPr>
              <a:xfrm>
                <a:off x="5450040" y="2729160"/>
                <a:ext cx="1004760" cy="822960"/>
              </a:xfrm>
              <a:prstGeom prst="ellipse">
                <a:avLst/>
              </a:prstGeom>
              <a:solidFill>
                <a:srgbClr val="ffffff"/>
              </a:solidFill>
              <a:ln w="0">
                <a:noFill/>
              </a:ln>
              <a:effectLst>
                <a:outerShdw dist="19080" dir="5400000" blurRad="0" rotWithShape="0">
                  <a:srgbClr val="000000">
                    <a:alpha val="63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ru-RU" sz="1100" strike="noStrike" u="none">
                    <a:solidFill>
                      <a:srgbClr val="000000"/>
                    </a:solidFill>
                    <a:uFillTx/>
                    <a:latin typeface="Century Gothic"/>
                  </a:rPr>
                  <a:t>Н</a:t>
                </a:r>
                <a:r>
                  <a:rPr b="1" lang="ru-RU" sz="1300" strike="noStrike" u="none">
                    <a:solidFill>
                      <a:srgbClr val="000000"/>
                    </a:solidFill>
                    <a:uFillTx/>
                    <a:latin typeface="Century Gothic"/>
                  </a:rPr>
                  <a:t>ә</a:t>
                </a:r>
                <a:r>
                  <a:rPr b="1" lang="ru-RU" sz="1100" strike="noStrike" u="none">
                    <a:solidFill>
                      <a:srgbClr val="000000"/>
                    </a:solidFill>
                    <a:uFillTx/>
                    <a:latin typeface="Century Gothic"/>
                  </a:rPr>
                  <a:t>тижелі</a:t>
                </a:r>
                <a:endParaRPr b="0" lang="ru-RU" sz="1100" strike="noStrike" u="none">
                  <a:solidFill>
                    <a:srgbClr val="000000"/>
                  </a:solidFill>
                  <a:uFillTx/>
                  <a:latin typeface="Calibri"/>
                </a:endParaRPr>
              </a:p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ru-RU" sz="1800" strike="noStrike" u="none">
                  <a:solidFill>
                    <a:srgbClr val="000000"/>
                  </a:solidFill>
                  <a:uFillTx/>
                  <a:latin typeface="Calibri"/>
                </a:endParaRPr>
              </a:p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ru-RU" sz="1800" strike="noStrike" u="none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143" name=""/>
            <p:cNvGrpSpPr/>
            <p:nvPr/>
          </p:nvGrpSpPr>
          <p:grpSpPr>
            <a:xfrm>
              <a:off x="6720480" y="2940480"/>
              <a:ext cx="1108440" cy="907920"/>
              <a:chOff x="6720480" y="2940480"/>
              <a:chExt cx="1108440" cy="907920"/>
            </a:xfrm>
          </p:grpSpPr>
          <p:sp>
            <p:nvSpPr>
              <p:cNvPr id="144" name="Oval 70"/>
              <p:cNvSpPr/>
              <p:nvPr/>
            </p:nvSpPr>
            <p:spPr>
              <a:xfrm>
                <a:off x="6720480" y="2940480"/>
                <a:ext cx="1108440" cy="907920"/>
              </a:xfrm>
              <a:prstGeom prst="ellipse">
                <a:avLst/>
              </a:prstGeom>
              <a:solidFill>
                <a:srgbClr val="aeca00"/>
              </a:solidFill>
              <a:ln w="0">
                <a:noFill/>
              </a:ln>
              <a:effectLst>
                <a:outerShdw dist="19080" dir="5400000" blurRad="0" rotWithShape="0">
                  <a:srgbClr val="000000">
                    <a:alpha val="63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ru-RU" sz="1800" strike="noStrike" u="none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45" name="Oval 71"/>
              <p:cNvSpPr/>
              <p:nvPr/>
            </p:nvSpPr>
            <p:spPr>
              <a:xfrm>
                <a:off x="6882120" y="3091320"/>
                <a:ext cx="838800" cy="689040"/>
              </a:xfrm>
              <a:prstGeom prst="ellipse">
                <a:avLst/>
              </a:prstGeom>
              <a:solidFill>
                <a:srgbClr val="ffffff"/>
              </a:solidFill>
              <a:ln w="0">
                <a:noFill/>
              </a:ln>
              <a:effectLst>
                <a:outerShdw dist="19080" dir="5400000" blurRad="0" rotWithShape="0">
                  <a:srgbClr val="000000">
                    <a:alpha val="63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ru-RU" sz="1400" strike="noStrike" u="none">
                    <a:solidFill>
                      <a:srgbClr val="000000"/>
                    </a:solidFill>
                    <a:uFillTx/>
                    <a:latin typeface="Century Gothic"/>
                  </a:rPr>
                  <a:t>Тиімді</a:t>
                </a:r>
                <a:endParaRPr b="0" lang="ru-RU" sz="1400" strike="noStrike" u="none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146" name=""/>
            <p:cNvGrpSpPr/>
            <p:nvPr/>
          </p:nvGrpSpPr>
          <p:grpSpPr>
            <a:xfrm>
              <a:off x="4570920" y="1977840"/>
              <a:ext cx="971280" cy="794880"/>
              <a:chOff x="4570920" y="1977840"/>
              <a:chExt cx="971280" cy="794880"/>
            </a:xfrm>
          </p:grpSpPr>
          <p:sp>
            <p:nvSpPr>
              <p:cNvPr id="147" name="Oval 73"/>
              <p:cNvSpPr/>
              <p:nvPr/>
            </p:nvSpPr>
            <p:spPr>
              <a:xfrm>
                <a:off x="4570920" y="1977840"/>
                <a:ext cx="971280" cy="794880"/>
              </a:xfrm>
              <a:prstGeom prst="ellipse">
                <a:avLst/>
              </a:prstGeom>
              <a:solidFill>
                <a:srgbClr val="e4363f"/>
              </a:solidFill>
              <a:ln w="0">
                <a:noFill/>
              </a:ln>
              <a:effectLst>
                <a:outerShdw dist="19080" dir="5400000" blurRad="0" rotWithShape="0">
                  <a:srgbClr val="000000">
                    <a:alpha val="63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ru-RU" sz="1800" strike="noStrike" u="none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48" name="Oval 74"/>
              <p:cNvSpPr/>
              <p:nvPr/>
            </p:nvSpPr>
            <p:spPr>
              <a:xfrm>
                <a:off x="4661280" y="2087280"/>
                <a:ext cx="736560" cy="603000"/>
              </a:xfrm>
              <a:prstGeom prst="ellipse">
                <a:avLst/>
              </a:prstGeom>
              <a:solidFill>
                <a:srgbClr val="ffffff"/>
              </a:solidFill>
              <a:ln w="0">
                <a:noFill/>
              </a:ln>
              <a:effectLst>
                <a:outerShdw dist="19080" dir="5400000" blurRad="0" rotWithShape="0">
                  <a:srgbClr val="000000">
                    <a:alpha val="63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ru-RU" sz="1300" strike="noStrike" u="none">
                    <a:solidFill>
                      <a:srgbClr val="000000"/>
                    </a:solidFill>
                    <a:uFillTx/>
                    <a:latin typeface="Century Gothic"/>
                  </a:rPr>
                  <a:t>Үш тілді</a:t>
                </a:r>
                <a:endParaRPr b="0" lang="ru-RU" sz="1300" strike="noStrike" u="none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</p:grpSp>
      <p:sp>
        <p:nvSpPr>
          <p:cNvPr id="149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/>
            <a:ahLst/>
            <a:rect l="l" t="t" r="r" b="b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0" name="Google Shape;574;p91"/>
          <p:cNvSpPr/>
          <p:nvPr/>
        </p:nvSpPr>
        <p:spPr>
          <a:xfrm>
            <a:off x="1212840" y="165240"/>
            <a:ext cx="7620120" cy="53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          </a:t>
            </a: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Баршаға қолжетімді, сапалы білім!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21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/>
            <a:ahLst/>
            <a:rect l="l" t="t" r="r" b="b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2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3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24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25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26" name="TextBox 8"/>
          <p:cNvSpPr/>
          <p:nvPr/>
        </p:nvSpPr>
        <p:spPr>
          <a:xfrm>
            <a:off x="3808440" y="258840"/>
            <a:ext cx="32338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Оқу мақсат(тар)ы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7" name="Прямоугольник 10"/>
          <p:cNvSpPr/>
          <p:nvPr/>
        </p:nvSpPr>
        <p:spPr>
          <a:xfrm>
            <a:off x="1446120" y="1623960"/>
            <a:ext cx="82170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8" name="TextBox 12"/>
          <p:cNvSpPr/>
          <p:nvPr/>
        </p:nvSpPr>
        <p:spPr>
          <a:xfrm>
            <a:off x="1596960" y="2116080"/>
            <a:ext cx="9066240" cy="28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10.Т1.5.1 мәтіннен автордың көзқарасын (негізгі ойын) негіздейтін аргументтерді талдай отырып, астарлы ойды анықтау.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10.А2.3.1 сөйлеу ағымындағы интонацияның құрамдас бөліктері: әуен, әуез, тембр, қарқын, кідірісті сөйлеу мәнеріне сай қолдану.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30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/>
            <a:ahLst/>
            <a:rect l="l" t="t" r="r" b="b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1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2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33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34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35" name="TextBox 8"/>
          <p:cNvSpPr/>
          <p:nvPr/>
        </p:nvSpPr>
        <p:spPr>
          <a:xfrm>
            <a:off x="1282680" y="1992240"/>
            <a:ext cx="18432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6" name="TextBox 9"/>
          <p:cNvSpPr/>
          <p:nvPr/>
        </p:nvSpPr>
        <p:spPr>
          <a:xfrm>
            <a:off x="3193920" y="258840"/>
            <a:ext cx="40388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Сабақтың мақсаты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7" name="Rectangle 11"/>
          <p:cNvSpPr/>
          <p:nvPr/>
        </p:nvSpPr>
        <p:spPr>
          <a:xfrm>
            <a:off x="982800" y="1275120"/>
            <a:ext cx="10536120" cy="366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Барлығы: </a:t>
            </a: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Сөздер, жетекші сұрақтар, мәтін тақырыбы арқылы негізгі ойды анықтайды.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Көбі: </a:t>
            </a: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Мәтіннен автордың көзқарасын негіздейтін аргументтерді талдай отырып, астарлы ойды анықтайды.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Кейбірі: </a:t>
            </a: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Сөйлеу ағымындағы интонацияның құрамдас бөліктері: әуен, әуез, тембр, қарқын, кідірісті сөйлеу мәнеріне сай қолданады.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39" name="object 2"/>
          <p:cNvSpPr/>
          <p:nvPr/>
        </p:nvSpPr>
        <p:spPr>
          <a:xfrm>
            <a:off x="1440" y="0"/>
            <a:ext cx="12190680" cy="977760"/>
          </a:xfrm>
          <a:custGeom>
            <a:avLst/>
            <a:gdLst/>
            <a:ahLst/>
            <a:rect l="l" t="t" r="r" b="b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0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1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42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43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44" name="TextBox 8"/>
          <p:cNvSpPr/>
          <p:nvPr/>
        </p:nvSpPr>
        <p:spPr>
          <a:xfrm>
            <a:off x="2511360" y="258840"/>
            <a:ext cx="6181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Бағалау </a:t>
            </a: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критерийлері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5" name="Прямоугольник 17"/>
          <p:cNvSpPr/>
          <p:nvPr/>
        </p:nvSpPr>
        <p:spPr>
          <a:xfrm>
            <a:off x="1446120" y="1623960"/>
            <a:ext cx="82170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6" name="Прямоугольник 21"/>
          <p:cNvSpPr/>
          <p:nvPr/>
        </p:nvSpPr>
        <p:spPr>
          <a:xfrm>
            <a:off x="777960" y="1392120"/>
            <a:ext cx="2962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7" name="AutoShape 15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8" name="AutoShape 17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9" name="AutoShape 21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0" name="AutoShape 23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1" name="TextBox 27"/>
          <p:cNvSpPr/>
          <p:nvPr/>
        </p:nvSpPr>
        <p:spPr>
          <a:xfrm>
            <a:off x="1023840" y="1119240"/>
            <a:ext cx="10017360" cy="488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мәтіннен автордың көзқарасын (негізгі ойын) негіздейтін аргументтерді талдай отырып, астарлы ойды анықтау;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сөйлеу ағымындағы интонацияның құрамдас бөліктері: әуен, әуез, тембр, қарқын, кідірісті сөйлеу мәнеріне сай қолданады.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/>
            <a:ahLst/>
            <a:rect l="l" t="t" r="r" b="b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53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cxnSp>
        <p:nvCxnSpPr>
          <p:cNvPr id="54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sp>
        <p:nvSpPr>
          <p:cNvPr id="55" name="TextBox 9"/>
          <p:cNvSpPr/>
          <p:nvPr/>
        </p:nvSpPr>
        <p:spPr>
          <a:xfrm>
            <a:off x="777960" y="0"/>
            <a:ext cx="9936000" cy="122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Төмендегі суреттерге қарап сабақтың тақырыбын болжаңдар, сұрақтарға жауап беріңдер</a:t>
            </a:r>
            <a:r>
              <a:rPr b="1" lang="kk-KZ" sz="2800" strike="noStrike" u="none">
                <a:solidFill>
                  <a:srgbClr val="ffffff"/>
                </a:solidFill>
                <a:uFillTx/>
                <a:latin typeface="Calibri"/>
              </a:rPr>
              <a:t>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6" name="Рисунок 10" descr="https://ds04.infourok.ru/uploads/ex/0847/00156506-72b50163/hello_html_7d5b71e.jpg"/>
          <p:cNvPicPr/>
          <p:nvPr/>
        </p:nvPicPr>
        <p:blipFill>
          <a:blip r:embed="rId1"/>
          <a:stretch/>
        </p:blipFill>
        <p:spPr>
          <a:xfrm>
            <a:off x="231840" y="1122480"/>
            <a:ext cx="3603600" cy="2685960"/>
          </a:xfrm>
          <a:prstGeom prst="rect">
            <a:avLst/>
          </a:prstGeom>
          <a:ln w="0">
            <a:noFill/>
          </a:ln>
        </p:spPr>
      </p:pic>
      <p:pic>
        <p:nvPicPr>
          <p:cNvPr id="57" name="Рисунок 11" descr="https://www.qazaquni.kz/wp-content/uploads/2016/10/SHaken-.jpg"/>
          <p:cNvPicPr/>
          <p:nvPr/>
        </p:nvPicPr>
        <p:blipFill>
          <a:blip r:embed="rId2"/>
          <a:stretch/>
        </p:blipFill>
        <p:spPr>
          <a:xfrm>
            <a:off x="3944880" y="1133640"/>
            <a:ext cx="3861000" cy="2701800"/>
          </a:xfrm>
          <a:prstGeom prst="rect">
            <a:avLst/>
          </a:prstGeom>
          <a:ln w="0">
            <a:noFill/>
          </a:ln>
        </p:spPr>
      </p:pic>
      <p:pic>
        <p:nvPicPr>
          <p:cNvPr id="58" name="Рисунок 12" descr="http://vosmerka.kz/wp-content/uploads/2015/03/Oblozhka6.jpg"/>
          <p:cNvPicPr/>
          <p:nvPr/>
        </p:nvPicPr>
        <p:blipFill>
          <a:blip r:embed="rId3"/>
          <a:stretch/>
        </p:blipFill>
        <p:spPr>
          <a:xfrm>
            <a:off x="7888320" y="1160640"/>
            <a:ext cx="4081320" cy="26478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59" name=""/>
          <p:cNvGraphicFramePr/>
          <p:nvPr/>
        </p:nvGraphicFramePr>
        <p:xfrm>
          <a:off x="504720" y="4257720"/>
          <a:ext cx="6373800" cy="1401840"/>
        </p:xfrm>
        <a:graphic>
          <a:graphicData uri="http://schemas.openxmlformats.org/drawingml/2006/table">
            <a:tbl>
              <a:tblPr/>
              <a:tblGrid>
                <a:gridCol w="6373800"/>
              </a:tblGrid>
              <a:tr h="2349000">
                <a:tc>
                  <a:txBody>
                    <a:bodyPr lIns="114480" rIns="114480" tIns="0" bIns="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"/>
                        <a:tabLst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Киноны кім түсіреді?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"/>
                        <a:tabLst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«Қазақфильм» киностудиясы туралы не білесің?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"/>
                        <a:tabLst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«Қыз Жібек» фильмін көрдің бе?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"/>
                        <a:tabLst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Режиссер болсаң, қандай фильм түсірер едің?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Wingdings" charset="2"/>
                        <a:buChar char=""/>
                        <a:tabLst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Wingdings" charset="2"/>
                        <a:buChar char=""/>
                        <a:tabLst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Wingdings" charset="2"/>
                        <a:buChar char=""/>
                        <a:tabLst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114480" marR="1144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0" name=""/>
          <p:cNvGraphicFramePr/>
          <p:nvPr/>
        </p:nvGraphicFramePr>
        <p:xfrm>
          <a:off x="8597880" y="4537080"/>
          <a:ext cx="3206880" cy="1633680"/>
        </p:xfrm>
        <a:graphic>
          <a:graphicData uri="http://schemas.openxmlformats.org/drawingml/2006/table">
            <a:tbl>
              <a:tblPr/>
              <a:tblGrid>
                <a:gridCol w="3206880"/>
              </a:tblGrid>
              <a:tr h="2005560">
                <a:tc>
                  <a:txBody>
                    <a:bodyPr lIns="114480" rIns="1144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Дескриптор</a:t>
                      </a: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: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суреттерге қарап сабақтың тақырыбын болжайды;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Times New Roman"/>
                        <a:buChar char="-"/>
                        <a:tabLst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сұрақтарға жауап береді.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Times New Roman"/>
                        <a:buChar char="-"/>
                        <a:tabLst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Times New Roman"/>
                        <a:buChar char="-"/>
                        <a:tabLst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114480" marR="1144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ject 2"/>
          <p:cNvSpPr/>
          <p:nvPr/>
        </p:nvSpPr>
        <p:spPr>
          <a:xfrm>
            <a:off x="1440" y="0"/>
            <a:ext cx="12190680" cy="977760"/>
          </a:xfrm>
          <a:custGeom>
            <a:avLst/>
            <a:gdLst/>
            <a:ahLst/>
            <a:rect l="l" t="t" r="r" b="b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62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cxnSp>
        <p:nvCxnSpPr>
          <p:cNvPr id="63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sp>
        <p:nvSpPr>
          <p:cNvPr id="64" name="TextBox 8"/>
          <p:cNvSpPr/>
          <p:nvPr/>
        </p:nvSpPr>
        <p:spPr>
          <a:xfrm>
            <a:off x="177840" y="163440"/>
            <a:ext cx="112856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Жаңа сабақ</a:t>
            </a:r>
            <a:r>
              <a:rPr b="1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5" name="AutoShape 8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6" name="AutoShape 10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7" name="AutoShape 12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8" name="Рисунок 9" descr="C:\Users\1\Desktop\Новая папка (4)\4781c66c-260d-4de9-a189-39c89a7920ae.jpg"/>
          <p:cNvPicPr/>
          <p:nvPr/>
        </p:nvPicPr>
        <p:blipFill>
          <a:blip r:embed="rId1"/>
          <a:stretch/>
        </p:blipFill>
        <p:spPr>
          <a:xfrm>
            <a:off x="74520" y="1042920"/>
            <a:ext cx="12045960" cy="5511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"/>
          <p:cNvSpPr txBox="1"/>
          <p:nvPr/>
        </p:nvSpPr>
        <p:spPr>
          <a:xfrm>
            <a:off x="750960" y="1077480"/>
            <a:ext cx="10602720" cy="5103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Төмендегі сөздерді оқып, қандай сұрақтарға жауап беретінін анықтаңдар. 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 algn="ctr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5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Әйгілі, тұңғыш</a:t>
            </a:r>
            <a:endParaRPr b="0" lang="ru-RU" sz="5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 algn="ctr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Дескриптор</a:t>
            </a: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берілген сөздерді оқиды;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қандай сұраққа жауап беретінін анықтайды.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0" name="object 2"/>
          <p:cNvSpPr/>
          <p:nvPr/>
        </p:nvSpPr>
        <p:spPr>
          <a:xfrm>
            <a:off x="1440" y="0"/>
            <a:ext cx="12190680" cy="977760"/>
          </a:xfrm>
          <a:custGeom>
            <a:avLst/>
            <a:gdLst/>
            <a:ahLst/>
            <a:rect l="l" t="t" r="r" b="b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</a:rPr>
              <a:t>  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1-тапсырма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71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72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bject 2"/>
          <p:cNvSpPr/>
          <p:nvPr/>
        </p:nvSpPr>
        <p:spPr>
          <a:xfrm>
            <a:off x="1440" y="0"/>
            <a:ext cx="12190680" cy="977760"/>
          </a:xfrm>
          <a:custGeom>
            <a:avLst/>
            <a:gdLst/>
            <a:ahLst/>
            <a:rect l="l" t="t" r="r" b="b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74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75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76" name="TextBox 9"/>
          <p:cNvSpPr/>
          <p:nvPr/>
        </p:nvSpPr>
        <p:spPr>
          <a:xfrm>
            <a:off x="3193920" y="258840"/>
            <a:ext cx="40388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Өзіңді тексер!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7" name="TextBox 9"/>
          <p:cNvSpPr/>
          <p:nvPr/>
        </p:nvSpPr>
        <p:spPr>
          <a:xfrm>
            <a:off x="1855800" y="1870200"/>
            <a:ext cx="8734320" cy="137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Жауабы: </a:t>
            </a:r>
            <a:r>
              <a:rPr b="0" i="1" lang="kk-KZ" sz="66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Қандай?</a:t>
            </a:r>
            <a:endParaRPr b="0" lang="ru-RU" sz="6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bject 2"/>
          <p:cNvSpPr/>
          <p:nvPr/>
        </p:nvSpPr>
        <p:spPr>
          <a:xfrm>
            <a:off x="1440" y="0"/>
            <a:ext cx="12190680" cy="977760"/>
          </a:xfrm>
          <a:custGeom>
            <a:avLst/>
            <a:gdLst/>
            <a:ahLst/>
            <a:rect l="l" t="t" r="r" b="b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79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80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81" name="TextBox 9"/>
          <p:cNvSpPr/>
          <p:nvPr/>
        </p:nvSpPr>
        <p:spPr>
          <a:xfrm>
            <a:off x="3193920" y="258840"/>
            <a:ext cx="40388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2-тапсырма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2" name="AutoShape 9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3" name="AutoShape 11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4" name="AutoShape 11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5" name="AutoShape 13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86" name=""/>
          <p:cNvGraphicFramePr/>
          <p:nvPr/>
        </p:nvGraphicFramePr>
        <p:xfrm>
          <a:off x="1992240" y="1255680"/>
          <a:ext cx="8236080" cy="981000"/>
        </p:xfrm>
        <a:graphic>
          <a:graphicData uri="http://schemas.openxmlformats.org/drawingml/2006/table">
            <a:tbl>
              <a:tblPr/>
              <a:tblGrid>
                <a:gridCol w="8236080"/>
              </a:tblGrid>
              <a:tr h="981720">
                <a:tc>
                  <a:txBody>
                    <a:bodyPr lIns="114480" rIns="1144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Сөздер мен сөз тіркестерін мағынасына қарай сәйкестендіріп, мәтін құра.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114480" marR="1144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7" name="Рисунок 11" descr="C:\Users\1\Desktop\Новая папка (4)\534ff4df-9d7e-4362-806c-0ae80a760dc2.jpg"/>
          <p:cNvPicPr/>
          <p:nvPr/>
        </p:nvPicPr>
        <p:blipFill>
          <a:blip r:embed="rId1"/>
          <a:stretch/>
        </p:blipFill>
        <p:spPr>
          <a:xfrm>
            <a:off x="968400" y="2184480"/>
            <a:ext cx="10945800" cy="27288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88" name=""/>
          <p:cNvGraphicFramePr/>
          <p:nvPr/>
        </p:nvGraphicFramePr>
        <p:xfrm>
          <a:off x="4024440" y="4954680"/>
          <a:ext cx="4628880" cy="1247760"/>
        </p:xfrm>
        <a:graphic>
          <a:graphicData uri="http://schemas.openxmlformats.org/drawingml/2006/table">
            <a:tbl>
              <a:tblPr/>
              <a:tblGrid>
                <a:gridCol w="4628880"/>
              </a:tblGrid>
              <a:tr h="2005560">
                <a:tc>
                  <a:txBody>
                    <a:bodyPr lIns="114480" rIns="1144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Дескриптор</a:t>
                      </a: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: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сөздер мен сөз тіркестерін мағынасына қарай сәйкестендіреді;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Times New Roman"/>
                        <a:buChar char="-"/>
                        <a:tabLst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мәтін құрайды.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Times New Roman"/>
                        <a:buChar char="-"/>
                        <a:tabLst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buClr>
                          <a:srgbClr val="000000"/>
                        </a:buClr>
                        <a:buFont typeface="Times New Roman"/>
                        <a:buChar char="-"/>
                        <a:tabLst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114480" marR="1144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2018-09-12T08:07:08Z</dcterms:created>
  <dc:creator>Жазира Асанова</dc:creator>
  <dc:description/>
  <dc:language>ru-RU</dc:language>
  <cp:lastModifiedBy>Эльмира</cp:lastModifiedBy>
  <cp:lastPrinted>2020-03-24T14:36:16Z</cp:lastPrinted>
  <dcterms:modified xsi:type="dcterms:W3CDTF">2020-10-08T14:32:24Z</dcterms:modified>
  <cp:revision>574</cp:revision>
  <dc:subject/>
  <dc:title>Презентация PowerPoint</dc:title>
</cp:coreProperties>
</file>