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9" r:id="rId2"/>
    <p:sldId id="269" r:id="rId3"/>
    <p:sldId id="257" r:id="rId4"/>
    <p:sldId id="258" r:id="rId5"/>
    <p:sldId id="261" r:id="rId6"/>
    <p:sldId id="262" r:id="rId7"/>
    <p:sldId id="266" r:id="rId8"/>
    <p:sldId id="272" r:id="rId9"/>
    <p:sldId id="263" r:id="rId10"/>
    <p:sldId id="268" r:id="rId11"/>
    <p:sldId id="270" r:id="rId12"/>
    <p:sldId id="271" r:id="rId13"/>
    <p:sldId id="267" r:id="rId14"/>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48" y="3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EE6EA8F3-8831-425C-815F-1F60E18D199D}" type="datetimeFigureOut">
              <a:rPr lang="ru-RU" smtClean="0"/>
              <a:t>30.10.2024</a:t>
            </a:fld>
            <a:endParaRPr lang="ru-RU"/>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184921D7-B263-4479-B6C4-39F10D13941C}" type="slidenum">
              <a:rPr lang="ru-RU" smtClean="0"/>
              <a:t>‹#›</a:t>
            </a:fld>
            <a:endParaRPr lang="ru-RU"/>
          </a:p>
        </p:txBody>
      </p:sp>
    </p:spTree>
    <p:extLst>
      <p:ext uri="{BB962C8B-B14F-4D97-AF65-F5344CB8AC3E}">
        <p14:creationId xmlns:p14="http://schemas.microsoft.com/office/powerpoint/2010/main" val="3956429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4921D7-B263-4479-B6C4-39F10D13941C}" type="slidenum">
              <a:rPr lang="ru-RU" smtClean="0"/>
              <a:t>4</a:t>
            </a:fld>
            <a:endParaRPr lang="ru-RU"/>
          </a:p>
        </p:txBody>
      </p:sp>
    </p:spTree>
    <p:extLst>
      <p:ext uri="{BB962C8B-B14F-4D97-AF65-F5344CB8AC3E}">
        <p14:creationId xmlns:p14="http://schemas.microsoft.com/office/powerpoint/2010/main" val="359100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4921D7-B263-4479-B6C4-39F10D13941C}" type="slidenum">
              <a:rPr lang="ru-RU" smtClean="0"/>
              <a:t>5</a:t>
            </a:fld>
            <a:endParaRPr lang="ru-RU"/>
          </a:p>
        </p:txBody>
      </p:sp>
    </p:spTree>
    <p:extLst>
      <p:ext uri="{BB962C8B-B14F-4D97-AF65-F5344CB8AC3E}">
        <p14:creationId xmlns:p14="http://schemas.microsoft.com/office/powerpoint/2010/main" val="4071644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C21E4C9-0907-4C20-9266-D1B02A56DB4E}" type="datetimeFigureOut">
              <a:rPr lang="ru-RU" smtClean="0"/>
              <a:t>30.10.2024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12C176-DA33-4EAB-AE9F-87005DD49C6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C21E4C9-0907-4C20-9266-D1B02A56DB4E}" type="datetimeFigureOut">
              <a:rPr lang="ru-RU" smtClean="0"/>
              <a:t>30.10.2024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12C176-DA33-4EAB-AE9F-87005DD49C6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C21E4C9-0907-4C20-9266-D1B02A56DB4E}" type="datetimeFigureOut">
              <a:rPr lang="ru-RU" smtClean="0"/>
              <a:t>30.10.2024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12C176-DA33-4EAB-AE9F-87005DD49C67}"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C21E4C9-0907-4C20-9266-D1B02A56DB4E}" type="datetimeFigureOut">
              <a:rPr lang="ru-RU" smtClean="0"/>
              <a:t>30.10.2024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12C176-DA33-4EAB-AE9F-87005DD49C67}"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21E4C9-0907-4C20-9266-D1B02A56DB4E}" type="datetimeFigureOut">
              <a:rPr lang="ru-RU" smtClean="0"/>
              <a:t>30.10.2024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12C176-DA33-4EAB-AE9F-87005DD49C6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C21E4C9-0907-4C20-9266-D1B02A56DB4E}" type="datetimeFigureOut">
              <a:rPr lang="ru-RU" smtClean="0"/>
              <a:t>30.10.2024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12C176-DA33-4EAB-AE9F-87005DD49C67}"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C21E4C9-0907-4C20-9266-D1B02A56DB4E}" type="datetimeFigureOut">
              <a:rPr lang="ru-RU" smtClean="0"/>
              <a:t>30.10.2024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D12C176-DA33-4EAB-AE9F-87005DD49C6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C21E4C9-0907-4C20-9266-D1B02A56DB4E}" type="datetimeFigureOut">
              <a:rPr lang="ru-RU" smtClean="0"/>
              <a:t>30.10.2024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D12C176-DA33-4EAB-AE9F-87005DD49C6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C21E4C9-0907-4C20-9266-D1B02A56DB4E}" type="datetimeFigureOut">
              <a:rPr lang="ru-RU" smtClean="0"/>
              <a:t>30.10.2024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D12C176-DA33-4EAB-AE9F-87005DD49C6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C21E4C9-0907-4C20-9266-D1B02A56DB4E}" type="datetimeFigureOut">
              <a:rPr lang="ru-RU" smtClean="0"/>
              <a:t>30.10.2024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12C176-DA33-4EAB-AE9F-87005DD49C67}"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21E4C9-0907-4C20-9266-D1B02A56DB4E}" type="datetimeFigureOut">
              <a:rPr lang="ru-RU" smtClean="0"/>
              <a:t>30.10.2024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12C176-DA33-4EAB-AE9F-87005DD49C67}"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C21E4C9-0907-4C20-9266-D1B02A56DB4E}" type="datetimeFigureOut">
              <a:rPr lang="ru-RU" smtClean="0"/>
              <a:t>30.10.2024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D12C176-DA33-4EAB-AE9F-87005DD49C67}"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67544" y="116632"/>
            <a:ext cx="8424936" cy="6048672"/>
          </a:xfrm>
        </p:spPr>
        <p:txBody>
          <a:bodyPr>
            <a:normAutofit/>
          </a:bodyPr>
          <a:lstStyle/>
          <a:p>
            <a:endParaRPr lang="kk-KZ" sz="2000" dirty="0" smtClean="0"/>
          </a:p>
          <a:p>
            <a:endParaRPr lang="kk-KZ" sz="2000" dirty="0"/>
          </a:p>
          <a:p>
            <a:endParaRPr lang="kk-KZ" sz="2000" dirty="0" smtClean="0"/>
          </a:p>
          <a:p>
            <a:endParaRPr lang="kk-KZ" sz="2000" dirty="0"/>
          </a:p>
          <a:p>
            <a:endParaRPr lang="kk-KZ" sz="2000" dirty="0" smtClean="0"/>
          </a:p>
          <a:p>
            <a:endParaRPr lang="kk-KZ" sz="2000" dirty="0"/>
          </a:p>
          <a:p>
            <a:endParaRPr lang="kk-KZ" sz="2000" dirty="0" smtClean="0"/>
          </a:p>
          <a:p>
            <a:endParaRPr lang="kk-KZ" sz="2000" dirty="0"/>
          </a:p>
          <a:p>
            <a:endParaRPr lang="kk-KZ" sz="2000" dirty="0" smtClean="0"/>
          </a:p>
          <a:p>
            <a:endParaRPr lang="kk-KZ" sz="2000" dirty="0"/>
          </a:p>
          <a:p>
            <a:endParaRPr lang="kk-KZ" sz="2000" dirty="0" smtClean="0"/>
          </a:p>
          <a:p>
            <a:pPr algn="l"/>
            <a:endParaRPr lang="ru-RU"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595" y="1208486"/>
            <a:ext cx="3052309"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208485"/>
            <a:ext cx="3384376" cy="2840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1"/>
          <p:cNvSpPr txBox="1">
            <a:spLocks/>
          </p:cNvSpPr>
          <p:nvPr/>
        </p:nvSpPr>
        <p:spPr>
          <a:xfrm>
            <a:off x="1187624" y="443552"/>
            <a:ext cx="6192688" cy="3343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kk-KZ" sz="2800" i="1" u="none" strike="noStrike" kern="1200" cap="none" spc="0" normalizeH="0" baseline="0" noProof="0" dirty="0" smtClean="0">
                <a:ln>
                  <a:noFill/>
                </a:ln>
                <a:solidFill>
                  <a:schemeClr val="bg1"/>
                </a:solidFill>
                <a:effectLst/>
                <a:uLnTx/>
                <a:uFillTx/>
                <a:latin typeface="Times New Roman" panose="02020603050405020304" pitchFamily="18" charset="0"/>
                <a:ea typeface="+mj-ea"/>
                <a:cs typeface="Times New Roman" panose="02020603050405020304" pitchFamily="18" charset="0"/>
              </a:rPr>
              <a:t>         </a:t>
            </a:r>
            <a:r>
              <a:rPr kumimoji="0" lang="kk-KZ" sz="2400" i="1" u="none" strike="noStrike" kern="1200" cap="none" spc="0" normalizeH="0" baseline="0" noProof="0" dirty="0" smtClean="0">
                <a:ln>
                  <a:noFill/>
                </a:ln>
                <a:solidFill>
                  <a:schemeClr val="bg1"/>
                </a:solidFill>
                <a:effectLst/>
                <a:uLnTx/>
                <a:uFillTx/>
                <a:latin typeface="Times New Roman" panose="02020603050405020304" pitchFamily="18" charset="0"/>
                <a:ea typeface="+mj-ea"/>
                <a:cs typeface="Times New Roman" panose="02020603050405020304" pitchFamily="18" charset="0"/>
              </a:rPr>
              <a:t>Суреттер сөйлейді</a:t>
            </a:r>
            <a:endParaRPr kumimoji="0" lang="ru-RU" sz="2800" i="0" u="none" strike="noStrike" kern="1200" cap="none" spc="0" normalizeH="0" baseline="0" noProof="0" dirty="0">
              <a:ln>
                <a:noFill/>
              </a:ln>
              <a:solidFill>
                <a:schemeClr val="bg1"/>
              </a:solidFill>
              <a:effectLst/>
              <a:uLnTx/>
              <a:uFillTx/>
              <a:latin typeface="Calibri Light"/>
              <a:ea typeface="+mj-ea"/>
            </a:endParaRPr>
          </a:p>
        </p:txBody>
      </p:sp>
      <p:sp>
        <p:nvSpPr>
          <p:cNvPr id="2" name="Прямоугольник 1"/>
          <p:cNvSpPr/>
          <p:nvPr/>
        </p:nvSpPr>
        <p:spPr>
          <a:xfrm>
            <a:off x="467544" y="4293096"/>
            <a:ext cx="7776864" cy="646331"/>
          </a:xfrm>
          <a:prstGeom prst="rect">
            <a:avLst/>
          </a:prstGeom>
        </p:spPr>
        <p:txBody>
          <a:bodyPr wrap="square">
            <a:spAutoFit/>
          </a:bodyPr>
          <a:lstStyle/>
          <a:p>
            <a:pPr algn="r"/>
            <a:endParaRPr lang="kk-KZ" dirty="0">
              <a:latin typeface="Times New Roman" pitchFamily="18" charset="0"/>
              <a:cs typeface="Times New Roman" pitchFamily="18" charset="0"/>
            </a:endParaRPr>
          </a:p>
          <a:p>
            <a:pPr algn="r"/>
            <a:endParaRPr lang="kk-KZ" dirty="0">
              <a:latin typeface="Times New Roman" pitchFamily="18" charset="0"/>
              <a:cs typeface="Times New Roman" pitchFamily="18" charset="0"/>
            </a:endParaRPr>
          </a:p>
        </p:txBody>
      </p:sp>
    </p:spTree>
    <p:extLst>
      <p:ext uri="{BB962C8B-B14F-4D97-AF65-F5344CB8AC3E}">
        <p14:creationId xmlns:p14="http://schemas.microsoft.com/office/powerpoint/2010/main" val="1455969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332656"/>
            <a:ext cx="8496944" cy="6192688"/>
          </a:xfrm>
        </p:spPr>
        <p:txBody>
          <a:bodyPr>
            <a:normAutofit/>
          </a:bodyPr>
          <a:lstStyle/>
          <a:p>
            <a:pPr algn="l"/>
            <a:endParaRPr lang="kk-KZ" sz="2000" dirty="0" smtClean="0">
              <a:solidFill>
                <a:schemeClr val="tx1"/>
              </a:solidFill>
            </a:endParaRPr>
          </a:p>
          <a:p>
            <a:r>
              <a:rPr lang="kk-KZ" sz="2000" dirty="0" smtClean="0">
                <a:latin typeface="Times New Roman" pitchFamily="18" charset="0"/>
                <a:cs typeface="Times New Roman" pitchFamily="18" charset="0"/>
              </a:rPr>
              <a:t>Өзіңді тексер</a:t>
            </a:r>
            <a:endParaRPr lang="ru-RU" sz="2000" dirty="0">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34203123"/>
              </p:ext>
            </p:extLst>
          </p:nvPr>
        </p:nvGraphicFramePr>
        <p:xfrm>
          <a:off x="467544" y="1340768"/>
          <a:ext cx="7776864" cy="4261860"/>
        </p:xfrm>
        <a:graphic>
          <a:graphicData uri="http://schemas.openxmlformats.org/drawingml/2006/table">
            <a:tbl>
              <a:tblPr firstRow="1" bandRow="1">
                <a:tableStyleId>{5C22544A-7EE6-4342-B048-85BDC9FD1C3A}</a:tableStyleId>
              </a:tblPr>
              <a:tblGrid>
                <a:gridCol w="5494523"/>
                <a:gridCol w="2282341"/>
              </a:tblGrid>
              <a:tr h="1420620">
                <a:tc>
                  <a:txBody>
                    <a:bodyPr/>
                    <a:lstStyle/>
                    <a:p>
                      <a:pPr>
                        <a:lnSpc>
                          <a:spcPct val="150000"/>
                        </a:lnSpc>
                      </a:pPr>
                      <a:r>
                        <a:rPr lang="kk-KZ" b="0" dirty="0" smtClean="0">
                          <a:solidFill>
                            <a:schemeClr val="tx1"/>
                          </a:solidFill>
                          <a:latin typeface="Times New Roman" pitchFamily="18" charset="0"/>
                          <a:cs typeface="Times New Roman" pitchFamily="18" charset="0"/>
                        </a:rPr>
                        <a:t>Шығарманың  жаңашылдығы  қазіргі жаһандану дәуірінде қазақ халқына тән ұлттық мінезді дәріптеу,</a:t>
                      </a:r>
                      <a:r>
                        <a:rPr lang="kk-KZ" b="0" baseline="0" dirty="0" smtClean="0">
                          <a:solidFill>
                            <a:schemeClr val="tx1"/>
                          </a:solidFill>
                          <a:latin typeface="Times New Roman" pitchFamily="18" charset="0"/>
                          <a:cs typeface="Times New Roman" pitchFamily="18" charset="0"/>
                        </a:rPr>
                        <a:t> ұлттық құндылықтарды  таныту.</a:t>
                      </a:r>
                      <a:endParaRPr lang="ru-RU" b="0" dirty="0">
                        <a:solidFill>
                          <a:schemeClr val="tx1"/>
                        </a:solidFill>
                        <a:latin typeface="Times New Roman" pitchFamily="18" charset="0"/>
                        <a:cs typeface="Times New Roman" pitchFamily="18" charset="0"/>
                      </a:endParaRPr>
                    </a:p>
                  </a:txBody>
                  <a:tcPr/>
                </a:tc>
                <a:tc>
                  <a:txBody>
                    <a:bodyPr/>
                    <a:lstStyle/>
                    <a:p>
                      <a:r>
                        <a:rPr lang="kk-KZ" b="0" dirty="0" smtClean="0">
                          <a:solidFill>
                            <a:schemeClr val="tx1"/>
                          </a:solidFill>
                          <a:latin typeface="Times New Roman" pitchFamily="18" charset="0"/>
                          <a:cs typeface="Times New Roman" pitchFamily="18" charset="0"/>
                        </a:rPr>
                        <a:t>Жаңашылдығы</a:t>
                      </a:r>
                      <a:endParaRPr lang="ru-RU" b="0" dirty="0">
                        <a:solidFill>
                          <a:schemeClr val="tx1"/>
                        </a:solidFill>
                        <a:latin typeface="Times New Roman" pitchFamily="18" charset="0"/>
                        <a:cs typeface="Times New Roman" pitchFamily="18" charset="0"/>
                      </a:endParaRPr>
                    </a:p>
                  </a:txBody>
                  <a:tcPr/>
                </a:tc>
              </a:tr>
              <a:tr h="962720">
                <a:tc>
                  <a:txBody>
                    <a:bodyPr/>
                    <a:lstStyle/>
                    <a:p>
                      <a:pPr>
                        <a:lnSpc>
                          <a:spcPct val="150000"/>
                        </a:lnSpc>
                      </a:pPr>
                      <a:r>
                        <a:rPr lang="kk-KZ" dirty="0" smtClean="0">
                          <a:solidFill>
                            <a:schemeClr val="tx1"/>
                          </a:solidFill>
                          <a:latin typeface="Times New Roman" pitchFamily="18" charset="0"/>
                          <a:cs typeface="Times New Roman" pitchFamily="18" charset="0"/>
                        </a:rPr>
                        <a:t>Мақалада автор</a:t>
                      </a:r>
                      <a:r>
                        <a:rPr lang="kk-KZ" baseline="0" dirty="0" smtClean="0">
                          <a:solidFill>
                            <a:schemeClr val="tx1"/>
                          </a:solidFill>
                          <a:latin typeface="Times New Roman" pitchFamily="18" charset="0"/>
                          <a:cs typeface="Times New Roman" pitchFamily="18" charset="0"/>
                        </a:rPr>
                        <a:t> </a:t>
                      </a:r>
                      <a:r>
                        <a:rPr lang="kk-KZ" sz="1800" baseline="0" dirty="0" smtClean="0">
                          <a:solidFill>
                            <a:schemeClr val="tx1"/>
                          </a:solidFill>
                          <a:latin typeface="Times New Roman" pitchFamily="18" charset="0"/>
                          <a:cs typeface="Times New Roman" pitchFamily="18" charset="0"/>
                        </a:rPr>
                        <a:t>ө</a:t>
                      </a:r>
                      <a:r>
                        <a:rPr lang="kk-KZ" sz="1800" dirty="0" smtClean="0">
                          <a:solidFill>
                            <a:schemeClr val="tx1"/>
                          </a:solidFill>
                          <a:latin typeface="Times New Roman" pitchFamily="18" charset="0"/>
                          <a:cs typeface="Times New Roman" pitchFamily="18" charset="0"/>
                        </a:rPr>
                        <a:t>мірі мен ісі халықтың өнегелі қазынасына айналған</a:t>
                      </a:r>
                      <a:r>
                        <a:rPr lang="kk-KZ" sz="1800" baseline="0" dirty="0" smtClean="0">
                          <a:solidFill>
                            <a:schemeClr val="tx1"/>
                          </a:solidFill>
                          <a:latin typeface="Times New Roman" pitchFamily="18" charset="0"/>
                          <a:cs typeface="Times New Roman" pitchFamily="18" charset="0"/>
                        </a:rPr>
                        <a:t> жанның  өмірін суреттеу.</a:t>
                      </a:r>
                      <a:endParaRPr lang="ru-RU" dirty="0">
                        <a:solidFill>
                          <a:schemeClr val="tx1"/>
                        </a:solidFill>
                        <a:latin typeface="Times New Roman" pitchFamily="18" charset="0"/>
                        <a:cs typeface="Times New Roman" pitchFamily="18" charset="0"/>
                      </a:endParaRPr>
                    </a:p>
                  </a:txBody>
                  <a:tcPr/>
                </a:tc>
                <a:tc>
                  <a:txBody>
                    <a:bodyPr/>
                    <a:lstStyle/>
                    <a:p>
                      <a:r>
                        <a:rPr lang="kk-KZ" baseline="0" dirty="0" smtClean="0">
                          <a:solidFill>
                            <a:schemeClr val="tx1"/>
                          </a:solidFill>
                          <a:latin typeface="Times New Roman" pitchFamily="18" charset="0"/>
                          <a:cs typeface="Times New Roman" pitchFamily="18" charset="0"/>
                        </a:rPr>
                        <a:t>Мақаладағы пікір</a:t>
                      </a:r>
                      <a:endParaRPr lang="ru-RU" dirty="0">
                        <a:solidFill>
                          <a:schemeClr val="tx1"/>
                        </a:solidFill>
                        <a:latin typeface="Times New Roman" pitchFamily="18" charset="0"/>
                        <a:cs typeface="Times New Roman" pitchFamily="18" charset="0"/>
                      </a:endParaRPr>
                    </a:p>
                  </a:txBody>
                  <a:tcPr/>
                </a:tc>
              </a:tr>
              <a:tr h="1878520">
                <a:tc>
                  <a:txBody>
                    <a:bodyPr/>
                    <a:lstStyle/>
                    <a:p>
                      <a:pPr>
                        <a:lnSpc>
                          <a:spcPct val="150000"/>
                        </a:lnSpc>
                      </a:pPr>
                      <a:r>
                        <a:rPr lang="kk-KZ" dirty="0" smtClean="0">
                          <a:solidFill>
                            <a:schemeClr val="tx1"/>
                          </a:solidFill>
                          <a:latin typeface="Times New Roman" pitchFamily="18" charset="0"/>
                          <a:cs typeface="Times New Roman" pitchFamily="18" charset="0"/>
                        </a:rPr>
                        <a:t>Мақаланы оқи отырып, Қаныш Имантайұлының ғұмыр жолын баяндаған өміріне арқау болған инженерлік мамандықтың қыр-сырын</a:t>
                      </a:r>
                      <a:r>
                        <a:rPr lang="kk-KZ" baseline="0" dirty="0" smtClean="0">
                          <a:solidFill>
                            <a:schemeClr val="tx1"/>
                          </a:solidFill>
                          <a:latin typeface="Times New Roman" pitchFamily="18" charset="0"/>
                          <a:cs typeface="Times New Roman" pitchFamily="18" charset="0"/>
                        </a:rPr>
                        <a:t> жетік меңгергендей болдым. </a:t>
                      </a:r>
                      <a:endParaRPr lang="ru-RU" dirty="0">
                        <a:solidFill>
                          <a:schemeClr val="tx1"/>
                        </a:solidFill>
                        <a:latin typeface="Times New Roman" pitchFamily="18" charset="0"/>
                        <a:cs typeface="Times New Roman" pitchFamily="18" charset="0"/>
                      </a:endParaRPr>
                    </a:p>
                  </a:txBody>
                  <a:tcPr/>
                </a:tc>
                <a:tc>
                  <a:txBody>
                    <a:bodyPr/>
                    <a:lstStyle/>
                    <a:p>
                      <a:r>
                        <a:rPr lang="kk-KZ" dirty="0" smtClean="0">
                          <a:solidFill>
                            <a:schemeClr val="tx1"/>
                          </a:solidFill>
                          <a:latin typeface="Times New Roman" pitchFamily="18" charset="0"/>
                          <a:cs typeface="Times New Roman" pitchFamily="18" charset="0"/>
                        </a:rPr>
                        <a:t>Менің пікірім</a:t>
                      </a:r>
                      <a:endParaRPr lang="ru-RU" dirty="0">
                        <a:solidFill>
                          <a:schemeClr val="tx1"/>
                        </a:solidFill>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574810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404664"/>
            <a:ext cx="8568952" cy="6120680"/>
          </a:xfrm>
        </p:spPr>
        <p:txBody>
          <a:bodyPr>
            <a:normAutofit/>
          </a:bodyPr>
          <a:lstStyle/>
          <a:p>
            <a:r>
              <a:rPr lang="kk-KZ" dirty="0" smtClean="0">
                <a:solidFill>
                  <a:schemeClr val="bg1"/>
                </a:solidFill>
                <a:latin typeface="Times New Roman" pitchFamily="18" charset="0"/>
                <a:cs typeface="Times New Roman" pitchFamily="18" charset="0"/>
              </a:rPr>
              <a:t>4-тапсырма. Берілген мысалдарды сәйкестендір.</a:t>
            </a:r>
            <a:endParaRPr lang="kk-KZ" sz="2000" dirty="0">
              <a:solidFill>
                <a:schemeClr val="bg1"/>
              </a:solidFill>
              <a:latin typeface="Times New Roman" pitchFamily="18" charset="0"/>
              <a:cs typeface="Times New Roman" pitchFamily="18" charset="0"/>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207446"/>
            <a:ext cx="2644773" cy="13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933056"/>
            <a:ext cx="208823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207446"/>
            <a:ext cx="2395785" cy="13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Блок-схема: магнитный диск 9"/>
          <p:cNvSpPr/>
          <p:nvPr/>
        </p:nvSpPr>
        <p:spPr>
          <a:xfrm>
            <a:off x="791578" y="764704"/>
            <a:ext cx="2392747" cy="216024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00"/>
                </a:solidFill>
                <a:latin typeface="Times New Roman"/>
              </a:rPr>
              <a:t>Эпитет</a:t>
            </a:r>
          </a:p>
          <a:p>
            <a:pPr algn="ctr"/>
            <a:r>
              <a:rPr lang="ru-RU" sz="1200" dirty="0" err="1" smtClean="0">
                <a:solidFill>
                  <a:schemeClr val="bg1"/>
                </a:solidFill>
                <a:latin typeface="Times New Roman"/>
              </a:rPr>
              <a:t>заттың</a:t>
            </a:r>
            <a:r>
              <a:rPr lang="ru-RU" sz="1200" dirty="0" smtClean="0">
                <a:solidFill>
                  <a:schemeClr val="bg1"/>
                </a:solidFill>
                <a:latin typeface="Times New Roman"/>
              </a:rPr>
              <a:t> </a:t>
            </a:r>
            <a:r>
              <a:rPr lang="ru-RU" sz="1200" dirty="0">
                <a:solidFill>
                  <a:schemeClr val="bg1"/>
                </a:solidFill>
                <a:latin typeface="Times New Roman"/>
              </a:rPr>
              <a:t>не </a:t>
            </a:r>
            <a:r>
              <a:rPr lang="ru-RU" sz="1200" dirty="0" err="1">
                <a:solidFill>
                  <a:schemeClr val="bg1"/>
                </a:solidFill>
                <a:latin typeface="Times New Roman"/>
              </a:rPr>
              <a:t>құбылыстың</a:t>
            </a:r>
            <a:r>
              <a:rPr lang="ru-RU" sz="1200" dirty="0">
                <a:solidFill>
                  <a:schemeClr val="bg1"/>
                </a:solidFill>
                <a:latin typeface="Times New Roman"/>
              </a:rPr>
              <a:t> </a:t>
            </a:r>
            <a:r>
              <a:rPr lang="ru-RU" sz="1200" dirty="0" err="1">
                <a:solidFill>
                  <a:schemeClr val="bg1"/>
                </a:solidFill>
                <a:latin typeface="Times New Roman"/>
              </a:rPr>
              <a:t>айырықша</a:t>
            </a:r>
            <a:r>
              <a:rPr lang="ru-RU" sz="1200" dirty="0">
                <a:solidFill>
                  <a:schemeClr val="bg1"/>
                </a:solidFill>
                <a:latin typeface="Times New Roman"/>
              </a:rPr>
              <a:t> </a:t>
            </a:r>
            <a:r>
              <a:rPr lang="ru-RU" sz="1200" dirty="0" err="1">
                <a:solidFill>
                  <a:schemeClr val="bg1"/>
                </a:solidFill>
                <a:latin typeface="Times New Roman"/>
              </a:rPr>
              <a:t>сипаты</a:t>
            </a:r>
            <a:r>
              <a:rPr lang="ru-RU" sz="1200" dirty="0">
                <a:solidFill>
                  <a:schemeClr val="bg1"/>
                </a:solidFill>
                <a:latin typeface="Times New Roman"/>
              </a:rPr>
              <a:t> мен </a:t>
            </a:r>
            <a:r>
              <a:rPr lang="ru-RU" sz="1200" dirty="0" err="1">
                <a:solidFill>
                  <a:schemeClr val="bg1"/>
                </a:solidFill>
                <a:latin typeface="Times New Roman"/>
              </a:rPr>
              <a:t>сапасын</a:t>
            </a:r>
            <a:r>
              <a:rPr lang="ru-RU" sz="1200" dirty="0">
                <a:solidFill>
                  <a:schemeClr val="bg1"/>
                </a:solidFill>
                <a:latin typeface="Times New Roman"/>
              </a:rPr>
              <a:t> </a:t>
            </a:r>
            <a:r>
              <a:rPr lang="ru-RU" sz="1200" dirty="0" err="1">
                <a:solidFill>
                  <a:schemeClr val="bg1"/>
                </a:solidFill>
                <a:latin typeface="Times New Roman"/>
              </a:rPr>
              <a:t>анықтап,ерекше</a:t>
            </a:r>
            <a:r>
              <a:rPr lang="ru-RU" sz="1200" dirty="0">
                <a:solidFill>
                  <a:schemeClr val="bg1"/>
                </a:solidFill>
                <a:latin typeface="Times New Roman"/>
              </a:rPr>
              <a:t> </a:t>
            </a:r>
            <a:r>
              <a:rPr lang="ru-RU" sz="1200" dirty="0" err="1">
                <a:solidFill>
                  <a:schemeClr val="bg1"/>
                </a:solidFill>
                <a:latin typeface="Times New Roman"/>
              </a:rPr>
              <a:t>көріктендіру</a:t>
            </a:r>
            <a:r>
              <a:rPr lang="ru-RU" sz="1200" dirty="0">
                <a:solidFill>
                  <a:schemeClr val="bg1"/>
                </a:solidFill>
                <a:latin typeface="Times New Roman"/>
              </a:rPr>
              <a:t> </a:t>
            </a:r>
            <a:r>
              <a:rPr lang="ru-RU" sz="1200" dirty="0" err="1">
                <a:solidFill>
                  <a:schemeClr val="bg1"/>
                </a:solidFill>
                <a:latin typeface="Times New Roman"/>
              </a:rPr>
              <a:t>үшін</a:t>
            </a:r>
            <a:r>
              <a:rPr lang="ru-RU" sz="1200" dirty="0">
                <a:solidFill>
                  <a:schemeClr val="bg1"/>
                </a:solidFill>
                <a:latin typeface="Times New Roman"/>
              </a:rPr>
              <a:t> </a:t>
            </a:r>
            <a:r>
              <a:rPr lang="ru-RU" sz="1200" dirty="0" err="1">
                <a:solidFill>
                  <a:schemeClr val="bg1"/>
                </a:solidFill>
                <a:latin typeface="Times New Roman"/>
              </a:rPr>
              <a:t>қолданылатын</a:t>
            </a:r>
            <a:r>
              <a:rPr lang="ru-RU" sz="1200" dirty="0">
                <a:solidFill>
                  <a:schemeClr val="bg1"/>
                </a:solidFill>
                <a:latin typeface="Times New Roman"/>
              </a:rPr>
              <a:t> </a:t>
            </a:r>
            <a:r>
              <a:rPr lang="ru-RU" sz="1200" dirty="0" err="1">
                <a:solidFill>
                  <a:schemeClr val="bg1"/>
                </a:solidFill>
                <a:latin typeface="Times New Roman"/>
              </a:rPr>
              <a:t>айқындаулар</a:t>
            </a:r>
            <a:r>
              <a:rPr lang="ru-RU" sz="1200" dirty="0">
                <a:solidFill>
                  <a:schemeClr val="bg1"/>
                </a:solidFill>
                <a:latin typeface="Times New Roman"/>
              </a:rPr>
              <a:t>. </a:t>
            </a:r>
            <a:endParaRPr lang="ru-RU" dirty="0">
              <a:solidFill>
                <a:schemeClr val="bg1"/>
              </a:solidFill>
              <a:latin typeface="Times New Roman"/>
            </a:endParaRPr>
          </a:p>
        </p:txBody>
      </p:sp>
      <p:sp>
        <p:nvSpPr>
          <p:cNvPr id="11" name="Блок-схема: магнитный диск 10"/>
          <p:cNvSpPr/>
          <p:nvPr/>
        </p:nvSpPr>
        <p:spPr>
          <a:xfrm>
            <a:off x="5508104" y="764704"/>
            <a:ext cx="2437050" cy="216024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itchFamily="18" charset="0"/>
                <a:cs typeface="Times New Roman" pitchFamily="18" charset="0"/>
              </a:rPr>
              <a:t>Метафора</a:t>
            </a:r>
            <a:r>
              <a:rPr lang="ru-RU" sz="1200" b="1" dirty="0"/>
              <a:t> </a:t>
            </a:r>
            <a:r>
              <a:rPr lang="ru-RU" sz="1200" dirty="0"/>
              <a:t>	</a:t>
            </a:r>
          </a:p>
          <a:p>
            <a:pPr algn="ctr"/>
            <a:r>
              <a:rPr lang="ru-RU" sz="1200" dirty="0" err="1" smtClean="0">
                <a:solidFill>
                  <a:schemeClr val="bg1"/>
                </a:solidFill>
                <a:latin typeface="Times New Roman" pitchFamily="18" charset="0"/>
                <a:cs typeface="Times New Roman" pitchFamily="18" charset="0"/>
              </a:rPr>
              <a:t>суреттеліп</a:t>
            </a:r>
            <a:r>
              <a:rPr lang="ru-RU" sz="1200" dirty="0" smtClean="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отырған</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зат</a:t>
            </a:r>
            <a:r>
              <a:rPr lang="ru-RU" sz="1200" dirty="0">
                <a:solidFill>
                  <a:schemeClr val="bg1"/>
                </a:solidFill>
                <a:latin typeface="Times New Roman" pitchFamily="18" charset="0"/>
                <a:cs typeface="Times New Roman" pitchFamily="18" charset="0"/>
              </a:rPr>
              <a:t> не </a:t>
            </a:r>
            <a:r>
              <a:rPr lang="ru-RU" sz="1200" dirty="0" err="1">
                <a:solidFill>
                  <a:schemeClr val="bg1"/>
                </a:solidFill>
                <a:latin typeface="Times New Roman" pitchFamily="18" charset="0"/>
                <a:cs typeface="Times New Roman" pitchFamily="18" charset="0"/>
              </a:rPr>
              <a:t>құбылсты</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айқындай</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түсу</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үшін</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оларды</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ұқсас</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өзге</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затқа</a:t>
            </a:r>
            <a:r>
              <a:rPr lang="ru-RU" sz="1200" dirty="0">
                <a:solidFill>
                  <a:schemeClr val="bg1"/>
                </a:solidFill>
                <a:latin typeface="Times New Roman" pitchFamily="18" charset="0"/>
                <a:cs typeface="Times New Roman" pitchFamily="18" charset="0"/>
              </a:rPr>
              <a:t> не </a:t>
            </a:r>
            <a:r>
              <a:rPr lang="ru-RU" sz="1200" dirty="0" err="1">
                <a:solidFill>
                  <a:schemeClr val="bg1"/>
                </a:solidFill>
                <a:latin typeface="Times New Roman" pitchFamily="18" charset="0"/>
                <a:cs typeface="Times New Roman" pitchFamily="18" charset="0"/>
              </a:rPr>
              <a:t>құбылысқа</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балап</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айту</a:t>
            </a:r>
            <a:r>
              <a:rPr lang="ru-RU" sz="1200" dirty="0">
                <a:solidFill>
                  <a:schemeClr val="bg1"/>
                </a:solidFill>
                <a:latin typeface="Times New Roman" pitchFamily="18" charset="0"/>
                <a:cs typeface="Times New Roman" pitchFamily="18" charset="0"/>
              </a:rPr>
              <a:t>. </a:t>
            </a:r>
            <a:r>
              <a:rPr lang="ru-RU" dirty="0">
                <a:solidFill>
                  <a:schemeClr val="bg1"/>
                </a:solidFill>
              </a:rPr>
              <a:t>	</a:t>
            </a:r>
          </a:p>
        </p:txBody>
      </p:sp>
      <p:sp>
        <p:nvSpPr>
          <p:cNvPr id="12" name="Прямоугольник 11"/>
          <p:cNvSpPr/>
          <p:nvPr/>
        </p:nvSpPr>
        <p:spPr>
          <a:xfrm>
            <a:off x="791577" y="4305956"/>
            <a:ext cx="1908879" cy="1200329"/>
          </a:xfrm>
          <a:prstGeom prst="rect">
            <a:avLst/>
          </a:prstGeom>
        </p:spPr>
        <p:txBody>
          <a:bodyPr wrap="square">
            <a:spAutoFit/>
          </a:bodyPr>
          <a:lstStyle/>
          <a:p>
            <a:r>
              <a:rPr lang="ru-RU" sz="1200" dirty="0" err="1">
                <a:solidFill>
                  <a:schemeClr val="bg1"/>
                </a:solidFill>
                <a:latin typeface="Times New Roman" pitchFamily="18" charset="0"/>
                <a:cs typeface="Times New Roman" pitchFamily="18" charset="0"/>
              </a:rPr>
              <a:t>Үстіңгі</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қабаттағы</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тотыққан</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кеннің</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құнарлы</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көмбесін</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қаймақтай</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қалқып</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алып</a:t>
            </a:r>
            <a:r>
              <a:rPr lang="ru-RU" sz="1200" dirty="0">
                <a:solidFill>
                  <a:schemeClr val="bg1"/>
                </a:solidFill>
                <a:latin typeface="Times New Roman" pitchFamily="18" charset="0"/>
                <a:cs typeface="Times New Roman" pitchFamily="18" charset="0"/>
              </a:rPr>
              <a:t>, шала </a:t>
            </a:r>
            <a:r>
              <a:rPr lang="ru-RU" sz="1200" dirty="0" err="1">
                <a:solidFill>
                  <a:schemeClr val="bg1"/>
                </a:solidFill>
                <a:latin typeface="Times New Roman" pitchFamily="18" charset="0"/>
                <a:cs typeface="Times New Roman" pitchFamily="18" charset="0"/>
              </a:rPr>
              <a:t>мысқа</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айналдыруға</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жоба</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жасаған</a:t>
            </a:r>
            <a:r>
              <a:rPr lang="ru-RU" sz="1200" dirty="0">
                <a:solidFill>
                  <a:schemeClr val="bg1"/>
                </a:solidFill>
                <a:latin typeface="Times New Roman" pitchFamily="18" charset="0"/>
                <a:cs typeface="Times New Roman" pitchFamily="18" charset="0"/>
              </a:rPr>
              <a:t>. </a:t>
            </a:r>
          </a:p>
        </p:txBody>
      </p:sp>
      <p:sp>
        <p:nvSpPr>
          <p:cNvPr id="13" name="Прямоугольник 12"/>
          <p:cNvSpPr/>
          <p:nvPr/>
        </p:nvSpPr>
        <p:spPr>
          <a:xfrm>
            <a:off x="3491880" y="4322330"/>
            <a:ext cx="1872208" cy="1384995"/>
          </a:xfrm>
          <a:prstGeom prst="rect">
            <a:avLst/>
          </a:prstGeom>
        </p:spPr>
        <p:txBody>
          <a:bodyPr wrap="square">
            <a:spAutoFit/>
          </a:bodyPr>
          <a:lstStyle/>
          <a:p>
            <a:r>
              <a:rPr lang="kk-KZ" sz="1200" dirty="0">
                <a:solidFill>
                  <a:schemeClr val="bg1"/>
                </a:solidFill>
                <a:latin typeface="Times New Roman" pitchFamily="18" charset="0"/>
                <a:cs typeface="Times New Roman" pitchFamily="18" charset="0"/>
              </a:rPr>
              <a:t>Солардың бәрі де Есіл, Шу, тіпті Сыр бойындағы бұрын жайылымға шүйгін таулы, сулы жерлерді мекендеп жүрген шашыранды қазақ ауылынан.</a:t>
            </a:r>
            <a:endParaRPr lang="ru-RU" sz="1200" dirty="0">
              <a:solidFill>
                <a:schemeClr val="bg1"/>
              </a:solidFill>
              <a:latin typeface="Times New Roman" pitchFamily="18" charset="0"/>
              <a:cs typeface="Times New Roman" pitchFamily="18" charset="0"/>
            </a:endParaRPr>
          </a:p>
        </p:txBody>
      </p:sp>
      <p:sp>
        <p:nvSpPr>
          <p:cNvPr id="14" name="Прямоугольник 13"/>
          <p:cNvSpPr/>
          <p:nvPr/>
        </p:nvSpPr>
        <p:spPr>
          <a:xfrm>
            <a:off x="5995044" y="4490622"/>
            <a:ext cx="1997968" cy="830997"/>
          </a:xfrm>
          <a:prstGeom prst="rect">
            <a:avLst/>
          </a:prstGeom>
        </p:spPr>
        <p:txBody>
          <a:bodyPr wrap="square">
            <a:spAutoFit/>
          </a:bodyPr>
          <a:lstStyle/>
          <a:p>
            <a:r>
              <a:rPr lang="kk-KZ" sz="1200" dirty="0">
                <a:solidFill>
                  <a:schemeClr val="bg1"/>
                </a:solidFill>
                <a:latin typeface="Times New Roman" pitchFamily="18" charset="0"/>
                <a:cs typeface="Times New Roman" pitchFamily="18" charset="0"/>
              </a:rPr>
              <a:t>Ұлытау алқабының – жер жаннатының жан-жақты гүлденуі – менің ежелгі арманым.</a:t>
            </a:r>
            <a:endParaRPr lang="ru-RU" dirty="0">
              <a:solidFill>
                <a:schemeClr val="bg1"/>
              </a:solidFill>
              <a:latin typeface="Times New Roman" pitchFamily="18" charset="0"/>
              <a:cs typeface="Times New Roman" pitchFamily="18" charset="0"/>
            </a:endParaRPr>
          </a:p>
        </p:txBody>
      </p:sp>
      <p:sp>
        <p:nvSpPr>
          <p:cNvPr id="15" name="Блок-схема: магнитный диск 14"/>
          <p:cNvSpPr/>
          <p:nvPr/>
        </p:nvSpPr>
        <p:spPr>
          <a:xfrm>
            <a:off x="3491880" y="1268760"/>
            <a:ext cx="1656184" cy="1800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smtClean="0">
                <a:solidFill>
                  <a:schemeClr val="tx1"/>
                </a:solidFill>
                <a:latin typeface="Times New Roman" pitchFamily="18" charset="0"/>
                <a:cs typeface="Times New Roman" pitchFamily="18" charset="0"/>
              </a:rPr>
              <a:t>Теңеу</a:t>
            </a:r>
            <a:endParaRPr lang="ru-RU" sz="2000" b="1" dirty="0" smtClean="0">
              <a:solidFill>
                <a:schemeClr val="tx1"/>
              </a:solidFill>
              <a:latin typeface="Times New Roman" pitchFamily="18" charset="0"/>
              <a:cs typeface="Times New Roman" pitchFamily="18" charset="0"/>
            </a:endParaRPr>
          </a:p>
          <a:p>
            <a:pPr algn="ctr"/>
            <a:r>
              <a:rPr lang="ru-RU" sz="1100" dirty="0" err="1" smtClean="0">
                <a:solidFill>
                  <a:schemeClr val="bg1"/>
                </a:solidFill>
                <a:latin typeface="Times New Roman" pitchFamily="18" charset="0"/>
                <a:cs typeface="Times New Roman" pitchFamily="18" charset="0"/>
              </a:rPr>
              <a:t>затты</a:t>
            </a:r>
            <a:r>
              <a:rPr lang="ru-RU" sz="1100" dirty="0">
                <a:solidFill>
                  <a:schemeClr val="bg1"/>
                </a:solidFill>
                <a:latin typeface="Times New Roman" pitchFamily="18" charset="0"/>
                <a:cs typeface="Times New Roman" pitchFamily="18" charset="0"/>
              </a:rPr>
              <a:t>, </a:t>
            </a:r>
            <a:r>
              <a:rPr lang="ru-RU" sz="1100" dirty="0" err="1">
                <a:solidFill>
                  <a:schemeClr val="bg1"/>
                </a:solidFill>
                <a:latin typeface="Times New Roman" pitchFamily="18" charset="0"/>
                <a:cs typeface="Times New Roman" pitchFamily="18" charset="0"/>
              </a:rPr>
              <a:t>нәрсені</a:t>
            </a:r>
            <a:r>
              <a:rPr lang="ru-RU" sz="1100" dirty="0">
                <a:solidFill>
                  <a:schemeClr val="bg1"/>
                </a:solidFill>
                <a:latin typeface="Times New Roman" pitchFamily="18" charset="0"/>
                <a:cs typeface="Times New Roman" pitchFamily="18" charset="0"/>
              </a:rPr>
              <a:t>, </a:t>
            </a:r>
            <a:r>
              <a:rPr lang="ru-RU" sz="1100" dirty="0" err="1">
                <a:solidFill>
                  <a:schemeClr val="bg1"/>
                </a:solidFill>
                <a:latin typeface="Times New Roman" pitchFamily="18" charset="0"/>
                <a:cs typeface="Times New Roman" pitchFamily="18" charset="0"/>
              </a:rPr>
              <a:t>құбылысты</a:t>
            </a:r>
            <a:r>
              <a:rPr lang="ru-RU" sz="1100" dirty="0">
                <a:solidFill>
                  <a:schemeClr val="bg1"/>
                </a:solidFill>
                <a:latin typeface="Times New Roman" pitchFamily="18" charset="0"/>
                <a:cs typeface="Times New Roman" pitchFamily="18" charset="0"/>
              </a:rPr>
              <a:t> </a:t>
            </a:r>
            <a:r>
              <a:rPr lang="ru-RU" sz="1100" dirty="0" err="1">
                <a:solidFill>
                  <a:schemeClr val="bg1"/>
                </a:solidFill>
                <a:latin typeface="Times New Roman" pitchFamily="18" charset="0"/>
                <a:cs typeface="Times New Roman" pitchFamily="18" charset="0"/>
              </a:rPr>
              <a:t>немесе</a:t>
            </a:r>
            <a:r>
              <a:rPr lang="ru-RU" sz="1100" dirty="0">
                <a:solidFill>
                  <a:schemeClr val="bg1"/>
                </a:solidFill>
                <a:latin typeface="Times New Roman" pitchFamily="18" charset="0"/>
                <a:cs typeface="Times New Roman" pitchFamily="18" charset="0"/>
              </a:rPr>
              <a:t> </a:t>
            </a:r>
            <a:r>
              <a:rPr lang="ru-RU" sz="1100" dirty="0" err="1">
                <a:solidFill>
                  <a:schemeClr val="bg1"/>
                </a:solidFill>
                <a:latin typeface="Times New Roman" pitchFamily="18" charset="0"/>
                <a:cs typeface="Times New Roman" pitchFamily="18" charset="0"/>
              </a:rPr>
              <a:t>заттың</a:t>
            </a:r>
            <a:r>
              <a:rPr lang="ru-RU" sz="1100" dirty="0">
                <a:solidFill>
                  <a:schemeClr val="bg1"/>
                </a:solidFill>
                <a:latin typeface="Times New Roman" pitchFamily="18" charset="0"/>
                <a:cs typeface="Times New Roman" pitchFamily="18" charset="0"/>
              </a:rPr>
              <a:t>, </a:t>
            </a:r>
            <a:r>
              <a:rPr lang="ru-RU" sz="1100" dirty="0" err="1">
                <a:solidFill>
                  <a:schemeClr val="bg1"/>
                </a:solidFill>
                <a:latin typeface="Times New Roman" pitchFamily="18" charset="0"/>
                <a:cs typeface="Times New Roman" pitchFamily="18" charset="0"/>
              </a:rPr>
              <a:t>нәрсенің</a:t>
            </a:r>
            <a:r>
              <a:rPr lang="ru-RU" sz="1100" dirty="0">
                <a:solidFill>
                  <a:schemeClr val="bg1"/>
                </a:solidFill>
                <a:latin typeface="Times New Roman" pitchFamily="18" charset="0"/>
                <a:cs typeface="Times New Roman" pitchFamily="18" charset="0"/>
              </a:rPr>
              <a:t>, </a:t>
            </a:r>
            <a:r>
              <a:rPr lang="ru-RU" sz="1100" dirty="0" err="1">
                <a:solidFill>
                  <a:schemeClr val="bg1"/>
                </a:solidFill>
                <a:latin typeface="Times New Roman" pitchFamily="18" charset="0"/>
                <a:cs typeface="Times New Roman" pitchFamily="18" charset="0"/>
              </a:rPr>
              <a:t>құбылыстың</a:t>
            </a:r>
            <a:r>
              <a:rPr lang="ru-RU" sz="1100" dirty="0">
                <a:solidFill>
                  <a:schemeClr val="bg1"/>
                </a:solidFill>
                <a:latin typeface="Times New Roman" pitchFamily="18" charset="0"/>
                <a:cs typeface="Times New Roman" pitchFamily="18" charset="0"/>
              </a:rPr>
              <a:t> </a:t>
            </a:r>
            <a:r>
              <a:rPr lang="ru-RU" sz="1100" dirty="0" err="1">
                <a:solidFill>
                  <a:schemeClr val="bg1"/>
                </a:solidFill>
                <a:latin typeface="Times New Roman" pitchFamily="18" charset="0"/>
                <a:cs typeface="Times New Roman" pitchFamily="18" charset="0"/>
              </a:rPr>
              <a:t>белгісін</a:t>
            </a:r>
            <a:r>
              <a:rPr lang="ru-RU" sz="1100" dirty="0">
                <a:solidFill>
                  <a:schemeClr val="bg1"/>
                </a:solidFill>
                <a:latin typeface="Times New Roman" pitchFamily="18" charset="0"/>
                <a:cs typeface="Times New Roman" pitchFamily="18" charset="0"/>
              </a:rPr>
              <a:t>, </a:t>
            </a:r>
            <a:r>
              <a:rPr lang="ru-RU" sz="1100" dirty="0" err="1">
                <a:solidFill>
                  <a:schemeClr val="bg1"/>
                </a:solidFill>
                <a:latin typeface="Times New Roman" pitchFamily="18" charset="0"/>
                <a:cs typeface="Times New Roman" pitchFamily="18" charset="0"/>
              </a:rPr>
              <a:t>қасиетін</a:t>
            </a:r>
            <a:r>
              <a:rPr lang="ru-RU" sz="1100" dirty="0">
                <a:solidFill>
                  <a:schemeClr val="bg1"/>
                </a:solidFill>
                <a:latin typeface="Times New Roman" pitchFamily="18" charset="0"/>
                <a:cs typeface="Times New Roman" pitchFamily="18" charset="0"/>
              </a:rPr>
              <a:t>, </a:t>
            </a:r>
            <a:r>
              <a:rPr lang="ru-RU" sz="1100" dirty="0" err="1">
                <a:solidFill>
                  <a:schemeClr val="bg1"/>
                </a:solidFill>
                <a:latin typeface="Times New Roman" pitchFamily="18" charset="0"/>
                <a:cs typeface="Times New Roman" pitchFamily="18" charset="0"/>
              </a:rPr>
              <a:t>сапасын</a:t>
            </a:r>
            <a:r>
              <a:rPr lang="ru-RU" sz="1100" dirty="0">
                <a:solidFill>
                  <a:schemeClr val="bg1"/>
                </a:solidFill>
                <a:latin typeface="Times New Roman" pitchFamily="18" charset="0"/>
                <a:cs typeface="Times New Roman" pitchFamily="18" charset="0"/>
              </a:rPr>
              <a:t> </a:t>
            </a:r>
            <a:r>
              <a:rPr lang="ru-RU" sz="1100" dirty="0" err="1">
                <a:solidFill>
                  <a:schemeClr val="bg1"/>
                </a:solidFill>
                <a:latin typeface="Times New Roman" pitchFamily="18" charset="0"/>
                <a:cs typeface="Times New Roman" pitchFamily="18" charset="0"/>
              </a:rPr>
              <a:t>көрсететін</a:t>
            </a:r>
            <a:r>
              <a:rPr lang="ru-RU" sz="1100" dirty="0">
                <a:solidFill>
                  <a:schemeClr val="bg1"/>
                </a:solidFill>
                <a:latin typeface="Times New Roman" pitchFamily="18" charset="0"/>
                <a:cs typeface="Times New Roman" pitchFamily="18" charset="0"/>
              </a:rPr>
              <a:t> </a:t>
            </a:r>
            <a:r>
              <a:rPr lang="ru-RU" sz="1100" dirty="0" err="1">
                <a:solidFill>
                  <a:schemeClr val="bg1"/>
                </a:solidFill>
                <a:latin typeface="Times New Roman" pitchFamily="18" charset="0"/>
                <a:cs typeface="Times New Roman" pitchFamily="18" charset="0"/>
              </a:rPr>
              <a:t>көркемдік</a:t>
            </a:r>
            <a:r>
              <a:rPr lang="ru-RU" sz="1100" dirty="0">
                <a:solidFill>
                  <a:schemeClr val="bg1"/>
                </a:solidFill>
                <a:latin typeface="Times New Roman" pitchFamily="18" charset="0"/>
                <a:cs typeface="Times New Roman" pitchFamily="18" charset="0"/>
              </a:rPr>
              <a:t> </a:t>
            </a:r>
            <a:r>
              <a:rPr lang="ru-RU" sz="1100" dirty="0" err="1" smtClean="0">
                <a:solidFill>
                  <a:schemeClr val="bg1"/>
                </a:solidFill>
                <a:latin typeface="Times New Roman" pitchFamily="18" charset="0"/>
                <a:cs typeface="Times New Roman" pitchFamily="18" charset="0"/>
              </a:rPr>
              <a:t>ұғым</a:t>
            </a:r>
            <a:r>
              <a:rPr lang="ru-RU" sz="1100" dirty="0" smtClean="0">
                <a:solidFill>
                  <a:schemeClr val="bg1"/>
                </a:solidFill>
                <a:latin typeface="Times New Roman" pitchFamily="18" charset="0"/>
                <a:cs typeface="Times New Roman" pitchFamily="18" charset="0"/>
              </a:rPr>
              <a:t>.</a:t>
            </a:r>
            <a:endParaRPr lang="ru-RU" dirty="0">
              <a:solidFill>
                <a:schemeClr val="bg1"/>
              </a:solidFill>
            </a:endParaRPr>
          </a:p>
        </p:txBody>
      </p:sp>
      <p:sp>
        <p:nvSpPr>
          <p:cNvPr id="24" name="Google Shape;191;p12"/>
          <p:cNvSpPr txBox="1">
            <a:spLocks/>
          </p:cNvSpPr>
          <p:nvPr/>
        </p:nvSpPr>
        <p:spPr>
          <a:xfrm>
            <a:off x="467544" y="5589240"/>
            <a:ext cx="6806526" cy="8640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171450" marR="0" lvl="0" indent="-171450" algn="l" defTabSz="914400" rtl="0" eaLnBrk="1" fontAlgn="auto" latinLnBrk="0" hangingPunct="1">
              <a:lnSpc>
                <a:spcPct val="100000"/>
              </a:lnSpc>
              <a:spcBef>
                <a:spcPts val="0"/>
              </a:spcBef>
              <a:spcAft>
                <a:spcPts val="0"/>
              </a:spcAft>
              <a:buClr>
                <a:srgbClr val="C7D3E6"/>
              </a:buClr>
              <a:buSzPts val="2400"/>
              <a:buFontTx/>
              <a:buChar char="-"/>
              <a:tabLst/>
              <a:defRPr/>
            </a:pPr>
            <a:r>
              <a:rPr kumimoji="0" lang="kk-KZ" sz="1200" b="1" i="0" u="none" strike="noStrike" kern="0" cap="none" spc="0" normalizeH="0" baseline="0" noProof="0" dirty="0" smtClean="0">
                <a:ln>
                  <a:noFill/>
                </a:ln>
                <a:solidFill>
                  <a:srgbClr val="000000"/>
                </a:solidFill>
                <a:effectLst/>
                <a:uLnTx/>
                <a:uFillTx/>
                <a:latin typeface="Times New Roman" pitchFamily="18" charset="0"/>
                <a:ea typeface="Roboto Condensed Light"/>
                <a:cs typeface="Times New Roman" pitchFamily="18" charset="0"/>
                <a:sym typeface="Roboto Condensed Light"/>
              </a:rPr>
              <a:t>Дескриптор:</a:t>
            </a:r>
          </a:p>
          <a:p>
            <a:pPr marL="171450" marR="0" lvl="0" indent="-171450" algn="l" defTabSz="914400" rtl="0" eaLnBrk="1" fontAlgn="auto" latinLnBrk="0" hangingPunct="1">
              <a:lnSpc>
                <a:spcPct val="100000"/>
              </a:lnSpc>
              <a:spcBef>
                <a:spcPts val="0"/>
              </a:spcBef>
              <a:spcAft>
                <a:spcPts val="0"/>
              </a:spcAft>
              <a:buClr>
                <a:srgbClr val="C7D3E6"/>
              </a:buClr>
              <a:buSzPts val="2400"/>
              <a:buFontTx/>
              <a:buChar char="-"/>
              <a:tabLst/>
              <a:defRPr/>
            </a:pPr>
            <a:r>
              <a:rPr lang="kk-KZ" sz="1200" b="1" kern="0" dirty="0">
                <a:solidFill>
                  <a:srgbClr val="000000"/>
                </a:solidFill>
                <a:latin typeface="Times New Roman" pitchFamily="18" charset="0"/>
                <a:cs typeface="Times New Roman" pitchFamily="18" charset="0"/>
              </a:rPr>
              <a:t>м</a:t>
            </a:r>
            <a:r>
              <a:rPr lang="kk-KZ" sz="1200" b="1" kern="0" dirty="0" smtClean="0">
                <a:solidFill>
                  <a:srgbClr val="000000"/>
                </a:solidFill>
                <a:latin typeface="Times New Roman" pitchFamily="18" charset="0"/>
                <a:cs typeface="Times New Roman" pitchFamily="18" charset="0"/>
              </a:rPr>
              <a:t>ысалдарды сәйкестендіреді.</a:t>
            </a:r>
            <a:endParaRPr kumimoji="0" lang="kk-KZ" sz="1200" b="1" i="0" u="none" strike="noStrike" kern="0" cap="none" spc="0" normalizeH="0" baseline="0" noProof="0" dirty="0" smtClean="0">
              <a:ln>
                <a:noFill/>
              </a:ln>
              <a:solidFill>
                <a:srgbClr val="000000"/>
              </a:solidFill>
              <a:effectLst/>
              <a:uLnTx/>
              <a:uFillTx/>
              <a:latin typeface="Times New Roman" pitchFamily="18" charset="0"/>
              <a:ea typeface="Roboto Condensed Light"/>
              <a:cs typeface="Times New Roman" pitchFamily="18" charset="0"/>
              <a:sym typeface="Roboto Condensed Light"/>
            </a:endParaRPr>
          </a:p>
        </p:txBody>
      </p:sp>
    </p:spTree>
    <p:extLst>
      <p:ext uri="{BB962C8B-B14F-4D97-AF65-F5344CB8AC3E}">
        <p14:creationId xmlns:p14="http://schemas.microsoft.com/office/powerpoint/2010/main" val="289201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404664"/>
            <a:ext cx="8568952" cy="6120680"/>
          </a:xfrm>
        </p:spPr>
        <p:txBody>
          <a:bodyPr>
            <a:normAutofit/>
          </a:bodyPr>
          <a:lstStyle/>
          <a:p>
            <a:r>
              <a:rPr lang="kk-KZ" sz="2000" dirty="0" smtClean="0">
                <a:solidFill>
                  <a:schemeClr val="bg1"/>
                </a:solidFill>
                <a:latin typeface="Times New Roman" pitchFamily="18" charset="0"/>
                <a:cs typeface="Times New Roman" pitchFamily="18" charset="0"/>
              </a:rPr>
              <a:t>Өзіңді тексер</a:t>
            </a:r>
            <a:endParaRPr lang="kk-KZ" sz="2000" dirty="0">
              <a:solidFill>
                <a:schemeClr val="bg1"/>
              </a:solidFill>
              <a:latin typeface="Times New Roman" pitchFamily="18" charset="0"/>
              <a:cs typeface="Times New Roman" pitchFamily="18" charset="0"/>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207446"/>
            <a:ext cx="2644773" cy="13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933056"/>
            <a:ext cx="208823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5" y="4207446"/>
            <a:ext cx="2395785" cy="13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Блок-схема: магнитный диск 9"/>
          <p:cNvSpPr/>
          <p:nvPr/>
        </p:nvSpPr>
        <p:spPr>
          <a:xfrm>
            <a:off x="791578" y="764704"/>
            <a:ext cx="2392747" cy="216024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00"/>
                </a:solidFill>
                <a:latin typeface="Times New Roman"/>
              </a:rPr>
              <a:t>Эпитет</a:t>
            </a:r>
          </a:p>
          <a:p>
            <a:pPr algn="ctr"/>
            <a:r>
              <a:rPr lang="ru-RU" sz="1200" dirty="0" err="1" smtClean="0">
                <a:solidFill>
                  <a:schemeClr val="bg1"/>
                </a:solidFill>
                <a:latin typeface="Times New Roman"/>
              </a:rPr>
              <a:t>заттың</a:t>
            </a:r>
            <a:r>
              <a:rPr lang="ru-RU" sz="1200" dirty="0" smtClean="0">
                <a:solidFill>
                  <a:schemeClr val="bg1"/>
                </a:solidFill>
                <a:latin typeface="Times New Roman"/>
              </a:rPr>
              <a:t> </a:t>
            </a:r>
            <a:r>
              <a:rPr lang="ru-RU" sz="1200" dirty="0">
                <a:solidFill>
                  <a:schemeClr val="bg1"/>
                </a:solidFill>
                <a:latin typeface="Times New Roman"/>
              </a:rPr>
              <a:t>не </a:t>
            </a:r>
            <a:r>
              <a:rPr lang="ru-RU" sz="1200" dirty="0" err="1">
                <a:solidFill>
                  <a:schemeClr val="bg1"/>
                </a:solidFill>
                <a:latin typeface="Times New Roman"/>
              </a:rPr>
              <a:t>құбылыстың</a:t>
            </a:r>
            <a:r>
              <a:rPr lang="ru-RU" sz="1200" dirty="0">
                <a:solidFill>
                  <a:schemeClr val="bg1"/>
                </a:solidFill>
                <a:latin typeface="Times New Roman"/>
              </a:rPr>
              <a:t> </a:t>
            </a:r>
            <a:r>
              <a:rPr lang="ru-RU" sz="1200" dirty="0" err="1">
                <a:solidFill>
                  <a:schemeClr val="bg1"/>
                </a:solidFill>
                <a:latin typeface="Times New Roman"/>
              </a:rPr>
              <a:t>айырықша</a:t>
            </a:r>
            <a:r>
              <a:rPr lang="ru-RU" sz="1200" dirty="0">
                <a:solidFill>
                  <a:schemeClr val="bg1"/>
                </a:solidFill>
                <a:latin typeface="Times New Roman"/>
              </a:rPr>
              <a:t> </a:t>
            </a:r>
            <a:r>
              <a:rPr lang="ru-RU" sz="1200" dirty="0" err="1">
                <a:solidFill>
                  <a:schemeClr val="bg1"/>
                </a:solidFill>
                <a:latin typeface="Times New Roman"/>
              </a:rPr>
              <a:t>сипаты</a:t>
            </a:r>
            <a:r>
              <a:rPr lang="ru-RU" sz="1200" dirty="0">
                <a:solidFill>
                  <a:schemeClr val="bg1"/>
                </a:solidFill>
                <a:latin typeface="Times New Roman"/>
              </a:rPr>
              <a:t> мен </a:t>
            </a:r>
            <a:r>
              <a:rPr lang="ru-RU" sz="1200" dirty="0" err="1">
                <a:solidFill>
                  <a:schemeClr val="bg1"/>
                </a:solidFill>
                <a:latin typeface="Times New Roman"/>
              </a:rPr>
              <a:t>сапасын</a:t>
            </a:r>
            <a:r>
              <a:rPr lang="ru-RU" sz="1200" dirty="0">
                <a:solidFill>
                  <a:schemeClr val="bg1"/>
                </a:solidFill>
                <a:latin typeface="Times New Roman"/>
              </a:rPr>
              <a:t> </a:t>
            </a:r>
            <a:r>
              <a:rPr lang="ru-RU" sz="1200" dirty="0" err="1">
                <a:solidFill>
                  <a:schemeClr val="bg1"/>
                </a:solidFill>
                <a:latin typeface="Times New Roman"/>
              </a:rPr>
              <a:t>анықтап,ерекше</a:t>
            </a:r>
            <a:r>
              <a:rPr lang="ru-RU" sz="1200" dirty="0">
                <a:solidFill>
                  <a:schemeClr val="bg1"/>
                </a:solidFill>
                <a:latin typeface="Times New Roman"/>
              </a:rPr>
              <a:t> </a:t>
            </a:r>
            <a:r>
              <a:rPr lang="ru-RU" sz="1200" dirty="0" err="1">
                <a:solidFill>
                  <a:schemeClr val="bg1"/>
                </a:solidFill>
                <a:latin typeface="Times New Roman"/>
              </a:rPr>
              <a:t>көріктендіру</a:t>
            </a:r>
            <a:r>
              <a:rPr lang="ru-RU" sz="1200" dirty="0">
                <a:solidFill>
                  <a:schemeClr val="bg1"/>
                </a:solidFill>
                <a:latin typeface="Times New Roman"/>
              </a:rPr>
              <a:t> </a:t>
            </a:r>
            <a:r>
              <a:rPr lang="ru-RU" sz="1200" dirty="0" err="1">
                <a:solidFill>
                  <a:schemeClr val="bg1"/>
                </a:solidFill>
                <a:latin typeface="Times New Roman"/>
              </a:rPr>
              <a:t>үшін</a:t>
            </a:r>
            <a:r>
              <a:rPr lang="ru-RU" sz="1200" dirty="0">
                <a:solidFill>
                  <a:schemeClr val="bg1"/>
                </a:solidFill>
                <a:latin typeface="Times New Roman"/>
              </a:rPr>
              <a:t> </a:t>
            </a:r>
            <a:r>
              <a:rPr lang="ru-RU" sz="1200" dirty="0" err="1">
                <a:solidFill>
                  <a:schemeClr val="bg1"/>
                </a:solidFill>
                <a:latin typeface="Times New Roman"/>
              </a:rPr>
              <a:t>қолданылатын</a:t>
            </a:r>
            <a:r>
              <a:rPr lang="ru-RU" sz="1200" dirty="0">
                <a:solidFill>
                  <a:schemeClr val="bg1"/>
                </a:solidFill>
                <a:latin typeface="Times New Roman"/>
              </a:rPr>
              <a:t> </a:t>
            </a:r>
            <a:r>
              <a:rPr lang="ru-RU" sz="1200" dirty="0" err="1">
                <a:solidFill>
                  <a:schemeClr val="bg1"/>
                </a:solidFill>
                <a:latin typeface="Times New Roman"/>
              </a:rPr>
              <a:t>айқындаулар</a:t>
            </a:r>
            <a:r>
              <a:rPr lang="ru-RU" sz="1200" dirty="0">
                <a:solidFill>
                  <a:schemeClr val="bg1"/>
                </a:solidFill>
                <a:latin typeface="Times New Roman"/>
              </a:rPr>
              <a:t>. </a:t>
            </a:r>
            <a:endParaRPr lang="ru-RU" dirty="0">
              <a:solidFill>
                <a:schemeClr val="bg1"/>
              </a:solidFill>
              <a:latin typeface="Times New Roman"/>
            </a:endParaRPr>
          </a:p>
        </p:txBody>
      </p:sp>
      <p:sp>
        <p:nvSpPr>
          <p:cNvPr id="11" name="Блок-схема: магнитный диск 10"/>
          <p:cNvSpPr/>
          <p:nvPr/>
        </p:nvSpPr>
        <p:spPr>
          <a:xfrm>
            <a:off x="5508104" y="764704"/>
            <a:ext cx="2437050" cy="216024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itchFamily="18" charset="0"/>
                <a:cs typeface="Times New Roman" pitchFamily="18" charset="0"/>
              </a:rPr>
              <a:t>Метафора</a:t>
            </a:r>
            <a:r>
              <a:rPr lang="ru-RU" sz="1200" b="1" dirty="0"/>
              <a:t> </a:t>
            </a:r>
            <a:r>
              <a:rPr lang="ru-RU" sz="1200" dirty="0"/>
              <a:t>	</a:t>
            </a:r>
          </a:p>
          <a:p>
            <a:pPr algn="ctr"/>
            <a:r>
              <a:rPr lang="ru-RU" sz="1200" dirty="0" err="1" smtClean="0">
                <a:solidFill>
                  <a:schemeClr val="bg1"/>
                </a:solidFill>
                <a:latin typeface="Times New Roman" pitchFamily="18" charset="0"/>
                <a:cs typeface="Times New Roman" pitchFamily="18" charset="0"/>
              </a:rPr>
              <a:t>суреттеліп</a:t>
            </a:r>
            <a:r>
              <a:rPr lang="ru-RU" sz="1200" dirty="0" smtClean="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отырған</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зат</a:t>
            </a:r>
            <a:r>
              <a:rPr lang="ru-RU" sz="1200" dirty="0">
                <a:solidFill>
                  <a:schemeClr val="bg1"/>
                </a:solidFill>
                <a:latin typeface="Times New Roman" pitchFamily="18" charset="0"/>
                <a:cs typeface="Times New Roman" pitchFamily="18" charset="0"/>
              </a:rPr>
              <a:t> не </a:t>
            </a:r>
            <a:r>
              <a:rPr lang="ru-RU" sz="1200" dirty="0" err="1" smtClean="0">
                <a:solidFill>
                  <a:schemeClr val="bg1"/>
                </a:solidFill>
                <a:latin typeface="Times New Roman" pitchFamily="18" charset="0"/>
                <a:cs typeface="Times New Roman" pitchFamily="18" charset="0"/>
              </a:rPr>
              <a:t>құбыл</a:t>
            </a:r>
            <a:r>
              <a:rPr lang="kk-KZ" sz="1200" smtClean="0">
                <a:solidFill>
                  <a:schemeClr val="bg1"/>
                </a:solidFill>
                <a:latin typeface="Times New Roman" pitchFamily="18" charset="0"/>
                <a:cs typeface="Times New Roman" pitchFamily="18" charset="0"/>
              </a:rPr>
              <a:t>ы</a:t>
            </a:r>
            <a:r>
              <a:rPr lang="ru-RU" sz="1200" smtClean="0">
                <a:solidFill>
                  <a:schemeClr val="bg1"/>
                </a:solidFill>
                <a:latin typeface="Times New Roman" pitchFamily="18" charset="0"/>
                <a:cs typeface="Times New Roman" pitchFamily="18" charset="0"/>
              </a:rPr>
              <a:t>сты</a:t>
            </a:r>
            <a:r>
              <a:rPr lang="ru-RU" sz="1200" dirty="0" smtClean="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айқындай</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түсу</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үшін</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оларды</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ұқсас</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өзге</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затқа</a:t>
            </a:r>
            <a:r>
              <a:rPr lang="ru-RU" sz="1200" dirty="0">
                <a:solidFill>
                  <a:schemeClr val="bg1"/>
                </a:solidFill>
                <a:latin typeface="Times New Roman" pitchFamily="18" charset="0"/>
                <a:cs typeface="Times New Roman" pitchFamily="18" charset="0"/>
              </a:rPr>
              <a:t> не </a:t>
            </a:r>
            <a:r>
              <a:rPr lang="ru-RU" sz="1200" dirty="0" err="1">
                <a:solidFill>
                  <a:schemeClr val="bg1"/>
                </a:solidFill>
                <a:latin typeface="Times New Roman" pitchFamily="18" charset="0"/>
                <a:cs typeface="Times New Roman" pitchFamily="18" charset="0"/>
              </a:rPr>
              <a:t>құбылысқа</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балап</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айту</a:t>
            </a:r>
            <a:r>
              <a:rPr lang="ru-RU" sz="1200" dirty="0">
                <a:solidFill>
                  <a:schemeClr val="bg1"/>
                </a:solidFill>
                <a:latin typeface="Times New Roman" pitchFamily="18" charset="0"/>
                <a:cs typeface="Times New Roman" pitchFamily="18" charset="0"/>
              </a:rPr>
              <a:t>. </a:t>
            </a:r>
            <a:r>
              <a:rPr lang="ru-RU" dirty="0"/>
              <a:t>	</a:t>
            </a:r>
          </a:p>
        </p:txBody>
      </p:sp>
      <p:sp>
        <p:nvSpPr>
          <p:cNvPr id="12" name="Прямоугольник 11"/>
          <p:cNvSpPr/>
          <p:nvPr/>
        </p:nvSpPr>
        <p:spPr>
          <a:xfrm>
            <a:off x="791577" y="4305956"/>
            <a:ext cx="1908879" cy="1200329"/>
          </a:xfrm>
          <a:prstGeom prst="rect">
            <a:avLst/>
          </a:prstGeom>
        </p:spPr>
        <p:txBody>
          <a:bodyPr wrap="square">
            <a:spAutoFit/>
          </a:bodyPr>
          <a:lstStyle/>
          <a:p>
            <a:r>
              <a:rPr lang="ru-RU" sz="1200" dirty="0" err="1">
                <a:solidFill>
                  <a:schemeClr val="bg1"/>
                </a:solidFill>
                <a:latin typeface="Times New Roman" pitchFamily="18" charset="0"/>
                <a:cs typeface="Times New Roman" pitchFamily="18" charset="0"/>
              </a:rPr>
              <a:t>Үстіңгі</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қабаттағы</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тотыққан</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кеннің</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құнарлы</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көмбесін</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қаймақтай</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қалқып</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алып</a:t>
            </a:r>
            <a:r>
              <a:rPr lang="ru-RU" sz="1200" dirty="0">
                <a:solidFill>
                  <a:schemeClr val="bg1"/>
                </a:solidFill>
                <a:latin typeface="Times New Roman" pitchFamily="18" charset="0"/>
                <a:cs typeface="Times New Roman" pitchFamily="18" charset="0"/>
              </a:rPr>
              <a:t>, шала </a:t>
            </a:r>
            <a:r>
              <a:rPr lang="ru-RU" sz="1200" dirty="0" err="1">
                <a:solidFill>
                  <a:schemeClr val="bg1"/>
                </a:solidFill>
                <a:latin typeface="Times New Roman" pitchFamily="18" charset="0"/>
                <a:cs typeface="Times New Roman" pitchFamily="18" charset="0"/>
              </a:rPr>
              <a:t>мысқа</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айналдыруға</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жоба</a:t>
            </a:r>
            <a:r>
              <a:rPr lang="ru-RU" sz="1200" dirty="0">
                <a:solidFill>
                  <a:schemeClr val="bg1"/>
                </a:solidFill>
                <a:latin typeface="Times New Roman" pitchFamily="18" charset="0"/>
                <a:cs typeface="Times New Roman" pitchFamily="18" charset="0"/>
              </a:rPr>
              <a:t> </a:t>
            </a:r>
            <a:r>
              <a:rPr lang="ru-RU" sz="1200" dirty="0" err="1">
                <a:solidFill>
                  <a:schemeClr val="bg1"/>
                </a:solidFill>
                <a:latin typeface="Times New Roman" pitchFamily="18" charset="0"/>
                <a:cs typeface="Times New Roman" pitchFamily="18" charset="0"/>
              </a:rPr>
              <a:t>жасаған</a:t>
            </a:r>
            <a:r>
              <a:rPr lang="ru-RU" sz="1200" dirty="0">
                <a:solidFill>
                  <a:schemeClr val="bg1"/>
                </a:solidFill>
                <a:latin typeface="Times New Roman" pitchFamily="18" charset="0"/>
                <a:cs typeface="Times New Roman" pitchFamily="18" charset="0"/>
              </a:rPr>
              <a:t>. </a:t>
            </a:r>
          </a:p>
        </p:txBody>
      </p:sp>
      <p:sp>
        <p:nvSpPr>
          <p:cNvPr id="13" name="Прямоугольник 12"/>
          <p:cNvSpPr/>
          <p:nvPr/>
        </p:nvSpPr>
        <p:spPr>
          <a:xfrm>
            <a:off x="3491880" y="4322330"/>
            <a:ext cx="1872208" cy="1384995"/>
          </a:xfrm>
          <a:prstGeom prst="rect">
            <a:avLst/>
          </a:prstGeom>
        </p:spPr>
        <p:txBody>
          <a:bodyPr wrap="square">
            <a:spAutoFit/>
          </a:bodyPr>
          <a:lstStyle/>
          <a:p>
            <a:r>
              <a:rPr lang="kk-KZ" sz="1200" dirty="0">
                <a:solidFill>
                  <a:schemeClr val="bg1"/>
                </a:solidFill>
                <a:latin typeface="Times New Roman" pitchFamily="18" charset="0"/>
                <a:cs typeface="Times New Roman" pitchFamily="18" charset="0"/>
              </a:rPr>
              <a:t>Солардың бәрі де Есіл, Шу, тіпті Сыр бойындағы бұрын жайылымға шүйгін таулы, сулы жерлерді мекендеп жүрген шашыранды қазақ ауылынан.</a:t>
            </a:r>
            <a:endParaRPr lang="ru-RU" sz="1200" dirty="0">
              <a:solidFill>
                <a:schemeClr val="bg1"/>
              </a:solidFill>
              <a:latin typeface="Times New Roman" pitchFamily="18" charset="0"/>
              <a:cs typeface="Times New Roman" pitchFamily="18" charset="0"/>
            </a:endParaRPr>
          </a:p>
        </p:txBody>
      </p:sp>
      <p:sp>
        <p:nvSpPr>
          <p:cNvPr id="14" name="Прямоугольник 13"/>
          <p:cNvSpPr/>
          <p:nvPr/>
        </p:nvSpPr>
        <p:spPr>
          <a:xfrm>
            <a:off x="5995044" y="4490622"/>
            <a:ext cx="1997968" cy="830997"/>
          </a:xfrm>
          <a:prstGeom prst="rect">
            <a:avLst/>
          </a:prstGeom>
        </p:spPr>
        <p:txBody>
          <a:bodyPr wrap="square">
            <a:spAutoFit/>
          </a:bodyPr>
          <a:lstStyle/>
          <a:p>
            <a:r>
              <a:rPr lang="kk-KZ" sz="1200" dirty="0">
                <a:solidFill>
                  <a:schemeClr val="bg1"/>
                </a:solidFill>
                <a:latin typeface="Times New Roman" pitchFamily="18" charset="0"/>
                <a:cs typeface="Times New Roman" pitchFamily="18" charset="0"/>
              </a:rPr>
              <a:t>Ұлытау алқабының – жер жаннатының жан-жақты гүлденуі – менің ежелгі арманым.</a:t>
            </a:r>
            <a:endParaRPr lang="ru-RU" dirty="0">
              <a:solidFill>
                <a:schemeClr val="bg1"/>
              </a:solidFill>
              <a:latin typeface="Times New Roman" pitchFamily="18" charset="0"/>
              <a:cs typeface="Times New Roman" pitchFamily="18" charset="0"/>
            </a:endParaRPr>
          </a:p>
        </p:txBody>
      </p:sp>
      <p:sp>
        <p:nvSpPr>
          <p:cNvPr id="15" name="Блок-схема: магнитный диск 14"/>
          <p:cNvSpPr/>
          <p:nvPr/>
        </p:nvSpPr>
        <p:spPr>
          <a:xfrm>
            <a:off x="3491880" y="1268760"/>
            <a:ext cx="1656184" cy="1800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smtClean="0">
                <a:solidFill>
                  <a:schemeClr val="tx1"/>
                </a:solidFill>
                <a:latin typeface="Times New Roman" pitchFamily="18" charset="0"/>
                <a:cs typeface="Times New Roman" pitchFamily="18" charset="0"/>
              </a:rPr>
              <a:t>Теңеу</a:t>
            </a:r>
            <a:endParaRPr lang="ru-RU" sz="2000" b="1" dirty="0" smtClean="0">
              <a:solidFill>
                <a:schemeClr val="tx1"/>
              </a:solidFill>
              <a:latin typeface="Times New Roman" pitchFamily="18" charset="0"/>
              <a:cs typeface="Times New Roman" pitchFamily="18" charset="0"/>
            </a:endParaRPr>
          </a:p>
          <a:p>
            <a:pPr algn="ctr"/>
            <a:r>
              <a:rPr lang="ru-RU" sz="1100" dirty="0" err="1" smtClean="0">
                <a:solidFill>
                  <a:schemeClr val="bg1"/>
                </a:solidFill>
                <a:latin typeface="Times New Roman" pitchFamily="18" charset="0"/>
                <a:cs typeface="Times New Roman" pitchFamily="18" charset="0"/>
              </a:rPr>
              <a:t>атты</a:t>
            </a:r>
            <a:r>
              <a:rPr lang="ru-RU" sz="1100" dirty="0">
                <a:solidFill>
                  <a:schemeClr val="bg1"/>
                </a:solidFill>
                <a:latin typeface="Times New Roman" pitchFamily="18" charset="0"/>
                <a:cs typeface="Times New Roman" pitchFamily="18" charset="0"/>
              </a:rPr>
              <a:t>, </a:t>
            </a:r>
            <a:r>
              <a:rPr lang="ru-RU" sz="1100" dirty="0" err="1">
                <a:solidFill>
                  <a:schemeClr val="bg1"/>
                </a:solidFill>
                <a:latin typeface="Times New Roman" pitchFamily="18" charset="0"/>
                <a:cs typeface="Times New Roman" pitchFamily="18" charset="0"/>
              </a:rPr>
              <a:t>нәрсені</a:t>
            </a:r>
            <a:r>
              <a:rPr lang="ru-RU" sz="1100" dirty="0">
                <a:solidFill>
                  <a:schemeClr val="bg1"/>
                </a:solidFill>
                <a:latin typeface="Times New Roman" pitchFamily="18" charset="0"/>
                <a:cs typeface="Times New Roman" pitchFamily="18" charset="0"/>
              </a:rPr>
              <a:t>, </a:t>
            </a:r>
            <a:r>
              <a:rPr lang="ru-RU" sz="1100" dirty="0" err="1">
                <a:solidFill>
                  <a:schemeClr val="bg1"/>
                </a:solidFill>
                <a:latin typeface="Times New Roman" pitchFamily="18" charset="0"/>
                <a:cs typeface="Times New Roman" pitchFamily="18" charset="0"/>
              </a:rPr>
              <a:t>құбылысты</a:t>
            </a:r>
            <a:r>
              <a:rPr lang="ru-RU" sz="1100" dirty="0">
                <a:solidFill>
                  <a:schemeClr val="bg1"/>
                </a:solidFill>
                <a:latin typeface="Times New Roman" pitchFamily="18" charset="0"/>
                <a:cs typeface="Times New Roman" pitchFamily="18" charset="0"/>
              </a:rPr>
              <a:t> </a:t>
            </a:r>
            <a:r>
              <a:rPr lang="ru-RU" sz="1100" dirty="0" err="1">
                <a:solidFill>
                  <a:schemeClr val="bg1"/>
                </a:solidFill>
                <a:latin typeface="Times New Roman" pitchFamily="18" charset="0"/>
                <a:cs typeface="Times New Roman" pitchFamily="18" charset="0"/>
              </a:rPr>
              <a:t>немесе</a:t>
            </a:r>
            <a:r>
              <a:rPr lang="ru-RU" sz="1100" dirty="0">
                <a:solidFill>
                  <a:schemeClr val="bg1"/>
                </a:solidFill>
                <a:latin typeface="Times New Roman" pitchFamily="18" charset="0"/>
                <a:cs typeface="Times New Roman" pitchFamily="18" charset="0"/>
              </a:rPr>
              <a:t> </a:t>
            </a:r>
            <a:r>
              <a:rPr lang="ru-RU" sz="1100" dirty="0" err="1">
                <a:solidFill>
                  <a:schemeClr val="bg1"/>
                </a:solidFill>
                <a:latin typeface="Times New Roman" pitchFamily="18" charset="0"/>
                <a:cs typeface="Times New Roman" pitchFamily="18" charset="0"/>
              </a:rPr>
              <a:t>заттың</a:t>
            </a:r>
            <a:r>
              <a:rPr lang="ru-RU" sz="1100" dirty="0">
                <a:solidFill>
                  <a:schemeClr val="bg1"/>
                </a:solidFill>
                <a:latin typeface="Times New Roman" pitchFamily="18" charset="0"/>
                <a:cs typeface="Times New Roman" pitchFamily="18" charset="0"/>
              </a:rPr>
              <a:t>, </a:t>
            </a:r>
            <a:r>
              <a:rPr lang="ru-RU" sz="1100" dirty="0" err="1">
                <a:solidFill>
                  <a:schemeClr val="bg1"/>
                </a:solidFill>
                <a:latin typeface="Times New Roman" pitchFamily="18" charset="0"/>
                <a:cs typeface="Times New Roman" pitchFamily="18" charset="0"/>
              </a:rPr>
              <a:t>нәрсенің</a:t>
            </a:r>
            <a:r>
              <a:rPr lang="ru-RU" sz="1100" dirty="0">
                <a:solidFill>
                  <a:schemeClr val="bg1"/>
                </a:solidFill>
                <a:latin typeface="Times New Roman" pitchFamily="18" charset="0"/>
                <a:cs typeface="Times New Roman" pitchFamily="18" charset="0"/>
              </a:rPr>
              <a:t>, </a:t>
            </a:r>
            <a:r>
              <a:rPr lang="ru-RU" sz="1100" dirty="0" err="1">
                <a:solidFill>
                  <a:schemeClr val="bg1"/>
                </a:solidFill>
                <a:latin typeface="Times New Roman" pitchFamily="18" charset="0"/>
                <a:cs typeface="Times New Roman" pitchFamily="18" charset="0"/>
              </a:rPr>
              <a:t>құбылыстың</a:t>
            </a:r>
            <a:r>
              <a:rPr lang="ru-RU" sz="1100" dirty="0">
                <a:solidFill>
                  <a:schemeClr val="bg1"/>
                </a:solidFill>
                <a:latin typeface="Times New Roman" pitchFamily="18" charset="0"/>
                <a:cs typeface="Times New Roman" pitchFamily="18" charset="0"/>
              </a:rPr>
              <a:t> </a:t>
            </a:r>
            <a:r>
              <a:rPr lang="ru-RU" sz="1100" dirty="0" err="1">
                <a:solidFill>
                  <a:schemeClr val="bg1"/>
                </a:solidFill>
                <a:latin typeface="Times New Roman" pitchFamily="18" charset="0"/>
                <a:cs typeface="Times New Roman" pitchFamily="18" charset="0"/>
              </a:rPr>
              <a:t>белгісін</a:t>
            </a:r>
            <a:r>
              <a:rPr lang="ru-RU" sz="1100" dirty="0">
                <a:solidFill>
                  <a:schemeClr val="bg1"/>
                </a:solidFill>
                <a:latin typeface="Times New Roman" pitchFamily="18" charset="0"/>
                <a:cs typeface="Times New Roman" pitchFamily="18" charset="0"/>
              </a:rPr>
              <a:t>, </a:t>
            </a:r>
            <a:r>
              <a:rPr lang="ru-RU" sz="1100" dirty="0" err="1">
                <a:solidFill>
                  <a:schemeClr val="bg1"/>
                </a:solidFill>
                <a:latin typeface="Times New Roman" pitchFamily="18" charset="0"/>
                <a:cs typeface="Times New Roman" pitchFamily="18" charset="0"/>
              </a:rPr>
              <a:t>қасиетін</a:t>
            </a:r>
            <a:r>
              <a:rPr lang="ru-RU" sz="1100" dirty="0">
                <a:solidFill>
                  <a:schemeClr val="bg1"/>
                </a:solidFill>
                <a:latin typeface="Times New Roman" pitchFamily="18" charset="0"/>
                <a:cs typeface="Times New Roman" pitchFamily="18" charset="0"/>
              </a:rPr>
              <a:t>, </a:t>
            </a:r>
            <a:r>
              <a:rPr lang="ru-RU" sz="1100" dirty="0" err="1">
                <a:solidFill>
                  <a:schemeClr val="bg1"/>
                </a:solidFill>
                <a:latin typeface="Times New Roman" pitchFamily="18" charset="0"/>
                <a:cs typeface="Times New Roman" pitchFamily="18" charset="0"/>
              </a:rPr>
              <a:t>сапасын</a:t>
            </a:r>
            <a:r>
              <a:rPr lang="ru-RU" sz="1100" dirty="0">
                <a:solidFill>
                  <a:schemeClr val="bg1"/>
                </a:solidFill>
                <a:latin typeface="Times New Roman" pitchFamily="18" charset="0"/>
                <a:cs typeface="Times New Roman" pitchFamily="18" charset="0"/>
              </a:rPr>
              <a:t> </a:t>
            </a:r>
            <a:r>
              <a:rPr lang="ru-RU" sz="1100" dirty="0" err="1">
                <a:solidFill>
                  <a:schemeClr val="bg1"/>
                </a:solidFill>
                <a:latin typeface="Times New Roman" pitchFamily="18" charset="0"/>
                <a:cs typeface="Times New Roman" pitchFamily="18" charset="0"/>
              </a:rPr>
              <a:t>көрсететін</a:t>
            </a:r>
            <a:r>
              <a:rPr lang="ru-RU" sz="1100" dirty="0">
                <a:solidFill>
                  <a:schemeClr val="bg1"/>
                </a:solidFill>
                <a:latin typeface="Times New Roman" pitchFamily="18" charset="0"/>
                <a:cs typeface="Times New Roman" pitchFamily="18" charset="0"/>
              </a:rPr>
              <a:t> </a:t>
            </a:r>
            <a:r>
              <a:rPr lang="ru-RU" sz="1100" dirty="0" err="1">
                <a:solidFill>
                  <a:schemeClr val="bg1"/>
                </a:solidFill>
                <a:latin typeface="Times New Roman" pitchFamily="18" charset="0"/>
                <a:cs typeface="Times New Roman" pitchFamily="18" charset="0"/>
              </a:rPr>
              <a:t>көркемдік</a:t>
            </a:r>
            <a:r>
              <a:rPr lang="ru-RU" sz="1100" dirty="0">
                <a:solidFill>
                  <a:schemeClr val="bg1"/>
                </a:solidFill>
                <a:latin typeface="Times New Roman" pitchFamily="18" charset="0"/>
                <a:cs typeface="Times New Roman" pitchFamily="18" charset="0"/>
              </a:rPr>
              <a:t> </a:t>
            </a:r>
            <a:r>
              <a:rPr lang="ru-RU" sz="1100" dirty="0" err="1" smtClean="0">
                <a:solidFill>
                  <a:schemeClr val="bg1"/>
                </a:solidFill>
                <a:latin typeface="Times New Roman" pitchFamily="18" charset="0"/>
                <a:cs typeface="Times New Roman" pitchFamily="18" charset="0"/>
              </a:rPr>
              <a:t>ұғым</a:t>
            </a:r>
            <a:r>
              <a:rPr lang="ru-RU" sz="1100" dirty="0" smtClean="0">
                <a:solidFill>
                  <a:schemeClr val="bg1"/>
                </a:solidFill>
                <a:latin typeface="Times New Roman" pitchFamily="18" charset="0"/>
                <a:cs typeface="Times New Roman" pitchFamily="18" charset="0"/>
              </a:rPr>
              <a:t>.</a:t>
            </a:r>
            <a:endParaRPr lang="ru-RU" dirty="0">
              <a:solidFill>
                <a:schemeClr val="bg1"/>
              </a:solidFill>
            </a:endParaRPr>
          </a:p>
        </p:txBody>
      </p:sp>
      <p:cxnSp>
        <p:nvCxnSpPr>
          <p:cNvPr id="9" name="Прямая со стрелкой 8"/>
          <p:cNvCxnSpPr/>
          <p:nvPr/>
        </p:nvCxnSpPr>
        <p:spPr>
          <a:xfrm>
            <a:off x="2627784" y="2924944"/>
            <a:ext cx="1692188" cy="1008112"/>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V="1">
            <a:off x="1987951" y="3068960"/>
            <a:ext cx="1935977" cy="1138486"/>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6726629" y="2958991"/>
            <a:ext cx="149627" cy="1138486"/>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927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260648"/>
            <a:ext cx="8568952" cy="6120680"/>
          </a:xfrm>
        </p:spPr>
        <p:txBody>
          <a:bodyPr>
            <a:normAutofit/>
          </a:bodyPr>
          <a:lstStyle/>
          <a:p>
            <a:endParaRPr lang="kk-KZ" sz="1800" b="1" dirty="0" smtClean="0">
              <a:solidFill>
                <a:schemeClr val="bg1"/>
              </a:solidFill>
              <a:latin typeface="Times New Roman" pitchFamily="18" charset="0"/>
              <a:cs typeface="Times New Roman" pitchFamily="18" charset="0"/>
            </a:endParaRPr>
          </a:p>
          <a:p>
            <a:r>
              <a:rPr lang="kk-KZ" sz="2200" b="1" dirty="0" smtClean="0">
                <a:solidFill>
                  <a:schemeClr val="bg1"/>
                </a:solidFill>
                <a:latin typeface="Times New Roman" pitchFamily="18" charset="0"/>
                <a:cs typeface="Times New Roman" pitchFamily="18" charset="0"/>
              </a:rPr>
              <a:t>Сонымен бүгінгі сабағымызды қорытындылай келе, төмендегідей мақсаттарды жүзеге асырдық:</a:t>
            </a:r>
          </a:p>
          <a:p>
            <a:pPr algn="l"/>
            <a:r>
              <a:rPr lang="kk-KZ" sz="1800" dirty="0" smtClean="0">
                <a:latin typeface="Times New Roman" pitchFamily="18" charset="0"/>
                <a:cs typeface="Times New Roman" pitchFamily="18" charset="0"/>
              </a:rPr>
              <a:t>  </a:t>
            </a:r>
          </a:p>
          <a:p>
            <a:pPr marL="342900" indent="-342900" algn="l">
              <a:buFont typeface="Wingdings" pitchFamily="2" charset="2"/>
              <a:buChar char="Ø"/>
            </a:pPr>
            <a:r>
              <a:rPr lang="kk-KZ" b="1" dirty="0" smtClean="0">
                <a:solidFill>
                  <a:schemeClr val="bg1"/>
                </a:solidFill>
                <a:latin typeface="Times New Roman" pitchFamily="18" charset="0"/>
                <a:cs typeface="Times New Roman" pitchFamily="18" charset="0"/>
              </a:rPr>
              <a:t>Шығармада көтерілген мәселені анықтадық.</a:t>
            </a:r>
          </a:p>
          <a:p>
            <a:pPr marL="342900" indent="-342900" algn="l">
              <a:buFont typeface="Wingdings" pitchFamily="2" charset="2"/>
              <a:buChar char="Ø"/>
            </a:pPr>
            <a:endParaRPr lang="kk-KZ" b="1" dirty="0" smtClean="0">
              <a:solidFill>
                <a:schemeClr val="bg1"/>
              </a:solidFill>
              <a:latin typeface="Times New Roman" pitchFamily="18" charset="0"/>
              <a:cs typeface="Times New Roman" pitchFamily="18" charset="0"/>
            </a:endParaRPr>
          </a:p>
          <a:p>
            <a:pPr marL="342900" indent="-342900" algn="l">
              <a:buFont typeface="Wingdings" pitchFamily="2" charset="2"/>
              <a:buChar char="Ø"/>
            </a:pPr>
            <a:r>
              <a:rPr lang="kk-KZ" b="1" dirty="0" smtClean="0">
                <a:solidFill>
                  <a:schemeClr val="bg1"/>
                </a:solidFill>
                <a:latin typeface="Times New Roman" pitchFamily="18" charset="0"/>
                <a:cs typeface="Times New Roman" pitchFamily="18" charset="0"/>
              </a:rPr>
              <a:t>Шығарманың жаңашылдығына баға бердік.</a:t>
            </a:r>
          </a:p>
          <a:p>
            <a:pPr marL="285750" indent="-285750" algn="l">
              <a:buFont typeface="Wingdings" pitchFamily="2" charset="2"/>
              <a:buChar char="Ø"/>
            </a:pPr>
            <a:endParaRPr lang="kk-KZ" b="1" dirty="0">
              <a:solidFill>
                <a:schemeClr val="bg1"/>
              </a:solidFill>
              <a:latin typeface="Times New Roman" pitchFamily="18" charset="0"/>
              <a:cs typeface="Times New Roman" pitchFamily="18" charset="0"/>
            </a:endParaRPr>
          </a:p>
          <a:p>
            <a:pPr marL="285750" indent="-285750" algn="l">
              <a:buFont typeface="Wingdings" pitchFamily="2" charset="2"/>
              <a:buChar char="Ø"/>
            </a:pPr>
            <a:r>
              <a:rPr lang="kk-KZ" b="1" dirty="0" smtClean="0">
                <a:solidFill>
                  <a:schemeClr val="bg1"/>
                </a:solidFill>
                <a:latin typeface="Times New Roman" pitchFamily="18" charset="0"/>
                <a:cs typeface="Times New Roman" pitchFamily="18" charset="0"/>
              </a:rPr>
              <a:t>Өзіндік пікір білдіріп, шығармашылық жұмыс жаздық.</a:t>
            </a:r>
          </a:p>
          <a:p>
            <a:pPr marL="285750" indent="-285750" algn="l">
              <a:buFont typeface="Wingdings" pitchFamily="2" charset="2"/>
              <a:buChar char="Ø"/>
            </a:pPr>
            <a:endParaRPr lang="kk-KZ" b="1" dirty="0">
              <a:latin typeface="Times New Roman" pitchFamily="18" charset="0"/>
              <a:cs typeface="Times New Roman" pitchFamily="18" charset="0"/>
            </a:endParaRPr>
          </a:p>
          <a:p>
            <a:pPr marL="285750" indent="-285750" algn="l">
              <a:buFont typeface="Wingdings" pitchFamily="2" charset="2"/>
              <a:buChar char="Ø"/>
            </a:pPr>
            <a:endParaRPr lang="kk-KZ" sz="1800" dirty="0" smtClean="0">
              <a:latin typeface="Times New Roman" pitchFamily="18" charset="0"/>
              <a:cs typeface="Times New Roman" pitchFamily="18" charset="0"/>
            </a:endParaRPr>
          </a:p>
          <a:p>
            <a:pPr marL="285750" indent="-285750" algn="l">
              <a:buFont typeface="Wingdings" pitchFamily="2" charset="2"/>
              <a:buChar char="Ø"/>
            </a:pPr>
            <a:endParaRPr lang="kk-KZ" sz="1800" dirty="0">
              <a:latin typeface="Times New Roman" pitchFamily="18" charset="0"/>
              <a:cs typeface="Times New Roman" pitchFamily="18" charset="0"/>
            </a:endParaRPr>
          </a:p>
          <a:p>
            <a:pPr marL="285750" indent="-285750" algn="l">
              <a:buFont typeface="Wingdings" pitchFamily="2" charset="2"/>
              <a:buChar char="Ø"/>
            </a:pPr>
            <a:endParaRPr lang="kk-KZ" sz="1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07099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476672"/>
            <a:ext cx="8568952" cy="6120680"/>
          </a:xfrm>
        </p:spPr>
        <p:txBody>
          <a:bodyPr>
            <a:normAutofit/>
          </a:bodyPr>
          <a:lstStyle/>
          <a:p>
            <a:pPr algn="r"/>
            <a:r>
              <a:rPr lang="kk-KZ" sz="2800" dirty="0" smtClean="0">
                <a:solidFill>
                  <a:schemeClr val="bg1"/>
                </a:solidFill>
                <a:latin typeface="Times New Roman" pitchFamily="18" charset="0"/>
                <a:cs typeface="Times New Roman" pitchFamily="18" charset="0"/>
              </a:rPr>
              <a:t> </a:t>
            </a:r>
            <a:r>
              <a:rPr lang="kk-KZ" sz="2000" dirty="0" smtClean="0">
                <a:solidFill>
                  <a:schemeClr val="bg1"/>
                </a:solidFill>
                <a:latin typeface="Times New Roman" pitchFamily="18" charset="0"/>
                <a:cs typeface="Times New Roman" pitchFamily="18" charset="0"/>
              </a:rPr>
              <a:t>Қазақ әдебиеті (Т1)</a:t>
            </a:r>
          </a:p>
          <a:p>
            <a:pPr algn="r"/>
            <a:r>
              <a:rPr lang="kk-KZ" sz="2000" dirty="0" smtClean="0">
                <a:solidFill>
                  <a:schemeClr val="bg1"/>
                </a:solidFill>
                <a:latin typeface="Times New Roman" pitchFamily="18" charset="0"/>
                <a:cs typeface="Times New Roman" pitchFamily="18" charset="0"/>
              </a:rPr>
              <a:t>10-сынып</a:t>
            </a:r>
          </a:p>
          <a:p>
            <a:pPr algn="r"/>
            <a:endParaRPr lang="kk-KZ" sz="2000" dirty="0">
              <a:latin typeface="Times New Roman" pitchFamily="18" charset="0"/>
              <a:cs typeface="Times New Roman" pitchFamily="18" charset="0"/>
            </a:endParaRPr>
          </a:p>
          <a:p>
            <a:r>
              <a:rPr lang="kk-KZ" sz="2400" dirty="0" smtClean="0">
                <a:solidFill>
                  <a:schemeClr val="bg1"/>
                </a:solidFill>
                <a:latin typeface="Times New Roman" pitchFamily="18" charset="0"/>
                <a:cs typeface="Times New Roman" pitchFamily="18" charset="0"/>
              </a:rPr>
              <a:t>Бөлім: </a:t>
            </a:r>
            <a:r>
              <a:rPr lang="kk-KZ" sz="2400" b="1" dirty="0">
                <a:solidFill>
                  <a:schemeClr val="bg1"/>
                </a:solidFill>
                <a:latin typeface="Times New Roman" pitchFamily="18" charset="0"/>
                <a:cs typeface="Times New Roman" pitchFamily="18" charset="0"/>
              </a:rPr>
              <a:t>Қазақтың </a:t>
            </a:r>
            <a:r>
              <a:rPr lang="kk-KZ" sz="2400" b="1" dirty="0" smtClean="0">
                <a:solidFill>
                  <a:schemeClr val="bg1"/>
                </a:solidFill>
                <a:latin typeface="Times New Roman" pitchFamily="18" charset="0"/>
                <a:cs typeface="Times New Roman" pitchFamily="18" charset="0"/>
              </a:rPr>
              <a:t>Қанышы</a:t>
            </a:r>
            <a:endParaRPr lang="kk-KZ" sz="2400" dirty="0">
              <a:solidFill>
                <a:schemeClr val="bg1"/>
              </a:solidFill>
              <a:latin typeface="Times New Roman" pitchFamily="18" charset="0"/>
              <a:cs typeface="Times New Roman" pitchFamily="18" charset="0"/>
            </a:endParaRPr>
          </a:p>
          <a:p>
            <a:endParaRPr lang="kk-KZ" sz="2400" dirty="0" smtClean="0">
              <a:solidFill>
                <a:schemeClr val="bg1"/>
              </a:solidFill>
              <a:latin typeface="Times New Roman" pitchFamily="18" charset="0"/>
              <a:cs typeface="Times New Roman" pitchFamily="18" charset="0"/>
            </a:endParaRPr>
          </a:p>
          <a:p>
            <a:r>
              <a:rPr lang="kk-KZ" sz="2400" b="1" dirty="0" smtClean="0">
                <a:solidFill>
                  <a:schemeClr val="bg1"/>
                </a:solidFill>
                <a:latin typeface="Times New Roman" pitchFamily="18" charset="0"/>
                <a:cs typeface="Times New Roman" pitchFamily="18" charset="0"/>
              </a:rPr>
              <a:t>Сабақтың тақырыбы:</a:t>
            </a:r>
          </a:p>
          <a:p>
            <a:r>
              <a:rPr lang="kk-KZ" sz="2400" dirty="0">
                <a:solidFill>
                  <a:schemeClr val="bg1"/>
                </a:solidFill>
                <a:latin typeface="Times New Roman" pitchFamily="18" charset="0"/>
                <a:cs typeface="Times New Roman" pitchFamily="18" charset="0"/>
              </a:rPr>
              <a:t>Романның көркемдік ерекшелігі</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95918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404664"/>
            <a:ext cx="8640960" cy="5904656"/>
          </a:xfrm>
        </p:spPr>
        <p:txBody>
          <a:bodyPr>
            <a:normAutofit/>
          </a:bodyPr>
          <a:lstStyle/>
          <a:p>
            <a:r>
              <a:rPr lang="kk-KZ" sz="2400" b="1" dirty="0" smtClean="0">
                <a:solidFill>
                  <a:schemeClr val="bg1"/>
                </a:solidFill>
                <a:latin typeface="Times New Roman" pitchFamily="18" charset="0"/>
                <a:cs typeface="Times New Roman" pitchFamily="18" charset="0"/>
              </a:rPr>
              <a:t>Оқу мақсаты:</a:t>
            </a:r>
          </a:p>
          <a:p>
            <a:r>
              <a:rPr lang="kk-KZ" sz="2400" b="1" dirty="0" smtClean="0">
                <a:solidFill>
                  <a:schemeClr val="tx1"/>
                </a:solidFill>
                <a:latin typeface="Times New Roman" pitchFamily="18" charset="0"/>
                <a:cs typeface="Times New Roman" pitchFamily="18" charset="0"/>
              </a:rPr>
              <a:t/>
            </a:r>
            <a:br>
              <a:rPr lang="kk-KZ" sz="2400" b="1" dirty="0" smtClean="0">
                <a:solidFill>
                  <a:schemeClr val="tx1"/>
                </a:solidFill>
                <a:latin typeface="Times New Roman" pitchFamily="18" charset="0"/>
                <a:cs typeface="Times New Roman" pitchFamily="18" charset="0"/>
              </a:rPr>
            </a:br>
            <a:r>
              <a:rPr lang="kk-KZ" sz="2400" dirty="0">
                <a:latin typeface="Times New Roman" pitchFamily="18" charset="0"/>
                <a:cs typeface="Times New Roman" pitchFamily="18" charset="0"/>
              </a:rPr>
              <a:t>10.3.2.1 көркем шығармадағы көтерілген мәселелердің жаңашылдығына баға беру;</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10.1.2.1 әдеби шығарманың жанрлық табиғатын </a:t>
            </a:r>
            <a:r>
              <a:rPr lang="kk-KZ" sz="2400" dirty="0" smtClean="0">
                <a:latin typeface="Times New Roman" pitchFamily="18" charset="0"/>
                <a:cs typeface="Times New Roman" pitchFamily="18" charset="0"/>
              </a:rPr>
              <a:t>тану.</a:t>
            </a:r>
            <a:endParaRPr lang="en-US" sz="2400" dirty="0">
              <a:latin typeface="Times New Roman" pitchFamily="18" charset="0"/>
              <a:cs typeface="Times New Roman" pitchFamily="18" charset="0"/>
            </a:endParaRPr>
          </a:p>
          <a:p>
            <a:endParaRPr lang="en-US" sz="2800" dirty="0" smtClean="0">
              <a:solidFill>
                <a:schemeClr val="tx1"/>
              </a:solidFill>
              <a:latin typeface="Times New Roman"/>
              <a:ea typeface="Calibri"/>
              <a:cs typeface="Times New Roman"/>
            </a:endParaRPr>
          </a:p>
          <a:p>
            <a:r>
              <a:rPr lang="kk-KZ" sz="2400" b="1" dirty="0" smtClean="0">
                <a:solidFill>
                  <a:schemeClr val="bg1"/>
                </a:solidFill>
                <a:latin typeface="Times New Roman"/>
                <a:ea typeface="Calibri"/>
                <a:cs typeface="Times New Roman"/>
              </a:rPr>
              <a:t>Сабақ мақсаты:</a:t>
            </a:r>
          </a:p>
          <a:p>
            <a:pPr>
              <a:lnSpc>
                <a:spcPct val="115000"/>
              </a:lnSpc>
              <a:spcAft>
                <a:spcPts val="0"/>
              </a:spcAft>
            </a:pPr>
            <a:r>
              <a:rPr lang="kk-KZ" sz="2400" dirty="0" smtClean="0">
                <a:solidFill>
                  <a:schemeClr val="bg1"/>
                </a:solidFill>
                <a:effectLst/>
                <a:latin typeface="Times New Roman"/>
                <a:ea typeface="Calibri"/>
              </a:rPr>
              <a:t>- </a:t>
            </a:r>
            <a:r>
              <a:rPr lang="kk-KZ" b="1" dirty="0">
                <a:solidFill>
                  <a:schemeClr val="bg1"/>
                </a:solidFill>
                <a:latin typeface="Times New Roman" pitchFamily="18" charset="0"/>
                <a:cs typeface="Times New Roman" pitchFamily="18" charset="0"/>
              </a:rPr>
              <a:t>көркем шығармадағы көтерілген мәселелердің жаңашылдығына баға </a:t>
            </a:r>
            <a:r>
              <a:rPr lang="kk-KZ" b="1" dirty="0" smtClean="0">
                <a:solidFill>
                  <a:schemeClr val="bg1"/>
                </a:solidFill>
                <a:latin typeface="Times New Roman" pitchFamily="18" charset="0"/>
                <a:cs typeface="Times New Roman" pitchFamily="18" charset="0"/>
              </a:rPr>
              <a:t>береді;</a:t>
            </a:r>
            <a:endParaRPr lang="en-US" b="1" dirty="0" smtClean="0">
              <a:solidFill>
                <a:schemeClr val="bg1"/>
              </a:solidFill>
              <a:effectLst/>
              <a:latin typeface="Times New Roman" pitchFamily="18" charset="0"/>
              <a:ea typeface="Calibri"/>
              <a:cs typeface="Times New Roman" pitchFamily="18" charset="0"/>
            </a:endParaRPr>
          </a:p>
          <a:p>
            <a:pPr>
              <a:lnSpc>
                <a:spcPct val="115000"/>
              </a:lnSpc>
              <a:spcAft>
                <a:spcPts val="0"/>
              </a:spcAft>
            </a:pPr>
            <a:r>
              <a:rPr lang="kk-KZ" b="1" dirty="0" smtClean="0">
                <a:solidFill>
                  <a:schemeClr val="bg1"/>
                </a:solidFill>
                <a:latin typeface="Times New Roman" pitchFamily="18" charset="0"/>
                <a:ea typeface="Calibri"/>
                <a:cs typeface="Times New Roman" pitchFamily="18" charset="0"/>
              </a:rPr>
              <a:t>-</a:t>
            </a:r>
            <a:r>
              <a:rPr lang="kk-KZ" b="1" dirty="0">
                <a:solidFill>
                  <a:schemeClr val="bg1"/>
                </a:solidFill>
                <a:latin typeface="Times New Roman" pitchFamily="18" charset="0"/>
                <a:cs typeface="Times New Roman" pitchFamily="18" charset="0"/>
              </a:rPr>
              <a:t> әдеби шығарманың жанрлық табиғатын </a:t>
            </a:r>
            <a:r>
              <a:rPr lang="kk-KZ" b="1" dirty="0" smtClean="0">
                <a:solidFill>
                  <a:schemeClr val="bg1"/>
                </a:solidFill>
                <a:latin typeface="Times New Roman" pitchFamily="18" charset="0"/>
                <a:cs typeface="Times New Roman" pitchFamily="18" charset="0"/>
              </a:rPr>
              <a:t>таниды.</a:t>
            </a:r>
          </a:p>
          <a:p>
            <a:pPr algn="just">
              <a:lnSpc>
                <a:spcPct val="115000"/>
              </a:lnSpc>
              <a:spcAft>
                <a:spcPts val="0"/>
              </a:spcAft>
            </a:pPr>
            <a:endParaRPr lang="ru-RU"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541548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188640"/>
            <a:ext cx="8640960" cy="6264696"/>
          </a:xfrm>
        </p:spPr>
        <p:txBody>
          <a:bodyPr/>
          <a:lstStyle/>
          <a:p>
            <a:endParaRPr lang="kk-KZ" sz="2400" dirty="0" smtClean="0">
              <a:solidFill>
                <a:schemeClr val="bg1"/>
              </a:solidFill>
              <a:latin typeface="Times New Roman" pitchFamily="18" charset="0"/>
              <a:cs typeface="Times New Roman" pitchFamily="18" charset="0"/>
            </a:endParaRPr>
          </a:p>
          <a:p>
            <a:r>
              <a:rPr lang="kk-KZ" sz="2400" dirty="0" smtClean="0">
                <a:solidFill>
                  <a:schemeClr val="bg1"/>
                </a:solidFill>
                <a:latin typeface="Times New Roman" pitchFamily="18" charset="0"/>
                <a:cs typeface="Times New Roman" pitchFamily="18" charset="0"/>
              </a:rPr>
              <a:t>Бағалау критерийлері:</a:t>
            </a:r>
          </a:p>
          <a:p>
            <a:pPr algn="l"/>
            <a:endParaRPr lang="kk-KZ" sz="2000" dirty="0" smtClean="0">
              <a:solidFill>
                <a:schemeClr val="bg1"/>
              </a:solidFill>
              <a:latin typeface="Times New Roman" pitchFamily="18" charset="0"/>
              <a:cs typeface="Times New Roman" pitchFamily="18" charset="0"/>
            </a:endParaRPr>
          </a:p>
          <a:p>
            <a:pPr marL="342900" indent="-342900" algn="just">
              <a:lnSpc>
                <a:spcPct val="115000"/>
              </a:lnSpc>
              <a:buFont typeface="Wingdings" pitchFamily="2" charset="2"/>
              <a:buChar char="Ø"/>
            </a:pPr>
            <a:r>
              <a:rPr lang="kk-KZ" sz="2400" dirty="0" smtClean="0">
                <a:solidFill>
                  <a:schemeClr val="bg1"/>
                </a:solidFill>
                <a:latin typeface="Times New Roman"/>
                <a:ea typeface="Calibri"/>
              </a:rPr>
              <a:t>  - </a:t>
            </a:r>
            <a:r>
              <a:rPr lang="kk-KZ" sz="2400" dirty="0">
                <a:solidFill>
                  <a:schemeClr val="bg1"/>
                </a:solidFill>
                <a:latin typeface="Times New Roman"/>
                <a:ea typeface="Calibri"/>
                <a:cs typeface="Times New Roman"/>
              </a:rPr>
              <a:t>шығармада көтерілген мәселені </a:t>
            </a:r>
            <a:r>
              <a:rPr lang="kk-KZ" sz="2400" dirty="0" smtClean="0">
                <a:solidFill>
                  <a:schemeClr val="bg1"/>
                </a:solidFill>
                <a:latin typeface="Times New Roman"/>
                <a:ea typeface="Calibri"/>
                <a:cs typeface="Times New Roman"/>
              </a:rPr>
              <a:t>талдайды;</a:t>
            </a:r>
          </a:p>
          <a:p>
            <a:pPr marL="342900" indent="-342900" algn="just">
              <a:lnSpc>
                <a:spcPct val="115000"/>
              </a:lnSpc>
              <a:buFont typeface="Wingdings" pitchFamily="2" charset="2"/>
              <a:buChar char="Ø"/>
            </a:pPr>
            <a:r>
              <a:rPr lang="kk-KZ" sz="2400" dirty="0" smtClean="0">
                <a:solidFill>
                  <a:schemeClr val="bg1"/>
                </a:solidFill>
                <a:latin typeface="Times New Roman"/>
                <a:ea typeface="Calibri"/>
                <a:cs typeface="Times New Roman"/>
              </a:rPr>
              <a:t>- жаңашылдығына баға береді; </a:t>
            </a:r>
            <a:endParaRPr lang="kk-KZ" sz="2400" dirty="0">
              <a:solidFill>
                <a:schemeClr val="bg1"/>
              </a:solidFill>
              <a:latin typeface="Times New Roman"/>
              <a:ea typeface="Calibri"/>
            </a:endParaRPr>
          </a:p>
          <a:p>
            <a:pPr marL="342900" lvl="0" indent="-342900" algn="just">
              <a:lnSpc>
                <a:spcPct val="115000"/>
              </a:lnSpc>
              <a:buFont typeface="Wingdings" pitchFamily="2" charset="2"/>
              <a:buChar char="Ø"/>
            </a:pPr>
            <a:r>
              <a:rPr lang="kk-KZ" sz="2400" dirty="0" smtClean="0">
                <a:solidFill>
                  <a:schemeClr val="bg1"/>
                </a:solidFill>
                <a:latin typeface="Times New Roman"/>
                <a:ea typeface="Calibri"/>
                <a:cs typeface="Times New Roman"/>
              </a:rPr>
              <a:t>  -   шығарманың көркемдік ерекшелігін біледі;</a:t>
            </a:r>
          </a:p>
          <a:p>
            <a:pPr marL="342900" lvl="0" indent="-342900" algn="just">
              <a:lnSpc>
                <a:spcPct val="115000"/>
              </a:lnSpc>
              <a:buFont typeface="Wingdings" pitchFamily="2" charset="2"/>
              <a:buChar char="Ø"/>
            </a:pPr>
            <a:endParaRPr lang="kk-KZ" sz="2400" dirty="0" smtClean="0">
              <a:solidFill>
                <a:schemeClr val="bg1"/>
              </a:solidFill>
              <a:latin typeface="Times New Roman"/>
              <a:ea typeface="Calibri"/>
              <a:cs typeface="Times New Roman"/>
            </a:endParaRPr>
          </a:p>
          <a:p>
            <a:pPr marL="342900" lvl="0" indent="-342900" algn="just">
              <a:lnSpc>
                <a:spcPct val="115000"/>
              </a:lnSpc>
              <a:buFont typeface="Wingdings" pitchFamily="2" charset="2"/>
              <a:buChar char="Ø"/>
            </a:pPr>
            <a:r>
              <a:rPr lang="kk-KZ" sz="2400" dirty="0" smtClean="0">
                <a:solidFill>
                  <a:schemeClr val="bg1"/>
                </a:solidFill>
                <a:latin typeface="Times New Roman"/>
                <a:ea typeface="Calibri"/>
                <a:cs typeface="Times New Roman"/>
              </a:rPr>
              <a:t>  </a:t>
            </a:r>
            <a:endParaRPr lang="x-none" sz="2200" dirty="0">
              <a:solidFill>
                <a:schemeClr val="bg1"/>
              </a:solidFill>
              <a:latin typeface="Times New Roman" pitchFamily="18" charset="0"/>
              <a:ea typeface="Calibri"/>
              <a:cs typeface="Times New Roman" pitchFamily="18" charset="0"/>
            </a:endParaRPr>
          </a:p>
          <a:p>
            <a:pPr lvl="0" algn="just"/>
            <a:endParaRPr lang="x-none" sz="2200" dirty="0">
              <a:solidFill>
                <a:prstClr val="black">
                  <a:tint val="75000"/>
                </a:prstClr>
              </a:solidFill>
              <a:latin typeface="Times New Roman" pitchFamily="18" charset="0"/>
              <a:ea typeface="Calibri"/>
              <a:cs typeface="Times New Roman" pitchFamily="18" charset="0"/>
            </a:endParaRPr>
          </a:p>
          <a:p>
            <a:pPr algn="l"/>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378170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504" y="332656"/>
            <a:ext cx="8928992" cy="5976664"/>
          </a:xfrm>
        </p:spPr>
        <p:txBody>
          <a:bodyPr>
            <a:noAutofit/>
          </a:bodyPr>
          <a:lstStyle/>
          <a:p>
            <a:pPr lvl="0">
              <a:lnSpc>
                <a:spcPct val="115000"/>
              </a:lnSpc>
              <a:spcAft>
                <a:spcPts val="1000"/>
              </a:spcAft>
            </a:pPr>
            <a:r>
              <a:rPr lang="kk-KZ" sz="2000" b="1" dirty="0" smtClean="0">
                <a:solidFill>
                  <a:schemeClr val="bg1"/>
                </a:solidFill>
                <a:latin typeface="Times New Roman" pitchFamily="18" charset="0"/>
                <a:cs typeface="Times New Roman" pitchFamily="18" charset="0"/>
              </a:rPr>
              <a:t>1-тапсырма. Берілген үзінділерді оқи отырып, көтерілген мәселені анықтаңыз және шешімін жазыңыз.</a:t>
            </a:r>
          </a:p>
          <a:p>
            <a:pPr marL="514350" lvl="0" indent="-514350" algn="l">
              <a:lnSpc>
                <a:spcPct val="115000"/>
              </a:lnSpc>
              <a:spcAft>
                <a:spcPts val="1000"/>
              </a:spcAft>
              <a:buAutoNum type="arabicPeriod"/>
            </a:pPr>
            <a:endParaRPr lang="kk-KZ" sz="2000" dirty="0" smtClean="0">
              <a:solidFill>
                <a:schemeClr val="tx1"/>
              </a:solidFill>
              <a:cs typeface="Times New Roman"/>
            </a:endParaRPr>
          </a:p>
          <a:p>
            <a:pPr marL="514350" lvl="0" indent="-514350" algn="l">
              <a:lnSpc>
                <a:spcPct val="115000"/>
              </a:lnSpc>
              <a:spcAft>
                <a:spcPts val="1000"/>
              </a:spcAft>
              <a:buAutoNum type="arabicPeriod"/>
            </a:pPr>
            <a:endParaRPr lang="kk-KZ" sz="2000" dirty="0" smtClean="0"/>
          </a:p>
          <a:p>
            <a:pPr algn="l"/>
            <a:endParaRPr lang="ru-RU" sz="2000" dirty="0"/>
          </a:p>
        </p:txBody>
      </p:sp>
      <p:graphicFrame>
        <p:nvGraphicFramePr>
          <p:cNvPr id="2" name="Таблица 1"/>
          <p:cNvGraphicFramePr>
            <a:graphicFrameLocks noGrp="1"/>
          </p:cNvGraphicFramePr>
          <p:nvPr>
            <p:extLst>
              <p:ext uri="{D42A27DB-BD31-4B8C-83A1-F6EECF244321}">
                <p14:modId xmlns:p14="http://schemas.microsoft.com/office/powerpoint/2010/main" val="1029947267"/>
              </p:ext>
            </p:extLst>
          </p:nvPr>
        </p:nvGraphicFramePr>
        <p:xfrm>
          <a:off x="827583" y="1221519"/>
          <a:ext cx="7488833" cy="4450080"/>
        </p:xfrm>
        <a:graphic>
          <a:graphicData uri="http://schemas.openxmlformats.org/drawingml/2006/table">
            <a:tbl>
              <a:tblPr firstRow="1" bandRow="1">
                <a:tableStyleId>{5C22544A-7EE6-4342-B048-85BDC9FD1C3A}</a:tableStyleId>
              </a:tblPr>
              <a:tblGrid>
                <a:gridCol w="4309611"/>
                <a:gridCol w="1483637"/>
                <a:gridCol w="1695585"/>
              </a:tblGrid>
              <a:tr h="617877">
                <a:tc>
                  <a:txBody>
                    <a:bodyPr/>
                    <a:lstStyle/>
                    <a:p>
                      <a:pPr algn="ctr"/>
                      <a:r>
                        <a:rPr lang="kk-KZ" dirty="0" smtClean="0">
                          <a:latin typeface="Times New Roman" pitchFamily="18" charset="0"/>
                          <a:cs typeface="Times New Roman" pitchFamily="18" charset="0"/>
                        </a:rPr>
                        <a:t>Үзінді </a:t>
                      </a:r>
                      <a:endParaRPr lang="ru-RU" dirty="0">
                        <a:latin typeface="Times New Roman" pitchFamily="18" charset="0"/>
                        <a:cs typeface="Times New Roman" pitchFamily="18" charset="0"/>
                      </a:endParaRPr>
                    </a:p>
                  </a:txBody>
                  <a:tcPr/>
                </a:tc>
                <a:tc>
                  <a:txBody>
                    <a:bodyPr/>
                    <a:lstStyle/>
                    <a:p>
                      <a:pPr algn="ctr"/>
                      <a:r>
                        <a:rPr lang="kk-KZ" dirty="0" smtClean="0">
                          <a:latin typeface="Times New Roman" pitchFamily="18" charset="0"/>
                          <a:cs typeface="Times New Roman" pitchFamily="18" charset="0"/>
                        </a:rPr>
                        <a:t>Көтерілген мәселе</a:t>
                      </a:r>
                      <a:endParaRPr lang="ru-RU" dirty="0">
                        <a:latin typeface="Times New Roman" pitchFamily="18" charset="0"/>
                        <a:cs typeface="Times New Roman" pitchFamily="18" charset="0"/>
                      </a:endParaRPr>
                    </a:p>
                  </a:txBody>
                  <a:tcPr/>
                </a:tc>
                <a:tc>
                  <a:txBody>
                    <a:bodyPr/>
                    <a:lstStyle/>
                    <a:p>
                      <a:pPr algn="ctr"/>
                      <a:r>
                        <a:rPr lang="kk-KZ" dirty="0" smtClean="0">
                          <a:latin typeface="Times New Roman" pitchFamily="18" charset="0"/>
                          <a:cs typeface="Times New Roman" pitchFamily="18" charset="0"/>
                        </a:rPr>
                        <a:t>Шешім</a:t>
                      </a:r>
                      <a:endParaRPr lang="ru-RU" dirty="0">
                        <a:latin typeface="Times New Roman" pitchFamily="18" charset="0"/>
                        <a:cs typeface="Times New Roman" pitchFamily="18" charset="0"/>
                      </a:endParaRPr>
                    </a:p>
                  </a:txBody>
                  <a:tcPr/>
                </a:tc>
              </a:tr>
              <a:tr h="1529980">
                <a:tc>
                  <a:txBody>
                    <a:bodyPr/>
                    <a:lstStyle/>
                    <a:p>
                      <a:r>
                        <a:rPr lang="ru-RU" sz="1400" dirty="0" err="1" smtClean="0">
                          <a:latin typeface="Times New Roman" pitchFamily="18" charset="0"/>
                          <a:cs typeface="Times New Roman" pitchFamily="18" charset="0"/>
                        </a:rPr>
                        <a:t>Көктем</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шыға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ауыл</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жайлауға</a:t>
                      </a:r>
                      <a:r>
                        <a:rPr lang="ru-RU" sz="1400" dirty="0" smtClean="0">
                          <a:latin typeface="Times New Roman" pitchFamily="18" charset="0"/>
                          <a:cs typeface="Times New Roman" pitchFamily="18" charset="0"/>
                        </a:rPr>
                        <a:t>  бет  </a:t>
                      </a:r>
                      <a:r>
                        <a:rPr lang="ru-RU" sz="1400" dirty="0" err="1" smtClean="0">
                          <a:latin typeface="Times New Roman" pitchFamily="18" charset="0"/>
                          <a:cs typeface="Times New Roman" pitchFamily="18" charset="0"/>
                        </a:rPr>
                        <a:t>түзейді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Қаныш</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үшін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бұл</a:t>
                      </a:r>
                      <a:r>
                        <a:rPr lang="ru-RU" sz="1400" dirty="0" smtClean="0">
                          <a:latin typeface="Times New Roman" pitchFamily="18" charset="0"/>
                          <a:cs typeface="Times New Roman" pitchFamily="18" charset="0"/>
                        </a:rPr>
                        <a:t>  –  </a:t>
                      </a:r>
                      <a:r>
                        <a:rPr lang="ru-RU" sz="1400" dirty="0" err="1" smtClean="0">
                          <a:latin typeface="Times New Roman" pitchFamily="18" charset="0"/>
                          <a:cs typeface="Times New Roman" pitchFamily="18" charset="0"/>
                        </a:rPr>
                        <a:t>сағынып</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күтетін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ерекше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күн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Бұл</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сәтті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балалар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қыс</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бойы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шыдамсыздана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күтеді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Төр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жайлауға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жеткенше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неше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тәулік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жол</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жүру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керек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Үрдіс</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жүрмей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жолшыбайғы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бұлақ</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суларда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екі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ауыл</a:t>
                      </a:r>
                      <a:r>
                        <a:rPr lang="ru-RU" sz="1400" dirty="0" smtClean="0">
                          <a:latin typeface="Times New Roman" pitchFamily="18" charset="0"/>
                          <a:cs typeface="Times New Roman" pitchFamily="18" charset="0"/>
                        </a:rPr>
                        <a:t>  бес-он  </a:t>
                      </a:r>
                      <a:r>
                        <a:rPr lang="ru-RU" sz="1400" dirty="0" err="1" smtClean="0">
                          <a:latin typeface="Times New Roman" pitchFamily="18" charset="0"/>
                          <a:cs typeface="Times New Roman" pitchFamily="18" charset="0"/>
                        </a:rPr>
                        <a:t>күн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тоқтап</a:t>
                      </a:r>
                      <a:r>
                        <a:rPr lang="ru-RU" sz="1400" dirty="0" smtClean="0">
                          <a:latin typeface="Times New Roman" pitchFamily="18" charset="0"/>
                          <a:cs typeface="Times New Roman" pitchFamily="18" charset="0"/>
                        </a:rPr>
                        <a:t>,  мал  мен  </a:t>
                      </a:r>
                      <a:r>
                        <a:rPr lang="ru-RU" sz="1400" dirty="0" err="1" smtClean="0">
                          <a:latin typeface="Times New Roman" pitchFamily="18" charset="0"/>
                          <a:cs typeface="Times New Roman" pitchFamily="18" charset="0"/>
                        </a:rPr>
                        <a:t>жанға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тыныс</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беріп</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біртіндеп</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жылжып</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отырады</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txBody>
                  <a:tcPr/>
                </a:tc>
                <a:tc>
                  <a:txBody>
                    <a:bodyPr/>
                    <a:lstStyle/>
                    <a:p>
                      <a:endParaRPr lang="ru-RU" dirty="0"/>
                    </a:p>
                  </a:txBody>
                  <a:tcPr/>
                </a:tc>
                <a:tc>
                  <a:txBody>
                    <a:bodyPr/>
                    <a:lstStyle/>
                    <a:p>
                      <a:endParaRPr lang="ru-RU"/>
                    </a:p>
                  </a:txBody>
                  <a:tcPr/>
                </a:tc>
              </a:tr>
              <a:tr h="2147857">
                <a:tc>
                  <a:txBody>
                    <a:bodyPr/>
                    <a:lstStyle/>
                    <a:p>
                      <a:r>
                        <a:rPr lang="ru-RU" sz="1400" smtClean="0">
                          <a:latin typeface="Times New Roman" pitchFamily="18" charset="0"/>
                          <a:cs typeface="Times New Roman" pitchFamily="18" charset="0"/>
                        </a:rPr>
                        <a:t>Ақыры   арманына   қол   жетті,   семинарияны   тәмамдап,   тиісті куәлік  алды.  Жанын  күйзелткен  дерттің  де  беті  әрі  қарады.  Көңілге  қайта  ұялаған  көк  шымшық  маза  бермей,  ұшқыр  қиялын  тербеп,  алыс  қияндарға  жетелейді,  оқығысы  келеді:  көздеген  жері  –  Сібірдің  Том  қаласы, онда  университет  те,  институт  та  бар;  университетті  қаласа  –  математика  факультетіне  барады;  институтты  таңдаса  –  кен  инженері  болып шығады, екеуі де өрісі кең мамандық...</a:t>
                      </a:r>
                      <a:endParaRPr lang="ru-RU" sz="1400" dirty="0">
                        <a:latin typeface="Times New Roman" pitchFamily="18" charset="0"/>
                        <a:cs typeface="Times New Roman" pitchFamily="18" charset="0"/>
                      </a:endParaRPr>
                    </a:p>
                  </a:txBody>
                  <a:tcPr/>
                </a:tc>
                <a:tc>
                  <a:txBody>
                    <a:bodyPr/>
                    <a:lstStyle/>
                    <a:p>
                      <a:endParaRPr lang="ru-RU" dirty="0"/>
                    </a:p>
                  </a:txBody>
                  <a:tcPr/>
                </a:tc>
                <a:tc>
                  <a:txBody>
                    <a:bodyPr/>
                    <a:lstStyle/>
                    <a:p>
                      <a:endParaRPr lang="ru-RU" dirty="0"/>
                    </a:p>
                  </a:txBody>
                  <a:tcPr/>
                </a:tc>
              </a:tr>
            </a:tbl>
          </a:graphicData>
        </a:graphic>
      </p:graphicFrame>
      <p:sp>
        <p:nvSpPr>
          <p:cNvPr id="8" name="Google Shape;191;p12"/>
          <p:cNvSpPr txBox="1">
            <a:spLocks/>
          </p:cNvSpPr>
          <p:nvPr/>
        </p:nvSpPr>
        <p:spPr>
          <a:xfrm>
            <a:off x="539552" y="5805264"/>
            <a:ext cx="6734518" cy="72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171450" marR="0" lvl="0" indent="-171450" algn="l" defTabSz="914400" rtl="0" eaLnBrk="1" fontAlgn="auto" latinLnBrk="0" hangingPunct="1">
              <a:lnSpc>
                <a:spcPct val="100000"/>
              </a:lnSpc>
              <a:spcBef>
                <a:spcPts val="0"/>
              </a:spcBef>
              <a:spcAft>
                <a:spcPts val="0"/>
              </a:spcAft>
              <a:buClr>
                <a:srgbClr val="C7D3E6"/>
              </a:buClr>
              <a:buSzPts val="2400"/>
              <a:buFontTx/>
              <a:buChar char="-"/>
              <a:tabLst/>
              <a:defRPr/>
            </a:pPr>
            <a:r>
              <a:rPr kumimoji="0" lang="kk-KZ" sz="1200" b="1" i="0" u="none" strike="noStrike" kern="0" cap="none" spc="0" normalizeH="0" baseline="0" noProof="0" dirty="0">
                <a:ln>
                  <a:noFill/>
                </a:ln>
                <a:solidFill>
                  <a:srgbClr val="000000"/>
                </a:solidFill>
                <a:effectLst/>
                <a:uLnTx/>
                <a:uFillTx/>
                <a:latin typeface="Times New Roman" pitchFamily="18" charset="0"/>
                <a:ea typeface="Roboto Condensed Light"/>
                <a:cs typeface="Times New Roman" pitchFamily="18" charset="0"/>
                <a:sym typeface="Roboto Condensed Light"/>
              </a:rPr>
              <a:t>Дескриптор:</a:t>
            </a:r>
          </a:p>
          <a:p>
            <a:pPr marL="171450" marR="0" lvl="0" indent="-171450" algn="l" defTabSz="914400" rtl="0" eaLnBrk="1" fontAlgn="auto" latinLnBrk="0" hangingPunct="1">
              <a:lnSpc>
                <a:spcPct val="100000"/>
              </a:lnSpc>
              <a:spcBef>
                <a:spcPts val="0"/>
              </a:spcBef>
              <a:spcAft>
                <a:spcPts val="0"/>
              </a:spcAft>
              <a:buClr>
                <a:srgbClr val="C7D3E6"/>
              </a:buClr>
              <a:buSzPts val="2400"/>
              <a:buFontTx/>
              <a:buChar char="-"/>
              <a:tabLst/>
              <a:defRPr/>
            </a:pPr>
            <a:r>
              <a:rPr lang="kk-KZ" sz="1200" b="1" kern="0" dirty="0">
                <a:solidFill>
                  <a:srgbClr val="000000"/>
                </a:solidFill>
                <a:latin typeface="Times New Roman" pitchFamily="18" charset="0"/>
                <a:cs typeface="Times New Roman" pitchFamily="18" charset="0"/>
              </a:rPr>
              <a:t>б</a:t>
            </a:r>
            <a:r>
              <a:rPr lang="kk-KZ" sz="1200" b="1" kern="0" dirty="0" smtClean="0">
                <a:solidFill>
                  <a:srgbClr val="000000"/>
                </a:solidFill>
                <a:latin typeface="Times New Roman" pitchFamily="18" charset="0"/>
                <a:cs typeface="Times New Roman" pitchFamily="18" charset="0"/>
              </a:rPr>
              <a:t>ерілген үзінділерді оқиды;</a:t>
            </a:r>
            <a:endParaRPr kumimoji="0" lang="kk-KZ" sz="1200" b="1" i="0" u="none" strike="noStrike" kern="0" cap="none" spc="0" normalizeH="0" baseline="0" noProof="0" dirty="0">
              <a:ln>
                <a:noFill/>
              </a:ln>
              <a:solidFill>
                <a:srgbClr val="000000"/>
              </a:solidFill>
              <a:effectLst/>
              <a:uLnTx/>
              <a:uFillTx/>
              <a:latin typeface="Times New Roman" pitchFamily="18" charset="0"/>
              <a:ea typeface="Roboto Condensed Light"/>
              <a:cs typeface="Times New Roman" pitchFamily="18" charset="0"/>
              <a:sym typeface="Roboto Condensed Light"/>
            </a:endParaRPr>
          </a:p>
          <a:p>
            <a:pPr marL="171450" marR="0" lvl="0" indent="-171450" algn="l" defTabSz="914400" rtl="0" eaLnBrk="1" fontAlgn="auto" latinLnBrk="0" hangingPunct="1">
              <a:lnSpc>
                <a:spcPct val="100000"/>
              </a:lnSpc>
              <a:spcBef>
                <a:spcPts val="0"/>
              </a:spcBef>
              <a:spcAft>
                <a:spcPts val="0"/>
              </a:spcAft>
              <a:buClr>
                <a:srgbClr val="C7D3E6"/>
              </a:buClr>
              <a:buSzPts val="2400"/>
              <a:buFontTx/>
              <a:buChar char="-"/>
              <a:tabLst/>
              <a:defRPr/>
            </a:pPr>
            <a:r>
              <a:rPr lang="kk-KZ" sz="1200" b="1" kern="0" dirty="0">
                <a:solidFill>
                  <a:srgbClr val="000000"/>
                </a:solidFill>
                <a:latin typeface="Times New Roman" pitchFamily="18" charset="0"/>
                <a:cs typeface="Times New Roman" pitchFamily="18" charset="0"/>
              </a:rPr>
              <a:t>к</a:t>
            </a:r>
            <a:r>
              <a:rPr lang="kk-KZ" sz="1200" b="1" kern="0" dirty="0" smtClean="0">
                <a:solidFill>
                  <a:srgbClr val="000000"/>
                </a:solidFill>
                <a:latin typeface="Times New Roman" pitchFamily="18" charset="0"/>
                <a:cs typeface="Times New Roman" pitchFamily="18" charset="0"/>
              </a:rPr>
              <a:t>өтерілген мәселені анықтап, шешімін жазады.</a:t>
            </a:r>
            <a:endParaRPr kumimoji="0" lang="kk-KZ" sz="1200" b="1" i="0" u="none" strike="noStrike" kern="0" cap="none" spc="0" normalizeH="0" baseline="0" noProof="0" dirty="0">
              <a:ln>
                <a:noFill/>
              </a:ln>
              <a:solidFill>
                <a:srgbClr val="000000"/>
              </a:solidFill>
              <a:effectLst/>
              <a:uLnTx/>
              <a:uFillTx/>
              <a:latin typeface="Times New Roman" pitchFamily="18" charset="0"/>
              <a:ea typeface="Roboto Condensed Light"/>
              <a:cs typeface="Times New Roman" pitchFamily="18" charset="0"/>
              <a:sym typeface="Roboto Condensed Light"/>
            </a:endParaRPr>
          </a:p>
        </p:txBody>
      </p:sp>
    </p:spTree>
    <p:extLst>
      <p:ext uri="{BB962C8B-B14F-4D97-AF65-F5344CB8AC3E}">
        <p14:creationId xmlns:p14="http://schemas.microsoft.com/office/powerpoint/2010/main" val="703831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504" y="116632"/>
            <a:ext cx="8856984" cy="6264696"/>
          </a:xfrm>
        </p:spPr>
        <p:txBody>
          <a:bodyPr>
            <a:noAutofit/>
          </a:bodyPr>
          <a:lstStyle/>
          <a:p>
            <a:pPr algn="l"/>
            <a:r>
              <a:rPr lang="kk-KZ" sz="2200" dirty="0" smtClean="0">
                <a:solidFill>
                  <a:srgbClr val="000000"/>
                </a:solidFill>
                <a:latin typeface="Times New Roman" pitchFamily="18" charset="0"/>
                <a:ea typeface="Calibri"/>
                <a:cs typeface="Times New Roman" pitchFamily="18" charset="0"/>
              </a:rPr>
              <a:t>     </a:t>
            </a:r>
            <a:r>
              <a:rPr lang="kk-KZ" sz="1800" dirty="0">
                <a:solidFill>
                  <a:srgbClr val="000000"/>
                </a:solidFill>
                <a:latin typeface="Times New Roman" pitchFamily="18" charset="0"/>
                <a:ea typeface="Calibri"/>
                <a:cs typeface="Times New Roman" pitchFamily="18" charset="0"/>
              </a:rPr>
              <a:t/>
            </a:r>
            <a:br>
              <a:rPr lang="kk-KZ" sz="1800" dirty="0">
                <a:solidFill>
                  <a:srgbClr val="000000"/>
                </a:solidFill>
                <a:latin typeface="Times New Roman" pitchFamily="18" charset="0"/>
                <a:ea typeface="Calibri"/>
                <a:cs typeface="Times New Roman" pitchFamily="18" charset="0"/>
              </a:rPr>
            </a:br>
            <a:endParaRPr lang="ru-RU" sz="1800"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898129651"/>
              </p:ext>
            </p:extLst>
          </p:nvPr>
        </p:nvGraphicFramePr>
        <p:xfrm>
          <a:off x="683569" y="964178"/>
          <a:ext cx="7560840" cy="4723674"/>
        </p:xfrm>
        <a:graphic>
          <a:graphicData uri="http://schemas.openxmlformats.org/drawingml/2006/table">
            <a:tbl>
              <a:tblPr firstRow="1" bandRow="1">
                <a:tableStyleId>{5C22544A-7EE6-4342-B048-85BDC9FD1C3A}</a:tableStyleId>
              </a:tblPr>
              <a:tblGrid>
                <a:gridCol w="3096343"/>
                <a:gridCol w="2232248"/>
                <a:gridCol w="2232249"/>
              </a:tblGrid>
              <a:tr h="517434">
                <a:tc>
                  <a:txBody>
                    <a:bodyPr/>
                    <a:lstStyle/>
                    <a:p>
                      <a:pPr algn="ctr"/>
                      <a:r>
                        <a:rPr lang="kk-KZ" dirty="0" smtClean="0">
                          <a:latin typeface="Times New Roman" pitchFamily="18" charset="0"/>
                          <a:cs typeface="Times New Roman" pitchFamily="18" charset="0"/>
                        </a:rPr>
                        <a:t>Үзінді </a:t>
                      </a:r>
                      <a:endParaRPr lang="ru-RU" dirty="0">
                        <a:latin typeface="Times New Roman" pitchFamily="18" charset="0"/>
                        <a:cs typeface="Times New Roman" pitchFamily="18" charset="0"/>
                      </a:endParaRPr>
                    </a:p>
                  </a:txBody>
                  <a:tcPr/>
                </a:tc>
                <a:tc>
                  <a:txBody>
                    <a:bodyPr/>
                    <a:lstStyle/>
                    <a:p>
                      <a:pPr algn="ctr"/>
                      <a:r>
                        <a:rPr lang="kk-KZ" dirty="0" smtClean="0">
                          <a:latin typeface="Times New Roman" pitchFamily="18" charset="0"/>
                          <a:cs typeface="Times New Roman" pitchFamily="18" charset="0"/>
                        </a:rPr>
                        <a:t>Көтерілген мәселе</a:t>
                      </a:r>
                      <a:endParaRPr lang="ru-RU" dirty="0">
                        <a:latin typeface="Times New Roman" pitchFamily="18" charset="0"/>
                        <a:cs typeface="Times New Roman" pitchFamily="18" charset="0"/>
                      </a:endParaRPr>
                    </a:p>
                  </a:txBody>
                  <a:tcPr/>
                </a:tc>
                <a:tc>
                  <a:txBody>
                    <a:bodyPr/>
                    <a:lstStyle/>
                    <a:p>
                      <a:pPr algn="ctr"/>
                      <a:r>
                        <a:rPr lang="kk-KZ" dirty="0" smtClean="0">
                          <a:latin typeface="Times New Roman" pitchFamily="18" charset="0"/>
                          <a:cs typeface="Times New Roman" pitchFamily="18" charset="0"/>
                        </a:rPr>
                        <a:t>Шешім</a:t>
                      </a:r>
                      <a:endParaRPr lang="ru-RU" dirty="0">
                        <a:latin typeface="Times New Roman" pitchFamily="18" charset="0"/>
                        <a:cs typeface="Times New Roman" pitchFamily="18" charset="0"/>
                      </a:endParaRPr>
                    </a:p>
                  </a:txBody>
                  <a:tcPr/>
                </a:tc>
              </a:tr>
              <a:tr h="1661295">
                <a:tc>
                  <a:txBody>
                    <a:bodyPr/>
                    <a:lstStyle/>
                    <a:p>
                      <a:r>
                        <a:rPr lang="kk-KZ" sz="1200" noProof="0" smtClean="0">
                          <a:latin typeface="Times New Roman" pitchFamily="18" charset="0"/>
                          <a:cs typeface="Times New Roman" pitchFamily="18" charset="0"/>
                        </a:rPr>
                        <a:t>Көктем  шыға  ауыл  жайлауға  бет  түзейді.  Қаныш  үшін  бұл  –  сағынып күтетін ерекше күн! Бұл сәтті балалар қыс бойы шыдамсыздана  күтеді.  Төр  жайлауға  жеткенше  неше  тәулік  жол  жүру  керек.  Үрдіс  жүрмей,  жолшыбайғы  бұлақ,  суларда  екі  ауыл  бес-он  күн  тоқтап,  мал  мен  жанға  тыныс  беріп,  біртіндеп  жылжып отырады.</a:t>
                      </a:r>
                      <a:endParaRPr lang="kk-KZ" sz="1200" noProof="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Сағыныш</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Мал мен жанға тыныс берген ауылға оралу</a:t>
                      </a:r>
                      <a:endParaRPr lang="ru-RU" dirty="0">
                        <a:latin typeface="Times New Roman" pitchFamily="18" charset="0"/>
                        <a:cs typeface="Times New Roman" pitchFamily="18" charset="0"/>
                      </a:endParaRPr>
                    </a:p>
                  </a:txBody>
                  <a:tcPr/>
                </a:tc>
              </a:tr>
              <a:tr h="2312371">
                <a:tc>
                  <a:txBody>
                    <a:bodyPr/>
                    <a:lstStyle/>
                    <a:p>
                      <a:r>
                        <a:rPr lang="kk-KZ" sz="1200" noProof="0" dirty="0" smtClean="0">
                          <a:latin typeface="Times New Roman" pitchFamily="18" charset="0"/>
                          <a:cs typeface="Times New Roman" pitchFamily="18" charset="0"/>
                        </a:rPr>
                        <a:t>Ақыры,   арманына   қол   жетті,   семинарияны   тәмамдап,   тиісті куәлік  алды.  Жанын  күйзелткен  дерттің  де  беті  әрі  қарады.  Көңілге  қайта  ұялаған  көк  шымшық  маза  бермей,  ұшқыр  қиялын  тербеп,  алыс  қияндарға  жетелейді,  оқығысы  келеді:  көздеген  жері  –  Сібірдің  Том  қаласы, онда  университет  те,  институт  та  бар;  университетті  қаласа  –  математика  факультетіне  барады;  институтты  таңдаса  –  кен  инженері  болып шығады, екеуі де өрісі кең мамандық...</a:t>
                      </a:r>
                      <a:endParaRPr lang="kk-KZ" sz="1200" noProof="0"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Армандаған мамандық</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Кен инженері болуға бет түзеу</a:t>
                      </a:r>
                      <a:endParaRPr lang="ru-RU" dirty="0">
                        <a:latin typeface="Times New Roman" pitchFamily="18" charset="0"/>
                        <a:cs typeface="Times New Roman" pitchFamily="18" charset="0"/>
                      </a:endParaRPr>
                    </a:p>
                  </a:txBody>
                  <a:tcPr/>
                </a:tc>
              </a:tr>
            </a:tbl>
          </a:graphicData>
        </a:graphic>
      </p:graphicFrame>
      <p:sp>
        <p:nvSpPr>
          <p:cNvPr id="4" name="Прямоугольник 3"/>
          <p:cNvSpPr/>
          <p:nvPr/>
        </p:nvSpPr>
        <p:spPr>
          <a:xfrm>
            <a:off x="3419872" y="476672"/>
            <a:ext cx="1648143" cy="400110"/>
          </a:xfrm>
          <a:prstGeom prst="rect">
            <a:avLst/>
          </a:prstGeom>
        </p:spPr>
        <p:txBody>
          <a:bodyPr wrap="none">
            <a:spAutoFit/>
          </a:bodyPr>
          <a:lstStyle/>
          <a:p>
            <a:r>
              <a:rPr lang="kk-KZ" sz="2000" dirty="0">
                <a:solidFill>
                  <a:schemeClr val="bg1"/>
                </a:solidFill>
                <a:latin typeface="Times New Roman" pitchFamily="18" charset="0"/>
                <a:cs typeface="Times New Roman" pitchFamily="18" charset="0"/>
              </a:rPr>
              <a:t>Өзіңді тексер</a:t>
            </a:r>
            <a:endParaRPr lang="ru-RU" sz="20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364098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404664"/>
            <a:ext cx="8568952" cy="6264696"/>
          </a:xfrm>
        </p:spPr>
        <p:txBody>
          <a:bodyPr>
            <a:normAutofit/>
          </a:bodyPr>
          <a:lstStyle/>
          <a:p>
            <a:pPr lvl="0" algn="l"/>
            <a:endParaRPr lang="ru-RU" sz="1800" dirty="0">
              <a:solidFill>
                <a:schemeClr val="tx1"/>
              </a:solidFill>
              <a:latin typeface="Times New Roman" pitchFamily="18" charset="0"/>
              <a:cs typeface="Times New Roman" pitchFamily="18" charset="0"/>
            </a:endParaRPr>
          </a:p>
          <a:p>
            <a:r>
              <a:rPr lang="kk-KZ" b="1" dirty="0" smtClean="0">
                <a:latin typeface="Times New Roman" pitchFamily="18" charset="0"/>
                <a:cs typeface="Times New Roman" pitchFamily="18" charset="0"/>
              </a:rPr>
              <a:t>2-тапсырма. Роман-эсседе көтерілген мәселеге өзіндік пікір қосып, шығармашылық жұмыс жазыңыз.</a:t>
            </a:r>
          </a:p>
          <a:p>
            <a:endParaRPr lang="kk-KZ" sz="2000" b="1" dirty="0">
              <a:latin typeface="Times New Roman" pitchFamily="18" charset="0"/>
              <a:cs typeface="Times New Roman" pitchFamily="18" charset="0"/>
            </a:endParaRPr>
          </a:p>
        </p:txBody>
      </p:sp>
      <p:sp>
        <p:nvSpPr>
          <p:cNvPr id="4" name="Google Shape;191;p12"/>
          <p:cNvSpPr txBox="1">
            <a:spLocks/>
          </p:cNvSpPr>
          <p:nvPr/>
        </p:nvSpPr>
        <p:spPr>
          <a:xfrm>
            <a:off x="539552" y="5805264"/>
            <a:ext cx="6734518" cy="72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171450" marR="0" lvl="0" indent="-171450" algn="l" defTabSz="914400" rtl="0" eaLnBrk="1" fontAlgn="auto" latinLnBrk="0" hangingPunct="1">
              <a:lnSpc>
                <a:spcPct val="100000"/>
              </a:lnSpc>
              <a:spcBef>
                <a:spcPts val="0"/>
              </a:spcBef>
              <a:spcAft>
                <a:spcPts val="0"/>
              </a:spcAft>
              <a:buClr>
                <a:srgbClr val="C7D3E6"/>
              </a:buClr>
              <a:buSzPts val="2400"/>
              <a:buFontTx/>
              <a:buChar char="-"/>
              <a:tabLst/>
              <a:defRPr/>
            </a:pPr>
            <a:r>
              <a:rPr kumimoji="0" lang="kk-KZ" sz="1200" b="1" i="0" u="none" strike="noStrike" kern="0" cap="none" spc="0" normalizeH="0" baseline="0" noProof="0" dirty="0">
                <a:ln>
                  <a:noFill/>
                </a:ln>
                <a:solidFill>
                  <a:srgbClr val="000000"/>
                </a:solidFill>
                <a:effectLst/>
                <a:uLnTx/>
                <a:uFillTx/>
                <a:latin typeface="Times New Roman" pitchFamily="18" charset="0"/>
                <a:ea typeface="Roboto Condensed Light"/>
                <a:cs typeface="Times New Roman" pitchFamily="18" charset="0"/>
                <a:sym typeface="Roboto Condensed Light"/>
              </a:rPr>
              <a:t>Дескриптор:</a:t>
            </a:r>
          </a:p>
          <a:p>
            <a:pPr marL="171450" marR="0" lvl="0" indent="-171450" algn="l" defTabSz="914400" rtl="0" eaLnBrk="1" fontAlgn="auto" latinLnBrk="0" hangingPunct="1">
              <a:lnSpc>
                <a:spcPct val="100000"/>
              </a:lnSpc>
              <a:spcBef>
                <a:spcPts val="0"/>
              </a:spcBef>
              <a:spcAft>
                <a:spcPts val="0"/>
              </a:spcAft>
              <a:buClr>
                <a:srgbClr val="C7D3E6"/>
              </a:buClr>
              <a:buSzPts val="2400"/>
              <a:buFontTx/>
              <a:buChar char="-"/>
              <a:tabLst/>
              <a:defRPr/>
            </a:pPr>
            <a:r>
              <a:rPr lang="kk-KZ" sz="1200" b="1" kern="0" dirty="0">
                <a:solidFill>
                  <a:srgbClr val="000000"/>
                </a:solidFill>
                <a:latin typeface="Times New Roman" pitchFamily="18" charset="0"/>
                <a:cs typeface="Times New Roman" pitchFamily="18" charset="0"/>
              </a:rPr>
              <a:t>э</a:t>
            </a:r>
            <a:r>
              <a:rPr lang="kk-KZ" sz="1200" b="1" kern="0" dirty="0" smtClean="0">
                <a:solidFill>
                  <a:srgbClr val="000000"/>
                </a:solidFill>
                <a:latin typeface="Times New Roman" pitchFamily="18" charset="0"/>
                <a:cs typeface="Times New Roman" pitchFamily="18" charset="0"/>
              </a:rPr>
              <a:t>сседе көтерілген мәселеге өзіндік пікір білдіреді;</a:t>
            </a:r>
            <a:endParaRPr kumimoji="0" lang="kk-KZ" sz="1200" b="1" i="0" u="none" strike="noStrike" kern="0" cap="none" spc="0" normalizeH="0" baseline="0" noProof="0" dirty="0">
              <a:ln>
                <a:noFill/>
              </a:ln>
              <a:solidFill>
                <a:srgbClr val="000000"/>
              </a:solidFill>
              <a:effectLst/>
              <a:uLnTx/>
              <a:uFillTx/>
              <a:latin typeface="Times New Roman" pitchFamily="18" charset="0"/>
              <a:ea typeface="Roboto Condensed Light"/>
              <a:cs typeface="Times New Roman" pitchFamily="18" charset="0"/>
              <a:sym typeface="Roboto Condensed Light"/>
            </a:endParaRPr>
          </a:p>
          <a:p>
            <a:pPr marL="171450" marR="0" lvl="0" indent="-171450" algn="l" defTabSz="914400" rtl="0" eaLnBrk="1" fontAlgn="auto" latinLnBrk="0" hangingPunct="1">
              <a:lnSpc>
                <a:spcPct val="100000"/>
              </a:lnSpc>
              <a:spcBef>
                <a:spcPts val="0"/>
              </a:spcBef>
              <a:spcAft>
                <a:spcPts val="0"/>
              </a:spcAft>
              <a:buClr>
                <a:srgbClr val="C7D3E6"/>
              </a:buClr>
              <a:buSzPts val="2400"/>
              <a:buFontTx/>
              <a:buChar char="-"/>
              <a:tabLst/>
              <a:defRPr/>
            </a:pPr>
            <a:r>
              <a:rPr lang="kk-KZ" sz="1200" b="1" kern="0" dirty="0">
                <a:solidFill>
                  <a:srgbClr val="000000"/>
                </a:solidFill>
                <a:latin typeface="Times New Roman" pitchFamily="18" charset="0"/>
                <a:cs typeface="Times New Roman" pitchFamily="18" charset="0"/>
              </a:rPr>
              <a:t>ш</a:t>
            </a:r>
            <a:r>
              <a:rPr lang="kk-KZ" sz="1200" b="1" kern="0" noProof="0" dirty="0" smtClean="0">
                <a:solidFill>
                  <a:srgbClr val="000000"/>
                </a:solidFill>
                <a:latin typeface="Times New Roman" pitchFamily="18" charset="0"/>
                <a:cs typeface="Times New Roman" pitchFamily="18" charset="0"/>
              </a:rPr>
              <a:t>ығармашылық жұмыс жазады.</a:t>
            </a:r>
            <a:endParaRPr kumimoji="0" lang="kk-KZ" sz="1200" b="1" i="0" u="none" strike="noStrike" kern="0" cap="none" spc="0" normalizeH="0" baseline="0" noProof="0" dirty="0">
              <a:ln>
                <a:noFill/>
              </a:ln>
              <a:solidFill>
                <a:srgbClr val="000000"/>
              </a:solidFill>
              <a:effectLst/>
              <a:uLnTx/>
              <a:uFillTx/>
              <a:latin typeface="Times New Roman" pitchFamily="18" charset="0"/>
              <a:ea typeface="Roboto Condensed Light"/>
              <a:cs typeface="Times New Roman" pitchFamily="18" charset="0"/>
              <a:sym typeface="Roboto Condensed Light"/>
            </a:endParaRPr>
          </a:p>
        </p:txBody>
      </p:sp>
      <p:sp>
        <p:nvSpPr>
          <p:cNvPr id="2" name="Лента лицом вниз 1"/>
          <p:cNvSpPr/>
          <p:nvPr/>
        </p:nvSpPr>
        <p:spPr>
          <a:xfrm>
            <a:off x="539552" y="1844824"/>
            <a:ext cx="8064896" cy="280831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1600" dirty="0">
                <a:solidFill>
                  <a:schemeClr val="bg1"/>
                </a:solidFill>
                <a:latin typeface="Times New Roman" pitchFamily="18" charset="0"/>
                <a:cs typeface="Times New Roman" pitchFamily="18" charset="0"/>
              </a:rPr>
              <a:t>«Қаныш Сәтбаев» роман-эссесін достарыммен бөлісемін, </a:t>
            </a:r>
            <a:r>
              <a:rPr lang="kk-KZ" sz="1600" dirty="0" smtClean="0">
                <a:solidFill>
                  <a:schemeClr val="bg1"/>
                </a:solidFill>
                <a:latin typeface="Times New Roman" pitchFamily="18" charset="0"/>
                <a:cs typeface="Times New Roman" pitchFamily="18" charset="0"/>
              </a:rPr>
              <a:t>себебі....</a:t>
            </a:r>
          </a:p>
          <a:p>
            <a:pPr algn="just"/>
            <a:r>
              <a:rPr lang="kk-KZ" sz="1600" dirty="0" smtClean="0">
                <a:solidFill>
                  <a:schemeClr val="bg1"/>
                </a:solidFill>
                <a:latin typeface="Times New Roman" pitchFamily="18" charset="0"/>
                <a:cs typeface="Times New Roman" pitchFamily="18" charset="0"/>
              </a:rPr>
              <a:t>Шығармадағы </a:t>
            </a:r>
            <a:r>
              <a:rPr lang="kk-KZ" sz="1600" dirty="0">
                <a:solidFill>
                  <a:schemeClr val="bg1"/>
                </a:solidFill>
                <a:latin typeface="Times New Roman" pitchFamily="18" charset="0"/>
                <a:cs typeface="Times New Roman" pitchFamily="18" charset="0"/>
              </a:rPr>
              <a:t>тарихи оқиғаларды әлеуметтік желіде жариялаймын, </a:t>
            </a:r>
            <a:r>
              <a:rPr lang="kk-KZ" sz="1600" dirty="0" smtClean="0">
                <a:solidFill>
                  <a:schemeClr val="bg1"/>
                </a:solidFill>
                <a:latin typeface="Times New Roman" pitchFamily="18" charset="0"/>
                <a:cs typeface="Times New Roman" pitchFamily="18" charset="0"/>
              </a:rPr>
              <a:t>себебі....</a:t>
            </a:r>
          </a:p>
          <a:p>
            <a:pPr algn="just"/>
            <a:r>
              <a:rPr lang="kk-KZ" sz="1600" dirty="0" smtClean="0">
                <a:solidFill>
                  <a:schemeClr val="bg1"/>
                </a:solidFill>
                <a:latin typeface="Times New Roman" pitchFamily="18" charset="0"/>
                <a:cs typeface="Times New Roman" pitchFamily="18" charset="0"/>
              </a:rPr>
              <a:t>Шығармада </a:t>
            </a:r>
            <a:r>
              <a:rPr lang="kk-KZ" sz="1600" dirty="0">
                <a:solidFill>
                  <a:schemeClr val="bg1"/>
                </a:solidFill>
                <a:latin typeface="Times New Roman" pitchFamily="18" charset="0"/>
                <a:cs typeface="Times New Roman" pitchFamily="18" charset="0"/>
              </a:rPr>
              <a:t>көтерілген мәселелерді ұлттық мүдде тұрғысынан ойланып таразылау керек, </a:t>
            </a:r>
            <a:r>
              <a:rPr lang="kk-KZ" sz="1600" dirty="0" smtClean="0">
                <a:solidFill>
                  <a:schemeClr val="bg1"/>
                </a:solidFill>
                <a:latin typeface="Times New Roman" pitchFamily="18" charset="0"/>
                <a:cs typeface="Times New Roman" pitchFamily="18" charset="0"/>
              </a:rPr>
              <a:t>себебі....</a:t>
            </a:r>
            <a:endParaRPr lang="ru-RU" sz="1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663560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404664"/>
            <a:ext cx="8568952" cy="6264696"/>
          </a:xfrm>
        </p:spPr>
        <p:txBody>
          <a:bodyPr>
            <a:normAutofit/>
          </a:bodyPr>
          <a:lstStyle/>
          <a:p>
            <a:pPr lvl="0"/>
            <a:r>
              <a:rPr lang="kk-KZ" dirty="0" smtClean="0">
                <a:solidFill>
                  <a:schemeClr val="bg1"/>
                </a:solidFill>
                <a:latin typeface="Times New Roman" pitchFamily="18" charset="0"/>
                <a:cs typeface="Times New Roman" pitchFamily="18" charset="0"/>
              </a:rPr>
              <a:t>Өзіңді тексер</a:t>
            </a:r>
            <a:endParaRPr lang="ru-RU" dirty="0">
              <a:solidFill>
                <a:schemeClr val="bg1"/>
              </a:solidFill>
              <a:latin typeface="Times New Roman" pitchFamily="18" charset="0"/>
              <a:cs typeface="Times New Roman" pitchFamily="18" charset="0"/>
            </a:endParaRPr>
          </a:p>
        </p:txBody>
      </p:sp>
      <p:sp>
        <p:nvSpPr>
          <p:cNvPr id="4" name="Google Shape;191;p12"/>
          <p:cNvSpPr txBox="1">
            <a:spLocks/>
          </p:cNvSpPr>
          <p:nvPr/>
        </p:nvSpPr>
        <p:spPr>
          <a:xfrm>
            <a:off x="539552" y="5805264"/>
            <a:ext cx="6734518" cy="72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171450" marR="0" lvl="0" indent="-171450" algn="l" defTabSz="914400" rtl="0" eaLnBrk="1" fontAlgn="auto" latinLnBrk="0" hangingPunct="1">
              <a:lnSpc>
                <a:spcPct val="100000"/>
              </a:lnSpc>
              <a:spcBef>
                <a:spcPts val="0"/>
              </a:spcBef>
              <a:spcAft>
                <a:spcPts val="0"/>
              </a:spcAft>
              <a:buClr>
                <a:srgbClr val="C7D3E6"/>
              </a:buClr>
              <a:buSzPts val="2400"/>
              <a:buFontTx/>
              <a:buChar char="-"/>
              <a:tabLst/>
              <a:defRPr/>
            </a:pPr>
            <a:r>
              <a:rPr kumimoji="0" lang="kk-KZ" sz="1200" b="1" i="0" u="none" strike="noStrike" kern="0" cap="none" spc="0" normalizeH="0" baseline="0" noProof="0" dirty="0">
                <a:ln>
                  <a:noFill/>
                </a:ln>
                <a:solidFill>
                  <a:srgbClr val="000000"/>
                </a:solidFill>
                <a:effectLst/>
                <a:uLnTx/>
                <a:uFillTx/>
                <a:latin typeface="Times New Roman" pitchFamily="18" charset="0"/>
                <a:ea typeface="Roboto Condensed Light"/>
                <a:cs typeface="Times New Roman" pitchFamily="18" charset="0"/>
                <a:sym typeface="Roboto Condensed Light"/>
              </a:rPr>
              <a:t>Дескриптор:</a:t>
            </a:r>
          </a:p>
          <a:p>
            <a:pPr marL="171450" marR="0" lvl="0" indent="-171450" algn="l" defTabSz="914400" rtl="0" eaLnBrk="1" fontAlgn="auto" latinLnBrk="0" hangingPunct="1">
              <a:lnSpc>
                <a:spcPct val="100000"/>
              </a:lnSpc>
              <a:spcBef>
                <a:spcPts val="0"/>
              </a:spcBef>
              <a:spcAft>
                <a:spcPts val="0"/>
              </a:spcAft>
              <a:buClr>
                <a:srgbClr val="C7D3E6"/>
              </a:buClr>
              <a:buSzPts val="2400"/>
              <a:buFontTx/>
              <a:buChar char="-"/>
              <a:tabLst/>
              <a:defRPr/>
            </a:pPr>
            <a:r>
              <a:rPr lang="kk-KZ" sz="1200" b="1" kern="0" dirty="0">
                <a:solidFill>
                  <a:srgbClr val="000000"/>
                </a:solidFill>
                <a:latin typeface="Times New Roman" pitchFamily="18" charset="0"/>
                <a:cs typeface="Times New Roman" pitchFamily="18" charset="0"/>
              </a:rPr>
              <a:t>э</a:t>
            </a:r>
            <a:r>
              <a:rPr lang="kk-KZ" sz="1200" b="1" kern="0" dirty="0" smtClean="0">
                <a:solidFill>
                  <a:srgbClr val="000000"/>
                </a:solidFill>
                <a:latin typeface="Times New Roman" pitchFamily="18" charset="0"/>
                <a:cs typeface="Times New Roman" pitchFamily="18" charset="0"/>
              </a:rPr>
              <a:t>сседе көтерілген мәселеге өзіндік пікір білдіреді;</a:t>
            </a:r>
            <a:endParaRPr kumimoji="0" lang="kk-KZ" sz="1200" b="1" i="0" u="none" strike="noStrike" kern="0" cap="none" spc="0" normalizeH="0" baseline="0" noProof="0" dirty="0">
              <a:ln>
                <a:noFill/>
              </a:ln>
              <a:solidFill>
                <a:srgbClr val="000000"/>
              </a:solidFill>
              <a:effectLst/>
              <a:uLnTx/>
              <a:uFillTx/>
              <a:latin typeface="Times New Roman" pitchFamily="18" charset="0"/>
              <a:ea typeface="Roboto Condensed Light"/>
              <a:cs typeface="Times New Roman" pitchFamily="18" charset="0"/>
              <a:sym typeface="Roboto Condensed Light"/>
            </a:endParaRPr>
          </a:p>
          <a:p>
            <a:pPr marL="171450" marR="0" lvl="0" indent="-171450" algn="l" defTabSz="914400" rtl="0" eaLnBrk="1" fontAlgn="auto" latinLnBrk="0" hangingPunct="1">
              <a:lnSpc>
                <a:spcPct val="100000"/>
              </a:lnSpc>
              <a:spcBef>
                <a:spcPts val="0"/>
              </a:spcBef>
              <a:spcAft>
                <a:spcPts val="0"/>
              </a:spcAft>
              <a:buClr>
                <a:srgbClr val="C7D3E6"/>
              </a:buClr>
              <a:buSzPts val="2400"/>
              <a:buFontTx/>
              <a:buChar char="-"/>
              <a:tabLst/>
              <a:defRPr/>
            </a:pPr>
            <a:r>
              <a:rPr lang="kk-KZ" sz="1200" b="1" kern="0" dirty="0">
                <a:solidFill>
                  <a:srgbClr val="000000"/>
                </a:solidFill>
                <a:latin typeface="Times New Roman" pitchFamily="18" charset="0"/>
                <a:cs typeface="Times New Roman" pitchFamily="18" charset="0"/>
              </a:rPr>
              <a:t>ш</a:t>
            </a:r>
            <a:r>
              <a:rPr lang="kk-KZ" sz="1200" b="1" kern="0" noProof="0" dirty="0" smtClean="0">
                <a:solidFill>
                  <a:srgbClr val="000000"/>
                </a:solidFill>
                <a:latin typeface="Times New Roman" pitchFamily="18" charset="0"/>
                <a:cs typeface="Times New Roman" pitchFamily="18" charset="0"/>
              </a:rPr>
              <a:t>ығармашылық жұмыс жазады.</a:t>
            </a:r>
            <a:endParaRPr kumimoji="0" lang="kk-KZ" sz="1200" b="1" i="0" u="none" strike="noStrike" kern="0" cap="none" spc="0" normalizeH="0" baseline="0" noProof="0" dirty="0">
              <a:ln>
                <a:noFill/>
              </a:ln>
              <a:solidFill>
                <a:srgbClr val="000000"/>
              </a:solidFill>
              <a:effectLst/>
              <a:uLnTx/>
              <a:uFillTx/>
              <a:latin typeface="Times New Roman" pitchFamily="18" charset="0"/>
              <a:ea typeface="Roboto Condensed Light"/>
              <a:cs typeface="Times New Roman" pitchFamily="18" charset="0"/>
              <a:sym typeface="Roboto Condensed Light"/>
            </a:endParaRPr>
          </a:p>
        </p:txBody>
      </p:sp>
      <p:sp>
        <p:nvSpPr>
          <p:cNvPr id="2" name="Лента лицом вниз 1"/>
          <p:cNvSpPr/>
          <p:nvPr/>
        </p:nvSpPr>
        <p:spPr>
          <a:xfrm>
            <a:off x="539552" y="1844824"/>
            <a:ext cx="8064896" cy="280831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1200" dirty="0">
                <a:solidFill>
                  <a:schemeClr val="bg1"/>
                </a:solidFill>
                <a:latin typeface="Times New Roman" pitchFamily="18" charset="0"/>
                <a:cs typeface="Times New Roman" pitchFamily="18" charset="0"/>
              </a:rPr>
              <a:t>«Қаныш Сәтбаев» роман-эссесін достарыммен бөлісемін, себебі бұл шығармада Қаныштың өмірлік ұстанымы мен қағидалары, қазақ ғылымының дамуына қосқан үлесі айтылады.</a:t>
            </a:r>
          </a:p>
          <a:p>
            <a:pPr algn="just"/>
            <a:r>
              <a:rPr lang="kk-KZ" sz="1200" dirty="0">
                <a:solidFill>
                  <a:schemeClr val="bg1"/>
                </a:solidFill>
                <a:latin typeface="Times New Roman" pitchFamily="18" charset="0"/>
                <a:cs typeface="Times New Roman" pitchFamily="18" charset="0"/>
              </a:rPr>
              <a:t>Шығармадағы тарихи оқиғаларды әлеуметтік желіде жариялаймын, себебі шығарма Қазақстандағы атқарылып жатқан ғылым саласындағы іс-шаралардың бүгінгі өмірдегі көрінісін бейнелейді.</a:t>
            </a:r>
          </a:p>
          <a:p>
            <a:pPr algn="just"/>
            <a:r>
              <a:rPr lang="kk-KZ" sz="1200" dirty="0">
                <a:solidFill>
                  <a:schemeClr val="bg1"/>
                </a:solidFill>
                <a:latin typeface="Times New Roman" pitchFamily="18" charset="0"/>
                <a:cs typeface="Times New Roman" pitchFamily="18" charset="0"/>
              </a:rPr>
              <a:t>Шығармада көтерілген мәселелерді ұлттық мүдде тұрғысынан ойланып таразылау керек, себебі еңбекқор адам қоғамға пайда әкеледі.</a:t>
            </a:r>
            <a:endParaRPr lang="ru-RU" sz="1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98155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260648"/>
            <a:ext cx="8496944" cy="6192688"/>
          </a:xfrm>
        </p:spPr>
        <p:txBody>
          <a:bodyPr>
            <a:normAutofit/>
          </a:bodyPr>
          <a:lstStyle/>
          <a:p>
            <a:pPr algn="l"/>
            <a:r>
              <a:rPr lang="kk-KZ" dirty="0" smtClean="0">
                <a:latin typeface="Times New Roman" pitchFamily="18" charset="0"/>
                <a:cs typeface="Times New Roman" pitchFamily="18" charset="0"/>
              </a:rPr>
              <a:t>3-тапсырма. Шығарманың жаңашылдығы туралы мақаланы оқыңыз.</a:t>
            </a:r>
            <a:r>
              <a:rPr lang="kk-KZ" dirty="0">
                <a:solidFill>
                  <a:schemeClr val="tx1"/>
                </a:solidFill>
              </a:rPr>
              <a:t> </a:t>
            </a:r>
            <a:r>
              <a:rPr lang="kk-KZ" dirty="0">
                <a:solidFill>
                  <a:schemeClr val="bg1"/>
                </a:solidFill>
                <a:latin typeface="Times New Roman" pitchFamily="18" charset="0"/>
                <a:cs typeface="Times New Roman" pitchFamily="18" charset="0"/>
              </a:rPr>
              <a:t>Мақаладағы ойды кесте бойынша орналастырыңыз, автордың ойына баға беріңіз. </a:t>
            </a:r>
          </a:p>
          <a:p>
            <a:pPr algn="just"/>
            <a:r>
              <a:rPr lang="kk-KZ" sz="1400" b="1" dirty="0" smtClean="0">
                <a:latin typeface="Times New Roman" pitchFamily="18" charset="0"/>
                <a:cs typeface="Times New Roman" pitchFamily="18" charset="0"/>
              </a:rPr>
              <a:t>«Отызыншы </a:t>
            </a:r>
            <a:r>
              <a:rPr lang="kk-KZ" sz="1400" b="1" dirty="0">
                <a:latin typeface="Times New Roman" pitchFamily="18" charset="0"/>
                <a:cs typeface="Times New Roman" pitchFamily="18" charset="0"/>
              </a:rPr>
              <a:t>жылдардың басында-ақ біз Қанышекеңнің атын есіте бастадық. Бері келе оның </a:t>
            </a:r>
            <a:r>
              <a:rPr lang="kk-KZ" sz="1400" b="1" dirty="0" smtClean="0">
                <a:latin typeface="Times New Roman" pitchFamily="18" charset="0"/>
                <a:cs typeface="Times New Roman" pitchFamily="18" charset="0"/>
              </a:rPr>
              <a:t>геология </a:t>
            </a:r>
            <a:r>
              <a:rPr lang="kk-KZ" sz="1400" b="1" dirty="0">
                <a:latin typeface="Times New Roman" pitchFamily="18" charset="0"/>
                <a:cs typeface="Times New Roman" pitchFamily="18" charset="0"/>
              </a:rPr>
              <a:t>ғылымының докторы, Мемлекеттік сыйлықтың лауреаты болғаны жалпы халықты аса қуантты. Жүзін көрмегенмен, оның үлкен білімпаз күшті инженер екендігін естіп жүрдік. Оның атының Жезқазғанмен байланысты екенін біз сияқты техникалық ғылымдардан алшақ жүрген адамдар да білетін. </a:t>
            </a:r>
            <a:r>
              <a:rPr lang="kk-KZ" sz="1400" b="1" dirty="0" smtClean="0">
                <a:latin typeface="Times New Roman" pitchFamily="18" charset="0"/>
                <a:cs typeface="Times New Roman" pitchFamily="18" charset="0"/>
              </a:rPr>
              <a:t>Қанышекеңнің жұмыс </a:t>
            </a:r>
            <a:r>
              <a:rPr lang="kk-KZ" sz="1400" b="1" dirty="0">
                <a:latin typeface="Times New Roman" pitchFamily="18" charset="0"/>
                <a:cs typeface="Times New Roman" pitchFamily="18" charset="0"/>
              </a:rPr>
              <a:t>нәтижелері </a:t>
            </a:r>
            <a:r>
              <a:rPr lang="kk-KZ" sz="1400" b="1" dirty="0" smtClean="0">
                <a:latin typeface="Times New Roman" pitchFamily="18" charset="0"/>
                <a:cs typeface="Times New Roman" pitchFamily="18" charset="0"/>
              </a:rPr>
              <a:t>халыққа </a:t>
            </a:r>
            <a:r>
              <a:rPr lang="kk-KZ" sz="1400" b="1" dirty="0">
                <a:latin typeface="Times New Roman" pitchFamily="18" charset="0"/>
                <a:cs typeface="Times New Roman" pitchFamily="18" charset="0"/>
              </a:rPr>
              <a:t>ұлы игілікті жарна екені де білінген. Кейде ол кісінің мақаласын оқып қалғанда, «әттең, өзін көрсек!» деген ой келе беретін</a:t>
            </a:r>
            <a:r>
              <a:rPr lang="kk-KZ" sz="1400" b="1" dirty="0" smtClean="0">
                <a:latin typeface="Times New Roman" pitchFamily="18" charset="0"/>
                <a:cs typeface="Times New Roman" pitchFamily="18" charset="0"/>
              </a:rPr>
              <a:t>.</a:t>
            </a:r>
          </a:p>
          <a:p>
            <a:pPr algn="just"/>
            <a:r>
              <a:rPr lang="kk-KZ" sz="1400" b="1" dirty="0">
                <a:latin typeface="Times New Roman" pitchFamily="18" charset="0"/>
                <a:cs typeface="Times New Roman" pitchFamily="18" charset="0"/>
              </a:rPr>
              <a:t>Ол келешекке батыл көз тастайтын, өзінің арманы үшін күресе білетін талантты инженер және басшы болды. Қазіргі </a:t>
            </a:r>
            <a:r>
              <a:rPr lang="kk-KZ" sz="1400" b="1" dirty="0" smtClean="0">
                <a:latin typeface="Times New Roman" pitchFamily="18" charset="0"/>
                <a:cs typeface="Times New Roman" pitchFamily="18" charset="0"/>
              </a:rPr>
              <a:t>үлкен </a:t>
            </a:r>
            <a:r>
              <a:rPr lang="kk-KZ" sz="1400" b="1" dirty="0">
                <a:latin typeface="Times New Roman" pitchFamily="18" charset="0"/>
                <a:cs typeface="Times New Roman" pitchFamily="18" charset="0"/>
              </a:rPr>
              <a:t>Жезқазған — </a:t>
            </a:r>
            <a:r>
              <a:rPr lang="kk-KZ" sz="1400" b="1" dirty="0" smtClean="0">
                <a:latin typeface="Times New Roman" pitchFamily="18" charset="0"/>
                <a:cs typeface="Times New Roman" pitchFamily="18" charset="0"/>
              </a:rPr>
              <a:t>Қаныш </a:t>
            </a:r>
            <a:r>
              <a:rPr lang="kk-KZ" sz="1400" b="1" dirty="0">
                <a:latin typeface="Times New Roman" pitchFamily="18" charset="0"/>
                <a:cs typeface="Times New Roman" pitchFamily="18" charset="0"/>
              </a:rPr>
              <a:t>Сәтбаевтың жүзеге асқан арманы </a:t>
            </a:r>
            <a:r>
              <a:rPr lang="kk-KZ" sz="1400" b="1" dirty="0" smtClean="0">
                <a:latin typeface="Times New Roman" pitchFamily="18" charset="0"/>
                <a:cs typeface="Times New Roman" pitchFamily="18" charset="0"/>
              </a:rPr>
              <a:t>еді. Сол </a:t>
            </a:r>
            <a:r>
              <a:rPr lang="kk-KZ" sz="1400" b="1" dirty="0">
                <a:latin typeface="Times New Roman" pitchFamily="18" charset="0"/>
                <a:cs typeface="Times New Roman" pitchFamily="18" charset="0"/>
              </a:rPr>
              <a:t>кездің өзінде-ақ Қаныш Имантайұлы өзін тек инженер ретінде емес, парасатты ғалым ретінде көрсете білді.</a:t>
            </a:r>
          </a:p>
          <a:p>
            <a:pPr algn="just"/>
            <a:r>
              <a:rPr lang="kk-KZ" sz="1400" b="1" dirty="0">
                <a:latin typeface="Times New Roman" pitchFamily="18" charset="0"/>
                <a:cs typeface="Times New Roman" pitchFamily="18" charset="0"/>
              </a:rPr>
              <a:t>Өмірі мен ісі халықтың өнегелі қазынасына айналған адамдардың тіршілігі мен іс-әрекеті жөнінде жазудың өзі тіпті қиын. Ол ма, кейде тіпті қауіпті ме деп те ойлайсың. Өйткені адал ізгі ниеттен ешбір ауытқымай жазып отырғанның </a:t>
            </a:r>
            <a:r>
              <a:rPr lang="kk-KZ" sz="1400" b="1" dirty="0" smtClean="0">
                <a:latin typeface="Times New Roman" pitchFamily="18" charset="0"/>
                <a:cs typeface="Times New Roman" pitchFamily="18" charset="0"/>
              </a:rPr>
              <a:t>өзінде </a:t>
            </a:r>
            <a:r>
              <a:rPr lang="kk-KZ" sz="1400" b="1" dirty="0">
                <a:latin typeface="Times New Roman" pitchFamily="18" charset="0"/>
                <a:cs typeface="Times New Roman" pitchFamily="18" charset="0"/>
              </a:rPr>
              <a:t>шындықтан алшақ кетіп қалу оп-оңай</a:t>
            </a:r>
            <a:r>
              <a:rPr lang="kk-KZ" sz="1400" b="1" dirty="0" smtClean="0">
                <a:latin typeface="Times New Roman" pitchFamily="18" charset="0"/>
                <a:cs typeface="Times New Roman" pitchFamily="18" charset="0"/>
              </a:rPr>
              <a:t>.»</a:t>
            </a:r>
          </a:p>
          <a:p>
            <a:pPr algn="r"/>
            <a:r>
              <a:rPr lang="kk-KZ" sz="1400" b="1" dirty="0" smtClean="0">
                <a:latin typeface="Times New Roman" pitchFamily="18" charset="0"/>
                <a:cs typeface="Times New Roman" pitchFamily="18" charset="0"/>
              </a:rPr>
              <a:t>А. Жұбанов</a:t>
            </a:r>
          </a:p>
          <a:p>
            <a:pPr algn="just"/>
            <a:endParaRPr lang="kk-KZ" sz="1400" b="1" dirty="0" smtClean="0">
              <a:latin typeface="Times New Roman" pitchFamily="18" charset="0"/>
              <a:cs typeface="Times New Roman" pitchFamily="18" charset="0"/>
            </a:endParaRPr>
          </a:p>
          <a:p>
            <a:pPr algn="l"/>
            <a:endParaRPr lang="kk-KZ" sz="1400" dirty="0" smtClean="0">
              <a:latin typeface="Times New Roman" pitchFamily="18" charset="0"/>
              <a:cs typeface="Times New Roman" pitchFamily="18" charset="0"/>
            </a:endParaRPr>
          </a:p>
        </p:txBody>
      </p:sp>
      <p:sp>
        <p:nvSpPr>
          <p:cNvPr id="4" name="Google Shape;191;p12"/>
          <p:cNvSpPr txBox="1">
            <a:spLocks/>
          </p:cNvSpPr>
          <p:nvPr/>
        </p:nvSpPr>
        <p:spPr>
          <a:xfrm>
            <a:off x="467544" y="5589240"/>
            <a:ext cx="6806526" cy="72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171450" marR="0" lvl="0" indent="-171450" algn="l" defTabSz="914400" rtl="0" eaLnBrk="1" fontAlgn="auto" latinLnBrk="0" hangingPunct="1">
              <a:lnSpc>
                <a:spcPct val="100000"/>
              </a:lnSpc>
              <a:spcBef>
                <a:spcPts val="0"/>
              </a:spcBef>
              <a:spcAft>
                <a:spcPts val="0"/>
              </a:spcAft>
              <a:buClr>
                <a:srgbClr val="C7D3E6"/>
              </a:buClr>
              <a:buSzPts val="2400"/>
              <a:buFontTx/>
              <a:buChar char="-"/>
              <a:tabLst/>
              <a:defRPr/>
            </a:pPr>
            <a:r>
              <a:rPr kumimoji="0" lang="kk-KZ" sz="1200" b="1" i="0" u="none" strike="noStrike" kern="0" cap="none" spc="0" normalizeH="0" baseline="0" noProof="0" dirty="0" smtClean="0">
                <a:ln>
                  <a:noFill/>
                </a:ln>
                <a:solidFill>
                  <a:srgbClr val="000000"/>
                </a:solidFill>
                <a:effectLst/>
                <a:uLnTx/>
                <a:uFillTx/>
                <a:latin typeface="Times New Roman" pitchFamily="18" charset="0"/>
                <a:ea typeface="Roboto Condensed Light"/>
                <a:cs typeface="Times New Roman" pitchFamily="18" charset="0"/>
                <a:sym typeface="Roboto Condensed Light"/>
              </a:rPr>
              <a:t>Дескриптор:</a:t>
            </a:r>
          </a:p>
          <a:p>
            <a:pPr marL="171450" marR="0" lvl="0" indent="-171450" algn="l" defTabSz="914400" rtl="0" eaLnBrk="1" fontAlgn="auto" latinLnBrk="0" hangingPunct="1">
              <a:lnSpc>
                <a:spcPct val="100000"/>
              </a:lnSpc>
              <a:spcBef>
                <a:spcPts val="0"/>
              </a:spcBef>
              <a:spcAft>
                <a:spcPts val="0"/>
              </a:spcAft>
              <a:buClr>
                <a:srgbClr val="C7D3E6"/>
              </a:buClr>
              <a:buSzPts val="2400"/>
              <a:buFontTx/>
              <a:buChar char="-"/>
              <a:tabLst/>
              <a:defRPr/>
            </a:pPr>
            <a:r>
              <a:rPr lang="kk-KZ" sz="1200" b="1" kern="0" dirty="0">
                <a:solidFill>
                  <a:srgbClr val="000000"/>
                </a:solidFill>
                <a:latin typeface="Times New Roman" pitchFamily="18" charset="0"/>
                <a:cs typeface="Times New Roman" pitchFamily="18" charset="0"/>
              </a:rPr>
              <a:t>ш</a:t>
            </a:r>
            <a:r>
              <a:rPr lang="kk-KZ" sz="1200" b="1" kern="0" dirty="0" smtClean="0">
                <a:solidFill>
                  <a:srgbClr val="000000"/>
                </a:solidFill>
                <a:latin typeface="Times New Roman" pitchFamily="18" charset="0"/>
                <a:cs typeface="Times New Roman" pitchFamily="18" charset="0"/>
              </a:rPr>
              <a:t>ығарманың жаңашылдығына баға береді.</a:t>
            </a:r>
          </a:p>
        </p:txBody>
      </p:sp>
      <p:graphicFrame>
        <p:nvGraphicFramePr>
          <p:cNvPr id="2" name="Таблица 1"/>
          <p:cNvGraphicFramePr>
            <a:graphicFrameLocks noGrp="1"/>
          </p:cNvGraphicFramePr>
          <p:nvPr>
            <p:extLst>
              <p:ext uri="{D42A27DB-BD31-4B8C-83A1-F6EECF244321}">
                <p14:modId xmlns:p14="http://schemas.microsoft.com/office/powerpoint/2010/main" val="358423215"/>
              </p:ext>
            </p:extLst>
          </p:nvPr>
        </p:nvGraphicFramePr>
        <p:xfrm>
          <a:off x="1259632" y="4221088"/>
          <a:ext cx="6624735" cy="1107440"/>
        </p:xfrm>
        <a:graphic>
          <a:graphicData uri="http://schemas.openxmlformats.org/drawingml/2006/table">
            <a:tbl>
              <a:tblPr firstRow="1" bandRow="1">
                <a:tableStyleId>{5C22544A-7EE6-4342-B048-85BDC9FD1C3A}</a:tableStyleId>
              </a:tblPr>
              <a:tblGrid>
                <a:gridCol w="2208245"/>
                <a:gridCol w="1824203"/>
                <a:gridCol w="2592287"/>
              </a:tblGrid>
              <a:tr h="139040">
                <a:tc>
                  <a:txBody>
                    <a:bodyPr/>
                    <a:lstStyle/>
                    <a:p>
                      <a:endParaRPr lang="ru-RU" dirty="0"/>
                    </a:p>
                  </a:txBody>
                  <a:tcPr/>
                </a:tc>
                <a:tc>
                  <a:txBody>
                    <a:bodyPr/>
                    <a:lstStyle/>
                    <a:p>
                      <a:endParaRPr lang="ru-RU"/>
                    </a:p>
                  </a:txBody>
                  <a:tcPr/>
                </a:tc>
                <a:tc>
                  <a:txBody>
                    <a:bodyPr/>
                    <a:lstStyle/>
                    <a:p>
                      <a:r>
                        <a:rPr lang="kk-KZ" sz="1600" b="1" dirty="0" smtClean="0">
                          <a:solidFill>
                            <a:schemeClr val="tx1"/>
                          </a:solidFill>
                          <a:latin typeface="Times New Roman" pitchFamily="18" charset="0"/>
                          <a:cs typeface="Times New Roman" pitchFamily="18" charset="0"/>
                        </a:rPr>
                        <a:t>Жаңашылдығы</a:t>
                      </a:r>
                      <a:endParaRPr lang="ru-RU" sz="1600" b="1" dirty="0">
                        <a:solidFill>
                          <a:schemeClr val="tx1"/>
                        </a:solidFill>
                        <a:latin typeface="Times New Roman" pitchFamily="18" charset="0"/>
                        <a:cs typeface="Times New Roman" pitchFamily="18" charset="0"/>
                      </a:endParaRPr>
                    </a:p>
                  </a:txBody>
                  <a:tcPr/>
                </a:tc>
              </a:tr>
              <a:tr h="370840">
                <a:tc>
                  <a:txBody>
                    <a:bodyPr/>
                    <a:lstStyle/>
                    <a:p>
                      <a:endParaRPr lang="ru-RU" dirty="0"/>
                    </a:p>
                  </a:txBody>
                  <a:tcPr/>
                </a:tc>
                <a:tc>
                  <a:txBody>
                    <a:bodyPr/>
                    <a:lstStyle/>
                    <a:p>
                      <a:endParaRPr lang="ru-RU"/>
                    </a:p>
                  </a:txBody>
                  <a:tcPr/>
                </a:tc>
                <a:tc>
                  <a:txBody>
                    <a:bodyPr/>
                    <a:lstStyle/>
                    <a:p>
                      <a:r>
                        <a:rPr lang="kk-KZ" sz="1600" b="1" baseline="0" dirty="0" smtClean="0">
                          <a:solidFill>
                            <a:schemeClr val="tx1"/>
                          </a:solidFill>
                          <a:latin typeface="Times New Roman" pitchFamily="18" charset="0"/>
                          <a:cs typeface="Times New Roman" pitchFamily="18" charset="0"/>
                        </a:rPr>
                        <a:t>Мақаладағы пікір</a:t>
                      </a:r>
                      <a:endParaRPr lang="ru-RU" sz="1600" b="1" dirty="0">
                        <a:solidFill>
                          <a:schemeClr val="tx1"/>
                        </a:solidFill>
                        <a:latin typeface="Times New Roman" pitchFamily="18" charset="0"/>
                        <a:cs typeface="Times New Roman" pitchFamily="18" charset="0"/>
                      </a:endParaRPr>
                    </a:p>
                  </a:txBody>
                  <a:tcPr/>
                </a:tc>
              </a:tr>
              <a:tr h="370840">
                <a:tc>
                  <a:txBody>
                    <a:bodyPr/>
                    <a:lstStyle/>
                    <a:p>
                      <a:endParaRPr lang="ru-RU"/>
                    </a:p>
                  </a:txBody>
                  <a:tcPr/>
                </a:tc>
                <a:tc>
                  <a:txBody>
                    <a:bodyPr/>
                    <a:lstStyle/>
                    <a:p>
                      <a:endParaRPr lang="ru-RU"/>
                    </a:p>
                  </a:txBody>
                  <a:tcPr/>
                </a:tc>
                <a:tc>
                  <a:txBody>
                    <a:bodyPr/>
                    <a:lstStyle/>
                    <a:p>
                      <a:r>
                        <a:rPr lang="kk-KZ" sz="1600" b="1" dirty="0" smtClean="0">
                          <a:solidFill>
                            <a:schemeClr val="tx1"/>
                          </a:solidFill>
                          <a:latin typeface="Times New Roman" pitchFamily="18" charset="0"/>
                          <a:cs typeface="Times New Roman" pitchFamily="18" charset="0"/>
                        </a:rPr>
                        <a:t>Менің пікірім</a:t>
                      </a:r>
                      <a:endParaRPr lang="ru-RU" sz="1600" b="1" dirty="0">
                        <a:solidFill>
                          <a:schemeClr val="tx1"/>
                        </a:solidFill>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42257586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1198</TotalTime>
  <Words>969</Words>
  <Application>Microsoft Office PowerPoint</Application>
  <PresentationFormat>Экран (4:3)</PresentationFormat>
  <Paragraphs>121</Paragraphs>
  <Slides>13</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vt:i4>
      </vt:variant>
    </vt:vector>
  </HeadingPairs>
  <TitlesOfParts>
    <vt:vector size="21" baseType="lpstr">
      <vt:lpstr>Calibri</vt:lpstr>
      <vt:lpstr>Calibri Light</vt:lpstr>
      <vt:lpstr>Candara</vt:lpstr>
      <vt:lpstr>Roboto Condensed Light</vt:lpstr>
      <vt:lpstr>Symbol</vt:lpstr>
      <vt:lpstr>Times New Roman</vt:lpstr>
      <vt:lpstr>Wingdings</vt:lpstr>
      <vt:lpstr>Волна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Huawei</cp:lastModifiedBy>
  <cp:revision>73</cp:revision>
  <cp:lastPrinted>2020-11-06T15:33:15Z</cp:lastPrinted>
  <dcterms:created xsi:type="dcterms:W3CDTF">2020-07-20T04:20:42Z</dcterms:created>
  <dcterms:modified xsi:type="dcterms:W3CDTF">2024-10-29T20:00:13Z</dcterms:modified>
</cp:coreProperties>
</file>