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58" r:id="rId3"/>
    <p:sldId id="259" r:id="rId4"/>
    <p:sldId id="260" r:id="rId5"/>
    <p:sldId id="262" r:id="rId6"/>
    <p:sldId id="263" r:id="rId7"/>
    <p:sldId id="264" r:id="rId8"/>
    <p:sldId id="265" r:id="rId9"/>
    <p:sldId id="270" r:id="rId10"/>
    <p:sldId id="268" r:id="rId11"/>
    <p:sldId id="271" r:id="rId12"/>
    <p:sldId id="266" r:id="rId13"/>
    <p:sldId id="272" r:id="rId14"/>
    <p:sldId id="273"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364" autoAdjust="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D5B9A-5923-48D9-942C-DCEA904369A7}" type="datetimeFigureOut">
              <a:rPr lang="ru-RU" smtClean="0"/>
              <a:t>10.11.2020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4FB27F-EA13-4309-B42A-587E1A09FD05}" type="slidenum">
              <a:rPr lang="ru-RU" smtClean="0"/>
              <a:t>‹#›</a:t>
            </a:fld>
            <a:endParaRPr lang="ru-RU"/>
          </a:p>
        </p:txBody>
      </p:sp>
    </p:spTree>
    <p:extLst>
      <p:ext uri="{BB962C8B-B14F-4D97-AF65-F5344CB8AC3E}">
        <p14:creationId xmlns:p14="http://schemas.microsoft.com/office/powerpoint/2010/main" val="2379800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864FB27F-EA13-4309-B42A-587E1A09FD05}" type="slidenum">
              <a:rPr lang="ru-RU" smtClean="0"/>
              <a:t>5</a:t>
            </a:fld>
            <a:endParaRPr lang="ru-RU"/>
          </a:p>
        </p:txBody>
      </p:sp>
    </p:spTree>
    <p:extLst>
      <p:ext uri="{BB962C8B-B14F-4D97-AF65-F5344CB8AC3E}">
        <p14:creationId xmlns:p14="http://schemas.microsoft.com/office/powerpoint/2010/main" val="3203500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29D4402-0EC0-47A5-B335-C7DBADDD83D3}" type="datetimeFigureOut">
              <a:rPr lang="ru-RU" smtClean="0"/>
              <a:t>10.11.2020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201CD22-BAF4-4496-BA46-E6FA958CDD5D}" type="slidenum">
              <a:rPr lang="ru-RU" smtClean="0"/>
              <a:t>‹#›</a:t>
            </a:fld>
            <a:endParaRPr lang="ru-RU"/>
          </a:p>
        </p:txBody>
      </p:sp>
    </p:spTree>
    <p:extLst>
      <p:ext uri="{BB962C8B-B14F-4D97-AF65-F5344CB8AC3E}">
        <p14:creationId xmlns:p14="http://schemas.microsoft.com/office/powerpoint/2010/main" val="3969322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29D4402-0EC0-47A5-B335-C7DBADDD83D3}" type="datetimeFigureOut">
              <a:rPr lang="ru-RU" smtClean="0"/>
              <a:t>10.11.2020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201CD22-BAF4-4496-BA46-E6FA958CDD5D}" type="slidenum">
              <a:rPr lang="ru-RU" smtClean="0"/>
              <a:t>‹#›</a:t>
            </a:fld>
            <a:endParaRPr lang="ru-RU"/>
          </a:p>
        </p:txBody>
      </p:sp>
    </p:spTree>
    <p:extLst>
      <p:ext uri="{BB962C8B-B14F-4D97-AF65-F5344CB8AC3E}">
        <p14:creationId xmlns:p14="http://schemas.microsoft.com/office/powerpoint/2010/main" val="2105431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29D4402-0EC0-47A5-B335-C7DBADDD83D3}" type="datetimeFigureOut">
              <a:rPr lang="ru-RU" smtClean="0"/>
              <a:t>10.11.2020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201CD22-BAF4-4496-BA46-E6FA958CDD5D}" type="slidenum">
              <a:rPr lang="ru-RU" smtClean="0"/>
              <a:t>‹#›</a:t>
            </a:fld>
            <a:endParaRPr lang="ru-RU"/>
          </a:p>
        </p:txBody>
      </p:sp>
    </p:spTree>
    <p:extLst>
      <p:ext uri="{BB962C8B-B14F-4D97-AF65-F5344CB8AC3E}">
        <p14:creationId xmlns:p14="http://schemas.microsoft.com/office/powerpoint/2010/main" val="73887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29D4402-0EC0-47A5-B335-C7DBADDD83D3}" type="datetimeFigureOut">
              <a:rPr lang="ru-RU" smtClean="0"/>
              <a:t>10.11.2020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201CD22-BAF4-4496-BA46-E6FA958CDD5D}" type="slidenum">
              <a:rPr lang="ru-RU" smtClean="0"/>
              <a:t>‹#›</a:t>
            </a:fld>
            <a:endParaRPr lang="ru-RU"/>
          </a:p>
        </p:txBody>
      </p:sp>
    </p:spTree>
    <p:extLst>
      <p:ext uri="{BB962C8B-B14F-4D97-AF65-F5344CB8AC3E}">
        <p14:creationId xmlns:p14="http://schemas.microsoft.com/office/powerpoint/2010/main" val="3318905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29D4402-0EC0-47A5-B335-C7DBADDD83D3}" type="datetimeFigureOut">
              <a:rPr lang="ru-RU" smtClean="0"/>
              <a:t>10.11.2020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201CD22-BAF4-4496-BA46-E6FA958CDD5D}" type="slidenum">
              <a:rPr lang="ru-RU" smtClean="0"/>
              <a:t>‹#›</a:t>
            </a:fld>
            <a:endParaRPr lang="ru-RU"/>
          </a:p>
        </p:txBody>
      </p:sp>
    </p:spTree>
    <p:extLst>
      <p:ext uri="{BB962C8B-B14F-4D97-AF65-F5344CB8AC3E}">
        <p14:creationId xmlns:p14="http://schemas.microsoft.com/office/powerpoint/2010/main" val="3561263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29D4402-0EC0-47A5-B335-C7DBADDD83D3}" type="datetimeFigureOut">
              <a:rPr lang="ru-RU" smtClean="0"/>
              <a:t>10.11.2020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201CD22-BAF4-4496-BA46-E6FA958CDD5D}" type="slidenum">
              <a:rPr lang="ru-RU" smtClean="0"/>
              <a:t>‹#›</a:t>
            </a:fld>
            <a:endParaRPr lang="ru-RU"/>
          </a:p>
        </p:txBody>
      </p:sp>
    </p:spTree>
    <p:extLst>
      <p:ext uri="{BB962C8B-B14F-4D97-AF65-F5344CB8AC3E}">
        <p14:creationId xmlns:p14="http://schemas.microsoft.com/office/powerpoint/2010/main" val="752651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29D4402-0EC0-47A5-B335-C7DBADDD83D3}" type="datetimeFigureOut">
              <a:rPr lang="ru-RU" smtClean="0"/>
              <a:t>10.11.2020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201CD22-BAF4-4496-BA46-E6FA958CDD5D}" type="slidenum">
              <a:rPr lang="ru-RU" smtClean="0"/>
              <a:t>‹#›</a:t>
            </a:fld>
            <a:endParaRPr lang="ru-RU"/>
          </a:p>
        </p:txBody>
      </p:sp>
    </p:spTree>
    <p:extLst>
      <p:ext uri="{BB962C8B-B14F-4D97-AF65-F5344CB8AC3E}">
        <p14:creationId xmlns:p14="http://schemas.microsoft.com/office/powerpoint/2010/main" val="3968632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29D4402-0EC0-47A5-B335-C7DBADDD83D3}" type="datetimeFigureOut">
              <a:rPr lang="ru-RU" smtClean="0"/>
              <a:t>10.11.2020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201CD22-BAF4-4496-BA46-E6FA958CDD5D}" type="slidenum">
              <a:rPr lang="ru-RU" smtClean="0"/>
              <a:t>‹#›</a:t>
            </a:fld>
            <a:endParaRPr lang="ru-RU"/>
          </a:p>
        </p:txBody>
      </p:sp>
    </p:spTree>
    <p:extLst>
      <p:ext uri="{BB962C8B-B14F-4D97-AF65-F5344CB8AC3E}">
        <p14:creationId xmlns:p14="http://schemas.microsoft.com/office/powerpoint/2010/main" val="969649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29D4402-0EC0-47A5-B335-C7DBADDD83D3}" type="datetimeFigureOut">
              <a:rPr lang="ru-RU" smtClean="0"/>
              <a:t>10.11.2020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201CD22-BAF4-4496-BA46-E6FA958CDD5D}" type="slidenum">
              <a:rPr lang="ru-RU" smtClean="0"/>
              <a:t>‹#›</a:t>
            </a:fld>
            <a:endParaRPr lang="ru-RU"/>
          </a:p>
        </p:txBody>
      </p:sp>
    </p:spTree>
    <p:extLst>
      <p:ext uri="{BB962C8B-B14F-4D97-AF65-F5344CB8AC3E}">
        <p14:creationId xmlns:p14="http://schemas.microsoft.com/office/powerpoint/2010/main" val="3863120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29D4402-0EC0-47A5-B335-C7DBADDD83D3}" type="datetimeFigureOut">
              <a:rPr lang="ru-RU" smtClean="0"/>
              <a:t>10.11.2020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201CD22-BAF4-4496-BA46-E6FA958CDD5D}" type="slidenum">
              <a:rPr lang="ru-RU" smtClean="0"/>
              <a:t>‹#›</a:t>
            </a:fld>
            <a:endParaRPr lang="ru-RU"/>
          </a:p>
        </p:txBody>
      </p:sp>
    </p:spTree>
    <p:extLst>
      <p:ext uri="{BB962C8B-B14F-4D97-AF65-F5344CB8AC3E}">
        <p14:creationId xmlns:p14="http://schemas.microsoft.com/office/powerpoint/2010/main" val="1671569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29D4402-0EC0-47A5-B335-C7DBADDD83D3}" type="datetimeFigureOut">
              <a:rPr lang="ru-RU" smtClean="0"/>
              <a:t>10.11.2020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201CD22-BAF4-4496-BA46-E6FA958CDD5D}" type="slidenum">
              <a:rPr lang="ru-RU" smtClean="0"/>
              <a:t>‹#›</a:t>
            </a:fld>
            <a:endParaRPr lang="ru-RU"/>
          </a:p>
        </p:txBody>
      </p:sp>
    </p:spTree>
    <p:extLst>
      <p:ext uri="{BB962C8B-B14F-4D97-AF65-F5344CB8AC3E}">
        <p14:creationId xmlns:p14="http://schemas.microsoft.com/office/powerpoint/2010/main" val="4274594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9D4402-0EC0-47A5-B335-C7DBADDD83D3}" type="datetimeFigureOut">
              <a:rPr lang="ru-RU" smtClean="0"/>
              <a:t>10.11.2020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01CD22-BAF4-4496-BA46-E6FA958CDD5D}" type="slidenum">
              <a:rPr lang="ru-RU" smtClean="0"/>
              <a:t>‹#›</a:t>
            </a:fld>
            <a:endParaRPr lang="ru-RU"/>
          </a:p>
        </p:txBody>
      </p:sp>
    </p:spTree>
    <p:extLst>
      <p:ext uri="{BB962C8B-B14F-4D97-AF65-F5344CB8AC3E}">
        <p14:creationId xmlns:p14="http://schemas.microsoft.com/office/powerpoint/2010/main" val="1816397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35527" y="249381"/>
            <a:ext cx="11762509" cy="6386945"/>
          </a:xfrm>
        </p:spPr>
        <p:txBody>
          <a:bodyPr>
            <a:normAutofit/>
          </a:bodyPr>
          <a:lstStyle/>
          <a:p>
            <a:endParaRPr lang="kk-KZ" sz="4000" b="1" dirty="0" smtClean="0">
              <a:solidFill>
                <a:schemeClr val="accent5">
                  <a:lumMod val="75000"/>
                </a:schemeClr>
              </a:solidFill>
              <a:latin typeface="Times New Roman" pitchFamily="18" charset="0"/>
              <a:cs typeface="Times New Roman" pitchFamily="18" charset="0"/>
            </a:endParaRPr>
          </a:p>
          <a:p>
            <a:endParaRPr lang="kk-KZ" sz="4000" b="1" dirty="0">
              <a:solidFill>
                <a:schemeClr val="accent5">
                  <a:lumMod val="75000"/>
                </a:schemeClr>
              </a:solidFill>
              <a:latin typeface="Times New Roman" pitchFamily="18" charset="0"/>
              <a:cs typeface="Times New Roman" pitchFamily="18" charset="0"/>
            </a:endParaRPr>
          </a:p>
          <a:p>
            <a:r>
              <a:rPr lang="kk-KZ" sz="4000" b="1" dirty="0" smtClean="0">
                <a:solidFill>
                  <a:schemeClr val="accent5">
                    <a:lumMod val="75000"/>
                  </a:schemeClr>
                </a:solidFill>
                <a:latin typeface="Times New Roman" pitchFamily="18" charset="0"/>
                <a:cs typeface="Times New Roman" pitchFamily="18" charset="0"/>
              </a:rPr>
              <a:t>Сабақтың </a:t>
            </a:r>
            <a:r>
              <a:rPr lang="kk-KZ" sz="4000" b="1" dirty="0">
                <a:solidFill>
                  <a:schemeClr val="accent5">
                    <a:lumMod val="75000"/>
                  </a:schemeClr>
                </a:solidFill>
                <a:latin typeface="Times New Roman" pitchFamily="18" charset="0"/>
                <a:cs typeface="Times New Roman" pitchFamily="18" charset="0"/>
              </a:rPr>
              <a:t>тақырыбы</a:t>
            </a:r>
            <a:r>
              <a:rPr lang="kk-KZ" sz="4000" b="1" dirty="0" smtClean="0">
                <a:solidFill>
                  <a:schemeClr val="accent5">
                    <a:lumMod val="75000"/>
                  </a:schemeClr>
                </a:solidFill>
                <a:latin typeface="Times New Roman" pitchFamily="18" charset="0"/>
                <a:cs typeface="Times New Roman" pitchFamily="18" charset="0"/>
              </a:rPr>
              <a:t>:</a:t>
            </a:r>
          </a:p>
          <a:p>
            <a:r>
              <a:rPr lang="kk-KZ" sz="3600" dirty="0" smtClean="0">
                <a:solidFill>
                  <a:schemeClr val="accent5"/>
                </a:solidFill>
                <a:latin typeface="Times New Roman" pitchFamily="18" charset="0"/>
                <a:cs typeface="Times New Roman" pitchFamily="18" charset="0"/>
              </a:rPr>
              <a:t>Жүсіпбек Аймауытов "Ақбілек" романы.</a:t>
            </a:r>
          </a:p>
          <a:p>
            <a:r>
              <a:rPr lang="kk-KZ" sz="3600" dirty="0" smtClean="0">
                <a:solidFill>
                  <a:schemeClr val="accent5"/>
                </a:solidFill>
                <a:latin typeface="Times New Roman" pitchFamily="18" charset="0"/>
                <a:cs typeface="Times New Roman" pitchFamily="18" charset="0"/>
              </a:rPr>
              <a:t>Бақыт пен  махаббат.</a:t>
            </a:r>
            <a:br>
              <a:rPr lang="kk-KZ" sz="3600" dirty="0" smtClean="0">
                <a:solidFill>
                  <a:schemeClr val="accent5"/>
                </a:solidFill>
                <a:latin typeface="Times New Roman" pitchFamily="18" charset="0"/>
                <a:cs typeface="Times New Roman" pitchFamily="18" charset="0"/>
              </a:rPr>
            </a:br>
            <a:endParaRPr lang="ru-RU" sz="3600" dirty="0" smtClean="0">
              <a:solidFill>
                <a:schemeClr val="accent5"/>
              </a:solidFill>
              <a:latin typeface="Times New Roman" pitchFamily="18" charset="0"/>
              <a:cs typeface="Times New Roman" pitchFamily="18" charset="0"/>
            </a:endParaRPr>
          </a:p>
          <a:p>
            <a:endParaRPr lang="ru-RU" sz="4000" b="1" dirty="0">
              <a:solidFill>
                <a:schemeClr val="accent5">
                  <a:lumMod val="75000"/>
                </a:schemeClr>
              </a:solidFill>
            </a:endParaRPr>
          </a:p>
        </p:txBody>
      </p:sp>
    </p:spTree>
    <p:extLst>
      <p:ext uri="{BB962C8B-B14F-4D97-AF65-F5344CB8AC3E}">
        <p14:creationId xmlns:p14="http://schemas.microsoft.com/office/powerpoint/2010/main" val="10268043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40327" y="387926"/>
            <a:ext cx="11069782" cy="6068291"/>
          </a:xfrm>
        </p:spPr>
        <p:txBody>
          <a:bodyPr/>
          <a:lstStyle/>
          <a:p>
            <a:pPr marL="0" indent="0">
              <a:buNone/>
            </a:pPr>
            <a:r>
              <a:rPr lang="kk-KZ" b="1" dirty="0" smtClean="0">
                <a:solidFill>
                  <a:schemeClr val="accent5">
                    <a:lumMod val="75000"/>
                  </a:schemeClr>
                </a:solidFill>
                <a:latin typeface="Times New Roman" panose="02020603050405020304" pitchFamily="18" charset="0"/>
                <a:cs typeface="Times New Roman" panose="02020603050405020304" pitchFamily="18" charset="0"/>
              </a:rPr>
              <a:t>                     Ақбілектің </a:t>
            </a:r>
            <a:r>
              <a:rPr lang="kk-KZ" b="1" dirty="0">
                <a:solidFill>
                  <a:schemeClr val="accent5">
                    <a:lumMod val="75000"/>
                  </a:schemeClr>
                </a:solidFill>
                <a:latin typeface="Times New Roman" panose="02020603050405020304" pitchFamily="18" charset="0"/>
                <a:cs typeface="Times New Roman" panose="02020603050405020304" pitchFamily="18" charset="0"/>
              </a:rPr>
              <a:t>мінезіне, тұлғасына </a:t>
            </a:r>
            <a:r>
              <a:rPr lang="kk-KZ" b="1" dirty="0" smtClean="0">
                <a:solidFill>
                  <a:schemeClr val="accent5">
                    <a:lumMod val="75000"/>
                  </a:schemeClr>
                </a:solidFill>
                <a:latin typeface="Times New Roman" panose="02020603050405020304" pitchFamily="18" charset="0"/>
                <a:cs typeface="Times New Roman" panose="02020603050405020304" pitchFamily="18" charset="0"/>
              </a:rPr>
              <a:t>топтастыру</a:t>
            </a:r>
            <a:endParaRPr lang="ru-RU" dirty="0"/>
          </a:p>
        </p:txBody>
      </p:sp>
      <p:sp>
        <p:nvSpPr>
          <p:cNvPr id="4" name="Овал 3"/>
          <p:cNvSpPr/>
          <p:nvPr/>
        </p:nvSpPr>
        <p:spPr>
          <a:xfrm>
            <a:off x="4779818" y="2826326"/>
            <a:ext cx="2604655" cy="109450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600" dirty="0" smtClean="0">
                <a:latin typeface="Times New Roman" panose="02020603050405020304" pitchFamily="18" charset="0"/>
                <a:cs typeface="Times New Roman" panose="02020603050405020304" pitchFamily="18" charset="0"/>
              </a:rPr>
              <a:t>Ақбілек</a:t>
            </a:r>
            <a:endParaRPr lang="ru-RU" sz="3600" dirty="0">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8544788" y="2826326"/>
            <a:ext cx="144434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Мәдениетті </a:t>
            </a:r>
            <a:endParaRPr lang="ru-RU" dirty="0"/>
          </a:p>
        </p:txBody>
      </p:sp>
      <p:sp>
        <p:nvSpPr>
          <p:cNvPr id="6" name="Скругленный прямоугольник 5"/>
          <p:cNvSpPr/>
          <p:nvPr/>
        </p:nvSpPr>
        <p:spPr>
          <a:xfrm>
            <a:off x="3581400" y="1420088"/>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Ерке, сұлу</a:t>
            </a:r>
            <a:endParaRPr lang="ru-RU" dirty="0"/>
          </a:p>
        </p:txBody>
      </p:sp>
      <p:sp>
        <p:nvSpPr>
          <p:cNvPr id="7" name="Скругленный прямоугольник 6"/>
          <p:cNvSpPr/>
          <p:nvPr/>
        </p:nvSpPr>
        <p:spPr>
          <a:xfrm>
            <a:off x="5572994" y="890154"/>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Өжет, батыл</a:t>
            </a:r>
            <a:endParaRPr lang="ru-RU" dirty="0"/>
          </a:p>
        </p:txBody>
      </p:sp>
      <p:sp>
        <p:nvSpPr>
          <p:cNvPr id="8" name="Скругленный прямоугольник 7"/>
          <p:cNvSpPr/>
          <p:nvPr/>
        </p:nvSpPr>
        <p:spPr>
          <a:xfrm>
            <a:off x="7384473" y="1420088"/>
            <a:ext cx="119841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Оқыған, білімді</a:t>
            </a:r>
            <a:endParaRPr lang="ru-RU" dirty="0"/>
          </a:p>
        </p:txBody>
      </p:sp>
      <p:sp>
        <p:nvSpPr>
          <p:cNvPr id="9" name="Скругленный прямоугольник 8"/>
          <p:cNvSpPr/>
          <p:nvPr/>
        </p:nvSpPr>
        <p:spPr>
          <a:xfrm>
            <a:off x="7630387" y="4596242"/>
            <a:ext cx="1395851"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Көзі ашық, көкірегі ояу</a:t>
            </a:r>
            <a:endParaRPr lang="ru-RU" dirty="0"/>
          </a:p>
        </p:txBody>
      </p:sp>
      <p:sp>
        <p:nvSpPr>
          <p:cNvPr id="10" name="Скругленный прямоугольник 9"/>
          <p:cNvSpPr/>
          <p:nvPr/>
        </p:nvSpPr>
        <p:spPr>
          <a:xfrm>
            <a:off x="2182093" y="2916379"/>
            <a:ext cx="139930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Мейірімді, жанашыр</a:t>
            </a:r>
            <a:endParaRPr lang="ru-RU" dirty="0"/>
          </a:p>
        </p:txBody>
      </p:sp>
      <p:sp>
        <p:nvSpPr>
          <p:cNvPr id="11" name="Скругленный прямоугольник 10"/>
          <p:cNvSpPr/>
          <p:nvPr/>
        </p:nvSpPr>
        <p:spPr>
          <a:xfrm>
            <a:off x="3581400" y="4592780"/>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Нәзік, әлсіз</a:t>
            </a:r>
            <a:endParaRPr lang="ru-RU" dirty="0"/>
          </a:p>
        </p:txBody>
      </p:sp>
      <p:sp>
        <p:nvSpPr>
          <p:cNvPr id="12" name="Скругленный прямоугольник 11"/>
          <p:cNvSpPr/>
          <p:nvPr/>
        </p:nvSpPr>
        <p:spPr>
          <a:xfrm>
            <a:off x="5430982" y="4942607"/>
            <a:ext cx="1288473"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Иманды, инабатты</a:t>
            </a:r>
            <a:endParaRPr lang="ru-RU" dirty="0"/>
          </a:p>
        </p:txBody>
      </p:sp>
      <p:cxnSp>
        <p:nvCxnSpPr>
          <p:cNvPr id="14" name="Прямая соединительная линия 13"/>
          <p:cNvCxnSpPr>
            <a:stCxn id="4" idx="6"/>
          </p:cNvCxnSpPr>
          <p:nvPr/>
        </p:nvCxnSpPr>
        <p:spPr>
          <a:xfrm flipV="1">
            <a:off x="7384473" y="3356260"/>
            <a:ext cx="969818" cy="173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flipV="1">
            <a:off x="7065818" y="2410687"/>
            <a:ext cx="574964" cy="50569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flipH="1">
            <a:off x="6075218" y="1970806"/>
            <a:ext cx="6927" cy="692727"/>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flipH="1" flipV="1">
            <a:off x="4530442" y="2410687"/>
            <a:ext cx="540324" cy="505692"/>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flipH="1" flipV="1">
            <a:off x="3723410" y="3364921"/>
            <a:ext cx="1056408" cy="216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flipH="1">
            <a:off x="4495800" y="3830779"/>
            <a:ext cx="574966" cy="7620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a:off x="6030194" y="3974521"/>
            <a:ext cx="10388" cy="8182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Прямая соединительная линия 46"/>
          <p:cNvCxnSpPr/>
          <p:nvPr/>
        </p:nvCxnSpPr>
        <p:spPr>
          <a:xfrm>
            <a:off x="7000010" y="3920835"/>
            <a:ext cx="614795" cy="67194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7500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38546"/>
            <a:ext cx="10515600" cy="290946"/>
          </a:xfrm>
        </p:spPr>
        <p:txBody>
          <a:bodyPr>
            <a:normAutofit fontScale="90000"/>
          </a:bodyPr>
          <a:lstStyle/>
          <a:p>
            <a:pPr algn="ctr"/>
            <a:r>
              <a:rPr lang="kk-KZ" sz="2800" b="1" dirty="0" smtClean="0">
                <a:latin typeface="Times New Roman" panose="02020603050405020304" pitchFamily="18" charset="0"/>
                <a:cs typeface="Times New Roman" panose="02020603050405020304" pitchFamily="18" charset="0"/>
              </a:rPr>
              <a:t> </a:t>
            </a:r>
            <a:r>
              <a:rPr lang="kk-KZ" sz="2800" b="1" dirty="0">
                <a:latin typeface="Times New Roman" panose="02020603050405020304" pitchFamily="18" charset="0"/>
                <a:cs typeface="Times New Roman" panose="02020603050405020304" pitchFamily="18" charset="0"/>
              </a:rPr>
              <a:t>Қ</a:t>
            </a:r>
            <a:r>
              <a:rPr lang="kk-KZ" sz="2800" b="1" dirty="0" smtClean="0">
                <a:latin typeface="Times New Roman" panose="02020603050405020304" pitchFamily="18" charset="0"/>
                <a:cs typeface="Times New Roman" panose="02020603050405020304" pitchFamily="18" charset="0"/>
              </a:rPr>
              <a:t>осымша мәлімет</a:t>
            </a:r>
            <a:endParaRPr lang="ru-RU" sz="2800" b="1" dirty="0">
              <a:latin typeface="Times New Roman" panose="02020603050405020304" pitchFamily="18" charset="0"/>
              <a:cs typeface="Times New Roman" panose="02020603050405020304" pitchFamily="18" charset="0"/>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3814336190"/>
              </p:ext>
            </p:extLst>
          </p:nvPr>
        </p:nvGraphicFramePr>
        <p:xfrm>
          <a:off x="207815" y="562708"/>
          <a:ext cx="11776366" cy="5866227"/>
        </p:xfrm>
        <a:graphic>
          <a:graphicData uri="http://schemas.openxmlformats.org/drawingml/2006/table">
            <a:tbl>
              <a:tblPr firstRow="1" bandRow="1">
                <a:tableStyleId>{5C22544A-7EE6-4342-B048-85BDC9FD1C3A}</a:tableStyleId>
              </a:tblPr>
              <a:tblGrid>
                <a:gridCol w="5888183">
                  <a:extLst>
                    <a:ext uri="{9D8B030D-6E8A-4147-A177-3AD203B41FA5}">
                      <a16:colId xmlns:a16="http://schemas.microsoft.com/office/drawing/2014/main" val="1782255566"/>
                    </a:ext>
                  </a:extLst>
                </a:gridCol>
                <a:gridCol w="5888183">
                  <a:extLst>
                    <a:ext uri="{9D8B030D-6E8A-4147-A177-3AD203B41FA5}">
                      <a16:colId xmlns:a16="http://schemas.microsoft.com/office/drawing/2014/main" val="33267331"/>
                    </a:ext>
                  </a:extLst>
                </a:gridCol>
              </a:tblGrid>
              <a:tr h="5866227">
                <a:tc>
                  <a:txBody>
                    <a:bodyPr/>
                    <a:lstStyle/>
                    <a:p>
                      <a:r>
                        <a:rPr lang="kk-KZ" sz="2400" dirty="0" smtClean="0">
                          <a:solidFill>
                            <a:schemeClr val="tx1"/>
                          </a:solidFill>
                          <a:latin typeface="Times New Roman" panose="02020603050405020304" pitchFamily="18" charset="0"/>
                          <a:cs typeface="Times New Roman" panose="02020603050405020304" pitchFamily="18" charset="0"/>
                        </a:rPr>
                        <a:t>М.Дулатұлы «Бақытсыз Жамал»</a:t>
                      </a:r>
                    </a:p>
                    <a:p>
                      <a:pPr marL="0" marR="0" indent="0" algn="l" defTabSz="914400" rtl="0" eaLnBrk="1" fontAlgn="auto" latinLnBrk="0" hangingPunct="1">
                        <a:lnSpc>
                          <a:spcPct val="100000"/>
                        </a:lnSpc>
                        <a:spcBef>
                          <a:spcPts val="0"/>
                        </a:spcBef>
                        <a:spcAft>
                          <a:spcPts val="0"/>
                        </a:spcAft>
                        <a:buClrTx/>
                        <a:buSzTx/>
                        <a:buFontTx/>
                        <a:buNone/>
                        <a:tabLst/>
                        <a:defRPr/>
                      </a:pPr>
                      <a:r>
                        <a:rPr lang="kk-KZ" sz="1800" b="1" kern="1200" dirty="0" smtClean="0">
                          <a:solidFill>
                            <a:schemeClr val="tx1"/>
                          </a:solidFill>
                          <a:effectLst/>
                          <a:latin typeface="Times New Roman" panose="02020603050405020304" pitchFamily="18" charset="0"/>
                          <a:ea typeface="+mn-ea"/>
                          <a:cs typeface="Times New Roman" panose="02020603050405020304" pitchFamily="18" charset="0"/>
                        </a:rPr>
                        <a:t>ХХ ғасырдың басында халықтың тағдырын, елде болып жатқан әділетсіздікті, әйел құқығын жерге таптауды арқау еткен әйгілі «Бақытсыз Жамал» романы жарыққа шықты. М.Дулатұлы осы «Бақытсыз Жамал» романында Жамалдың тағдырын жалаң алмай, бүкіл қазақ халқының әлеуметтік мәселелермен сабақтастырып, өз тұсындағы реалистік өмір шындығын, әйел теңсіздігі, яғни қазақ қыздарының теңдікке, бостандыққа ұмтылуы, сол замандағы салт-дәстүрдің қаталдығының әсерінен еріксіз малға сатылған қыздың аянышты бейнесі суреттелген. Романда автор дала көкжалдарының қасіретіне, арамдығына, жасаған қиянатына қарсылық көрсетем деп бақытсыз атанған Жамал, жаңа заманның жаңа лебінің қарлығашы, көрікті әрі білікті, табиғатына тән қайсарлық пен күрескерлікті ұтымды бейнелеп, ақылдылығына ақындығы сай білімді қыз ретінде орынды қолдана білген.</a:t>
                      </a:r>
                      <a:endParaRPr lang="ru-RU" sz="1800" b="1" kern="1200" dirty="0" smtClean="0">
                        <a:solidFill>
                          <a:schemeClr val="tx1"/>
                        </a:solidFill>
                        <a:effectLst/>
                        <a:latin typeface="Times New Roman" panose="02020603050405020304" pitchFamily="18" charset="0"/>
                        <a:ea typeface="+mn-ea"/>
                        <a:cs typeface="Times New Roman" panose="02020603050405020304" pitchFamily="18" charset="0"/>
                      </a:endParaRPr>
                    </a:p>
                    <a:p>
                      <a:endParaRPr lang="ru-RU" dirty="0"/>
                    </a:p>
                  </a:txBody>
                  <a:tcPr/>
                </a:tc>
                <a:tc>
                  <a:txBody>
                    <a:bodyPr/>
                    <a:lstStyle/>
                    <a:p>
                      <a:r>
                        <a:rPr lang="kk-KZ" sz="2400" b="1" dirty="0" smtClean="0">
                          <a:solidFill>
                            <a:schemeClr val="tx1"/>
                          </a:solidFill>
                          <a:latin typeface="Times New Roman" panose="02020603050405020304" pitchFamily="18" charset="0"/>
                          <a:cs typeface="Times New Roman" panose="02020603050405020304" pitchFamily="18" charset="0"/>
                        </a:rPr>
                        <a:t>Ж.Аймауытов «Ақбілек»</a:t>
                      </a:r>
                    </a:p>
                    <a:p>
                      <a:r>
                        <a:rPr lang="kk-KZ" sz="1800" b="1" kern="1200" dirty="0" smtClean="0">
                          <a:solidFill>
                            <a:schemeClr val="tx1"/>
                          </a:solidFill>
                          <a:effectLst/>
                          <a:latin typeface="Times New Roman" panose="02020603050405020304" pitchFamily="18" charset="0"/>
                          <a:ea typeface="+mn-ea"/>
                          <a:cs typeface="Times New Roman" panose="02020603050405020304" pitchFamily="18" charset="0"/>
                        </a:rPr>
                        <a:t>Ақбілек бейнесі – қазақ қызының тағдыр – талайын танытумен бірге бақытқа ұмтылған, жаңа өмірді, қызық – қуанышты алдан күткен күрделі әрі бедерлі бейне. </a:t>
                      </a:r>
                      <a:r>
                        <a:rPr lang="kk-KZ" sz="1800" b="1" kern="1200" noProof="0" dirty="0" smtClean="0">
                          <a:solidFill>
                            <a:schemeClr val="tx1"/>
                          </a:solidFill>
                          <a:effectLst/>
                          <a:latin typeface="Times New Roman" panose="02020603050405020304" pitchFamily="18" charset="0"/>
                          <a:ea typeface="+mn-ea"/>
                          <a:cs typeface="Times New Roman" panose="02020603050405020304" pitchFamily="18" charset="0"/>
                        </a:rPr>
                        <a:t>Қаламгер мұраты – жеке адам, яғни Ақбілек арқылы халық өмірін, тарихы мен тағдырын, тұрмыс – тіршілігін, нақтылы көріністермен көрсету болса,  роман арқылы ұлттық – эстетикалық деңгейге көтерілген. </a:t>
                      </a:r>
                    </a:p>
                    <a:p>
                      <a:r>
                        <a:rPr lang="kk-KZ" sz="1800" b="1" kern="1200" noProof="0" dirty="0" smtClean="0">
                          <a:solidFill>
                            <a:schemeClr val="tx1"/>
                          </a:solidFill>
                          <a:effectLst/>
                          <a:latin typeface="Times New Roman" panose="02020603050405020304" pitchFamily="18" charset="0"/>
                          <a:ea typeface="+mn-ea"/>
                          <a:cs typeface="Times New Roman" panose="02020603050405020304" pitchFamily="18" charset="0"/>
                        </a:rPr>
                        <a:t> "Ақбілек" романында Жүсіпбек феодалдық құрылыстың қатал заңы мен тәртібін бұзып-жарып шығып, бақытын қажыр-қайратымен, білімімен тапқан жаңа заман әйелінің бейнесін жасаған.</a:t>
                      </a:r>
                    </a:p>
                    <a:p>
                      <a:r>
                        <a:rPr lang="kk-KZ" sz="1800" b="1" kern="1200" noProof="0" dirty="0" smtClean="0">
                          <a:solidFill>
                            <a:schemeClr val="tx1"/>
                          </a:solidFill>
                          <a:effectLst/>
                          <a:latin typeface="Times New Roman" panose="02020603050405020304" pitchFamily="18" charset="0"/>
                          <a:ea typeface="+mn-ea"/>
                          <a:cs typeface="Times New Roman" panose="02020603050405020304" pitchFamily="18" charset="0"/>
                        </a:rPr>
                        <a:t> </a:t>
                      </a:r>
                    </a:p>
                    <a:p>
                      <a:endParaRPr lang="kk-KZ" dirty="0" smtClean="0"/>
                    </a:p>
                    <a:p>
                      <a:endParaRPr lang="kk-KZ" dirty="0" smtClean="0"/>
                    </a:p>
                    <a:p>
                      <a:endParaRPr lang="ru-RU" dirty="0"/>
                    </a:p>
                  </a:txBody>
                  <a:tcPr/>
                </a:tc>
                <a:extLst>
                  <a:ext uri="{0D108BD9-81ED-4DB2-BD59-A6C34878D82A}">
                    <a16:rowId xmlns:a16="http://schemas.microsoft.com/office/drawing/2014/main" val="3157940576"/>
                  </a:ext>
                </a:extLst>
              </a:tr>
            </a:tbl>
          </a:graphicData>
        </a:graphic>
      </p:graphicFrame>
    </p:spTree>
    <p:extLst>
      <p:ext uri="{BB962C8B-B14F-4D97-AF65-F5344CB8AC3E}">
        <p14:creationId xmlns:p14="http://schemas.microsoft.com/office/powerpoint/2010/main" val="24330490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3895" y="492368"/>
            <a:ext cx="11380763" cy="5964703"/>
          </a:xfrm>
        </p:spPr>
        <p:txBody>
          <a:bodyPr>
            <a:normAutofit/>
          </a:bodyPr>
          <a:lstStyle/>
          <a:p>
            <a:pPr marL="0" indent="0" algn="ctr">
              <a:buNone/>
            </a:pPr>
            <a:r>
              <a:rPr lang="kk-KZ" sz="3600" b="1" dirty="0" smtClean="0">
                <a:solidFill>
                  <a:schemeClr val="accent5">
                    <a:lumMod val="50000"/>
                  </a:schemeClr>
                </a:solidFill>
                <a:latin typeface="Times New Roman" panose="02020603050405020304" pitchFamily="18" charset="0"/>
                <a:cs typeface="Times New Roman" panose="02020603050405020304" pitchFamily="18" charset="0"/>
              </a:rPr>
              <a:t>Жамал мен Ақбілектің ортақ ұқсастығын тап. </a:t>
            </a:r>
          </a:p>
          <a:p>
            <a:pPr marL="0" indent="0">
              <a:buNone/>
            </a:pPr>
            <a:endParaRPr lang="kk-KZ" sz="3200" dirty="0">
              <a:solidFill>
                <a:schemeClr val="accent5"/>
              </a:solidFill>
              <a:latin typeface="Times New Roman" panose="02020603050405020304" pitchFamily="18" charset="0"/>
              <a:cs typeface="Times New Roman" panose="02020603050405020304" pitchFamily="18" charset="0"/>
            </a:endParaRPr>
          </a:p>
        </p:txBody>
      </p:sp>
      <p:sp>
        <p:nvSpPr>
          <p:cNvPr id="2" name="Овал 1"/>
          <p:cNvSpPr/>
          <p:nvPr/>
        </p:nvSpPr>
        <p:spPr>
          <a:xfrm>
            <a:off x="1069145" y="2096086"/>
            <a:ext cx="3472374" cy="12356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latin typeface="Times New Roman" panose="02020603050405020304" pitchFamily="18" charset="0"/>
                <a:cs typeface="Times New Roman" panose="02020603050405020304" pitchFamily="18" charset="0"/>
              </a:rPr>
              <a:t>Бақытсыз Жамал</a:t>
            </a:r>
            <a:endParaRPr lang="ru-RU" sz="2400" dirty="0">
              <a:latin typeface="Times New Roman" panose="02020603050405020304" pitchFamily="18" charset="0"/>
              <a:cs typeface="Times New Roman" panose="02020603050405020304" pitchFamily="18" charset="0"/>
            </a:endParaRPr>
          </a:p>
        </p:txBody>
      </p:sp>
      <p:sp>
        <p:nvSpPr>
          <p:cNvPr id="4" name="Овал 3"/>
          <p:cNvSpPr/>
          <p:nvPr/>
        </p:nvSpPr>
        <p:spPr>
          <a:xfrm>
            <a:off x="3713871" y="3331697"/>
            <a:ext cx="4783015" cy="29424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Овал 5"/>
          <p:cNvSpPr/>
          <p:nvPr/>
        </p:nvSpPr>
        <p:spPr>
          <a:xfrm>
            <a:off x="7582485" y="2096086"/>
            <a:ext cx="3263705" cy="12356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latin typeface="Times New Roman" panose="02020603050405020304" pitchFamily="18" charset="0"/>
                <a:cs typeface="Times New Roman" panose="02020603050405020304" pitchFamily="18" charset="0"/>
              </a:rPr>
              <a:t>Ақбілек</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5577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29994"/>
            <a:ext cx="10515600" cy="5346969"/>
          </a:xfrm>
        </p:spPr>
        <p:txBody>
          <a:bodyPr/>
          <a:lstStyle/>
          <a:p>
            <a:pPr marL="0" indent="0" algn="ctr">
              <a:buNone/>
            </a:pPr>
            <a:r>
              <a:rPr lang="kk-KZ" sz="3200" b="1" dirty="0" smtClean="0">
                <a:solidFill>
                  <a:schemeClr val="accent5">
                    <a:lumMod val="50000"/>
                  </a:schemeClr>
                </a:solidFill>
                <a:latin typeface="Times New Roman" panose="02020603050405020304" pitchFamily="18" charset="0"/>
                <a:cs typeface="Times New Roman" panose="02020603050405020304" pitchFamily="18" charset="0"/>
              </a:rPr>
              <a:t>Кері байланыс</a:t>
            </a:r>
            <a:endParaRPr lang="kk-KZ" sz="3200" b="1" dirty="0" smtClean="0">
              <a:solidFill>
                <a:schemeClr val="accent5">
                  <a:lumMod val="50000"/>
                </a:schemeClr>
              </a:solidFill>
              <a:latin typeface="Times New Roman" panose="02020603050405020304" pitchFamily="18" charset="0"/>
              <a:cs typeface="Times New Roman" panose="02020603050405020304" pitchFamily="18" charset="0"/>
            </a:endParaRPr>
          </a:p>
          <a:p>
            <a:pPr marL="0" indent="0">
              <a:buNone/>
            </a:pPr>
            <a:r>
              <a:rPr lang="ru-RU" sz="3200" dirty="0" smtClean="0">
                <a:solidFill>
                  <a:schemeClr val="accent5">
                    <a:lumMod val="50000"/>
                  </a:schemeClr>
                </a:solidFill>
                <a:latin typeface="Times New Roman" panose="02020603050405020304" pitchFamily="18" charset="0"/>
                <a:cs typeface="Times New Roman" panose="02020603050405020304" pitchFamily="18" charset="0"/>
              </a:rPr>
              <a:t> </a:t>
            </a:r>
          </a:p>
          <a:p>
            <a:pPr>
              <a:buFont typeface="Wingdings" panose="05000000000000000000" pitchFamily="2" charset="2"/>
              <a:buChar char="Ø"/>
            </a:pPr>
            <a:r>
              <a:rPr lang="kk-KZ" dirty="0" smtClean="0">
                <a:latin typeface="Times New Roman" panose="02020603050405020304" pitchFamily="18" charset="0"/>
                <a:cs typeface="Times New Roman" panose="02020603050405020304" pitchFamily="18" charset="0"/>
              </a:rPr>
              <a:t>Маған романдағы  мына кейіпкердің өзі немесе сөзі ұнады:</a:t>
            </a:r>
          </a:p>
          <a:p>
            <a:pPr>
              <a:buFont typeface="Wingdings" panose="05000000000000000000" pitchFamily="2" charset="2"/>
              <a:buChar char="Ø"/>
            </a:pPr>
            <a:r>
              <a:rPr lang="kk-KZ" dirty="0" smtClean="0">
                <a:latin typeface="Times New Roman" panose="02020603050405020304" pitchFamily="18" charset="0"/>
                <a:cs typeface="Times New Roman" panose="02020603050405020304" pitchFamily="18" charset="0"/>
              </a:rPr>
              <a:t> Сол замандағы қазақ тұрмысынан мынаны түсіндім:</a:t>
            </a:r>
          </a:p>
          <a:p>
            <a:pPr marL="0" indent="0">
              <a:buNone/>
            </a:pPr>
            <a:endParaRPr lang="ru-RU" dirty="0"/>
          </a:p>
        </p:txBody>
      </p:sp>
    </p:spTree>
    <p:extLst>
      <p:ext uri="{BB962C8B-B14F-4D97-AF65-F5344CB8AC3E}">
        <p14:creationId xmlns:p14="http://schemas.microsoft.com/office/powerpoint/2010/main" val="7364761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041009"/>
            <a:ext cx="10515600" cy="5135954"/>
          </a:xfrm>
        </p:spPr>
        <p:txBody>
          <a:bodyPr/>
          <a:lstStyle/>
          <a:p>
            <a:pPr marL="0" indent="0">
              <a:buNone/>
            </a:pPr>
            <a:endParaRPr lang="kk-KZ" dirty="0" smtClean="0"/>
          </a:p>
          <a:p>
            <a:pPr marL="0" indent="0">
              <a:buNone/>
            </a:pPr>
            <a:endParaRPr lang="kk-KZ" dirty="0"/>
          </a:p>
          <a:p>
            <a:pPr marL="0" indent="0">
              <a:buNone/>
            </a:pPr>
            <a:endParaRPr lang="kk-KZ" dirty="0" smtClean="0"/>
          </a:p>
          <a:p>
            <a:pPr marL="0" indent="0">
              <a:buNone/>
            </a:pPr>
            <a:endParaRPr lang="kk-KZ" dirty="0"/>
          </a:p>
          <a:p>
            <a:pPr marL="0" indent="0" algn="ctr">
              <a:buNone/>
            </a:pPr>
            <a:r>
              <a:rPr lang="kk-KZ" sz="4000" b="1" dirty="0" smtClean="0">
                <a:solidFill>
                  <a:schemeClr val="tx2"/>
                </a:solidFill>
                <a:latin typeface="Times New Roman" panose="02020603050405020304" pitchFamily="18" charset="0"/>
                <a:cs typeface="Times New Roman" panose="02020603050405020304" pitchFamily="18" charset="0"/>
              </a:rPr>
              <a:t>САУ БОЛЫҢЫЗДАР!</a:t>
            </a:r>
            <a:endParaRPr lang="ru-RU" sz="4000" b="1"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50274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32509" y="498764"/>
            <a:ext cx="11526981" cy="6068291"/>
          </a:xfrm>
        </p:spPr>
        <p:txBody>
          <a:bodyPr/>
          <a:lstStyle/>
          <a:p>
            <a:pPr marL="0" indent="0" algn="ctr">
              <a:buNone/>
            </a:pPr>
            <a:endParaRPr lang="kk-KZ" b="1" dirty="0" smtClean="0">
              <a:solidFill>
                <a:schemeClr val="accent5">
                  <a:lumMod val="75000"/>
                </a:schemeClr>
              </a:solidFill>
              <a:latin typeface="Times New Roman" pitchFamily="18" charset="0"/>
              <a:cs typeface="Times New Roman" pitchFamily="18" charset="0"/>
            </a:endParaRPr>
          </a:p>
          <a:p>
            <a:pPr marL="0" indent="0" algn="ctr">
              <a:buNone/>
            </a:pPr>
            <a:endParaRPr lang="kk-KZ" b="1" dirty="0">
              <a:solidFill>
                <a:schemeClr val="accent5">
                  <a:lumMod val="75000"/>
                </a:schemeClr>
              </a:solidFill>
              <a:latin typeface="Times New Roman" pitchFamily="18" charset="0"/>
              <a:cs typeface="Times New Roman" pitchFamily="18" charset="0"/>
            </a:endParaRPr>
          </a:p>
          <a:p>
            <a:pPr marL="0" indent="0" algn="ctr">
              <a:buNone/>
            </a:pPr>
            <a:endParaRPr lang="kk-KZ" b="1" dirty="0" smtClean="0">
              <a:solidFill>
                <a:schemeClr val="accent5">
                  <a:lumMod val="75000"/>
                </a:schemeClr>
              </a:solidFill>
              <a:latin typeface="Times New Roman" pitchFamily="18" charset="0"/>
              <a:cs typeface="Times New Roman" pitchFamily="18" charset="0"/>
            </a:endParaRPr>
          </a:p>
          <a:p>
            <a:pPr marL="0" indent="0" algn="ctr">
              <a:buNone/>
            </a:pPr>
            <a:r>
              <a:rPr lang="kk-KZ" sz="4000" b="1" dirty="0" smtClean="0">
                <a:solidFill>
                  <a:schemeClr val="accent5">
                    <a:lumMod val="50000"/>
                  </a:schemeClr>
                </a:solidFill>
                <a:latin typeface="Times New Roman" pitchFamily="18" charset="0"/>
                <a:cs typeface="Times New Roman" pitchFamily="18" charset="0"/>
              </a:rPr>
              <a:t>Оқу </a:t>
            </a:r>
            <a:r>
              <a:rPr lang="kk-KZ" sz="4000" b="1" dirty="0">
                <a:solidFill>
                  <a:schemeClr val="accent5">
                    <a:lumMod val="50000"/>
                  </a:schemeClr>
                </a:solidFill>
                <a:latin typeface="Times New Roman" pitchFamily="18" charset="0"/>
                <a:cs typeface="Times New Roman" pitchFamily="18" charset="0"/>
              </a:rPr>
              <a:t>мақсаттары</a:t>
            </a:r>
            <a:r>
              <a:rPr lang="kk-KZ" sz="4000" b="1" dirty="0" smtClean="0">
                <a:solidFill>
                  <a:schemeClr val="accent5">
                    <a:lumMod val="50000"/>
                  </a:schemeClr>
                </a:solidFill>
                <a:latin typeface="Times New Roman" pitchFamily="18" charset="0"/>
                <a:cs typeface="Times New Roman" pitchFamily="18" charset="0"/>
              </a:rPr>
              <a:t>:</a:t>
            </a:r>
          </a:p>
          <a:p>
            <a:pPr algn="ctr"/>
            <a:r>
              <a:rPr lang="kk-KZ" sz="3600" dirty="0" smtClean="0">
                <a:solidFill>
                  <a:schemeClr val="accent5"/>
                </a:solidFill>
                <a:latin typeface="Times New Roman" pitchFamily="18" charset="0"/>
                <a:cs typeface="Times New Roman" pitchFamily="18" charset="0"/>
              </a:rPr>
              <a:t>10.1.5.1 - шығармадағы ұлттық құндылықтардың әлемдік тақырыптармен үндестігін ашу;</a:t>
            </a:r>
            <a:endParaRPr lang="ru-RU" sz="3600" dirty="0" smtClean="0">
              <a:solidFill>
                <a:schemeClr val="accent5"/>
              </a:solidFill>
              <a:latin typeface="Times New Roman" pitchFamily="18" charset="0"/>
              <a:cs typeface="Times New Roman" pitchFamily="18" charset="0"/>
            </a:endParaRPr>
          </a:p>
          <a:p>
            <a:pPr algn="ctr"/>
            <a:r>
              <a:rPr lang="kk-KZ" sz="3600" dirty="0" smtClean="0">
                <a:solidFill>
                  <a:schemeClr val="accent5"/>
                </a:solidFill>
                <a:latin typeface="Times New Roman" pitchFamily="18" charset="0"/>
                <a:cs typeface="Times New Roman" pitchFamily="18" charset="0"/>
              </a:rPr>
              <a:t>10.3.1.1 - шығарманы мазмұндас туындылардың үлгілерімен салыстырып, тарихи және көркемдік құндылығын бағалау.</a:t>
            </a:r>
            <a:endParaRPr lang="ru-RU" sz="3600" dirty="0" smtClean="0">
              <a:solidFill>
                <a:schemeClr val="accent5"/>
              </a:solidFill>
              <a:latin typeface="Times New Roman" pitchFamily="18" charset="0"/>
              <a:cs typeface="Times New Roman" pitchFamily="18" charset="0"/>
            </a:endParaRPr>
          </a:p>
          <a:p>
            <a:pPr marL="0" indent="0" algn="ctr">
              <a:buNone/>
            </a:pPr>
            <a:endParaRPr lang="ru-RU" sz="3600" dirty="0">
              <a:solidFill>
                <a:schemeClr val="accent5"/>
              </a:solidFill>
            </a:endParaRPr>
          </a:p>
        </p:txBody>
      </p:sp>
    </p:spTree>
    <p:extLst>
      <p:ext uri="{BB962C8B-B14F-4D97-AF65-F5344CB8AC3E}">
        <p14:creationId xmlns:p14="http://schemas.microsoft.com/office/powerpoint/2010/main" val="16614705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122218"/>
            <a:ext cx="10515600" cy="5054745"/>
          </a:xfrm>
        </p:spPr>
        <p:txBody>
          <a:bodyPr/>
          <a:lstStyle/>
          <a:p>
            <a:pPr marL="0" indent="0" algn="ctr">
              <a:buNone/>
            </a:pPr>
            <a:r>
              <a:rPr lang="kk-KZ" sz="4000" b="1" dirty="0">
                <a:solidFill>
                  <a:schemeClr val="accent5">
                    <a:lumMod val="50000"/>
                  </a:schemeClr>
                </a:solidFill>
                <a:latin typeface="Times New Roman" pitchFamily="18" charset="0"/>
                <a:cs typeface="Times New Roman" pitchFamily="18" charset="0"/>
              </a:rPr>
              <a:t>Бағалау критерийлері</a:t>
            </a:r>
            <a:r>
              <a:rPr lang="kk-KZ" sz="4000" b="1" dirty="0" smtClean="0">
                <a:solidFill>
                  <a:schemeClr val="accent5">
                    <a:lumMod val="50000"/>
                  </a:schemeClr>
                </a:solidFill>
                <a:latin typeface="Times New Roman" pitchFamily="18" charset="0"/>
                <a:cs typeface="Times New Roman" pitchFamily="18" charset="0"/>
              </a:rPr>
              <a:t>:</a:t>
            </a:r>
          </a:p>
          <a:p>
            <a:pPr lvl="0"/>
            <a:r>
              <a:rPr lang="kk-KZ" sz="3600" dirty="0" smtClean="0">
                <a:solidFill>
                  <a:schemeClr val="accent5"/>
                </a:solidFill>
                <a:latin typeface="Times New Roman" pitchFamily="18" charset="0"/>
                <a:cs typeface="Times New Roman" pitchFamily="18" charset="0"/>
              </a:rPr>
              <a:t>шығармадағы ұлттық құндылықтарды тауып, әлемдік тақырыптармен үндестігін ашады;</a:t>
            </a:r>
            <a:endParaRPr lang="ru-RU" sz="3600" dirty="0" smtClean="0">
              <a:solidFill>
                <a:schemeClr val="accent5"/>
              </a:solidFill>
              <a:latin typeface="Times New Roman" pitchFamily="18" charset="0"/>
              <a:cs typeface="Times New Roman" pitchFamily="18" charset="0"/>
            </a:endParaRPr>
          </a:p>
          <a:p>
            <a:pPr lvl="0"/>
            <a:r>
              <a:rPr lang="kk-KZ" sz="3600" dirty="0" smtClean="0">
                <a:solidFill>
                  <a:schemeClr val="accent5"/>
                </a:solidFill>
                <a:latin typeface="Times New Roman" pitchFamily="18" charset="0"/>
                <a:cs typeface="Times New Roman" pitchFamily="18" charset="0"/>
              </a:rPr>
              <a:t>шығарманы мазмұндас туындылар үлгілерімен салыстырады;</a:t>
            </a:r>
            <a:endParaRPr lang="ru-RU" sz="3600" dirty="0" smtClean="0">
              <a:solidFill>
                <a:schemeClr val="accent5"/>
              </a:solidFill>
              <a:latin typeface="Times New Roman" pitchFamily="18" charset="0"/>
              <a:cs typeface="Times New Roman" pitchFamily="18" charset="0"/>
            </a:endParaRPr>
          </a:p>
          <a:p>
            <a:r>
              <a:rPr lang="kk-KZ" sz="3600" dirty="0" smtClean="0">
                <a:solidFill>
                  <a:schemeClr val="accent5"/>
                </a:solidFill>
                <a:latin typeface="Times New Roman" pitchFamily="18" charset="0"/>
                <a:cs typeface="Times New Roman" pitchFamily="18" charset="0"/>
              </a:rPr>
              <a:t>шығарманың тарихи көркемдік құндылығын бағалайды.</a:t>
            </a:r>
            <a:endParaRPr lang="ru-RU" sz="3600" dirty="0" smtClean="0">
              <a:solidFill>
                <a:schemeClr val="accent5"/>
              </a:solidFill>
              <a:latin typeface="Times New Roman" pitchFamily="18" charset="0"/>
              <a:cs typeface="Times New Roman" pitchFamily="18" charset="0"/>
            </a:endParaRPr>
          </a:p>
          <a:p>
            <a:endParaRPr lang="ru-RU" sz="3600" dirty="0">
              <a:solidFill>
                <a:schemeClr val="accent5"/>
              </a:solidFill>
            </a:endParaRPr>
          </a:p>
        </p:txBody>
      </p:sp>
    </p:spTree>
    <p:extLst>
      <p:ext uri="{BB962C8B-B14F-4D97-AF65-F5344CB8AC3E}">
        <p14:creationId xmlns:p14="http://schemas.microsoft.com/office/powerpoint/2010/main" val="22719382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29491"/>
            <a:ext cx="10515600" cy="5830599"/>
          </a:xfrm>
        </p:spPr>
        <p:txBody>
          <a:bodyPr>
            <a:normAutofit fontScale="92500" lnSpcReduction="10000"/>
          </a:bodyPr>
          <a:lstStyle/>
          <a:p>
            <a:pPr marL="0" indent="0" algn="ctr">
              <a:buNone/>
            </a:pPr>
            <a:r>
              <a:rPr lang="kk-KZ" sz="3600" b="1" dirty="0">
                <a:solidFill>
                  <a:schemeClr val="accent5">
                    <a:lumMod val="50000"/>
                  </a:schemeClr>
                </a:solidFill>
                <a:latin typeface="Times New Roman" pitchFamily="18" charset="0"/>
                <a:cs typeface="Times New Roman" pitchFamily="18" charset="0"/>
              </a:rPr>
              <a:t>Тақырыпты болжау</a:t>
            </a:r>
            <a:r>
              <a:rPr lang="kk-KZ" sz="3600" b="1" dirty="0" smtClean="0">
                <a:solidFill>
                  <a:schemeClr val="accent5">
                    <a:lumMod val="50000"/>
                  </a:schemeClr>
                </a:solidFill>
                <a:latin typeface="Times New Roman" pitchFamily="18" charset="0"/>
                <a:cs typeface="Times New Roman" pitchFamily="18" charset="0"/>
              </a:rPr>
              <a:t>:</a:t>
            </a:r>
          </a:p>
          <a:p>
            <a:pPr marL="0" indent="0">
              <a:buNone/>
            </a:pPr>
            <a:endParaRPr lang="kk-KZ" sz="3600" b="1" dirty="0">
              <a:solidFill>
                <a:schemeClr val="accent5">
                  <a:lumMod val="50000"/>
                </a:schemeClr>
              </a:solidFill>
              <a:latin typeface="Times New Roman" pitchFamily="18" charset="0"/>
              <a:cs typeface="Times New Roman" pitchFamily="18" charset="0"/>
            </a:endParaRPr>
          </a:p>
          <a:p>
            <a:pPr marL="0" indent="0" fontAlgn="base">
              <a:buNone/>
            </a:pPr>
            <a:r>
              <a:rPr lang="kk-KZ" sz="3600" dirty="0" smtClean="0">
                <a:solidFill>
                  <a:schemeClr val="accent5"/>
                </a:solidFill>
                <a:latin typeface="Times New Roman" panose="02020603050405020304" pitchFamily="18" charset="0"/>
                <a:cs typeface="Times New Roman" panose="02020603050405020304" pitchFamily="18" charset="0"/>
              </a:rPr>
              <a:t>1.  Алдымен қай ауыл бейнесімен танысамыз?</a:t>
            </a:r>
          </a:p>
          <a:p>
            <a:pPr marL="0" indent="0" fontAlgn="base">
              <a:buNone/>
            </a:pPr>
            <a:r>
              <a:rPr lang="kk-KZ" sz="3600" dirty="0" smtClean="0">
                <a:solidFill>
                  <a:schemeClr val="accent5"/>
                </a:solidFill>
                <a:latin typeface="Times New Roman" panose="02020603050405020304" pitchFamily="18" charset="0"/>
                <a:cs typeface="Times New Roman" panose="02020603050405020304" pitchFamily="18" charset="0"/>
              </a:rPr>
              <a:t>2.   Мұқаш әрекетінің астарында не жатыр?</a:t>
            </a:r>
          </a:p>
          <a:p>
            <a:pPr marL="0" indent="0" fontAlgn="base">
              <a:buNone/>
            </a:pPr>
            <a:r>
              <a:rPr lang="kk-KZ" sz="3600" dirty="0" smtClean="0">
                <a:solidFill>
                  <a:schemeClr val="accent5"/>
                </a:solidFill>
                <a:latin typeface="Times New Roman" panose="02020603050405020304" pitchFamily="18" charset="0"/>
                <a:cs typeface="Times New Roman" panose="02020603050405020304" pitchFamily="18" charset="0"/>
              </a:rPr>
              <a:t>3.   Романдағы орыстар, дәлірек айтқанда ақтар, қандай мақсаттың  адамдары?</a:t>
            </a:r>
          </a:p>
          <a:p>
            <a:pPr marL="0" indent="0" fontAlgn="base">
              <a:buNone/>
            </a:pPr>
            <a:r>
              <a:rPr lang="kk-KZ" sz="3600" dirty="0" smtClean="0">
                <a:solidFill>
                  <a:schemeClr val="accent5"/>
                </a:solidFill>
                <a:latin typeface="Times New Roman" panose="02020603050405020304" pitchFamily="18" charset="0"/>
                <a:cs typeface="Times New Roman" panose="02020603050405020304" pitchFamily="18" charset="0"/>
              </a:rPr>
              <a:t>4.   Ақбілек бақытсыздығы романның қай бөлімдерінде айтылады?</a:t>
            </a:r>
          </a:p>
          <a:p>
            <a:pPr marL="0" indent="0" fontAlgn="base">
              <a:buNone/>
            </a:pPr>
            <a:r>
              <a:rPr lang="kk-KZ" sz="3600" dirty="0" smtClean="0">
                <a:solidFill>
                  <a:schemeClr val="accent5"/>
                </a:solidFill>
                <a:latin typeface="Times New Roman" panose="02020603050405020304" pitchFamily="18" charset="0"/>
                <a:cs typeface="Times New Roman" panose="02020603050405020304" pitchFamily="18" charset="0"/>
              </a:rPr>
              <a:t>5.   Ақбілек неге ауылда қала бермеді?</a:t>
            </a:r>
          </a:p>
          <a:p>
            <a:pPr marL="0" indent="0">
              <a:buNone/>
            </a:pPr>
            <a:r>
              <a:rPr lang="kk-KZ" sz="3500" b="1" dirty="0" smtClean="0">
                <a:solidFill>
                  <a:schemeClr val="accent5">
                    <a:lumMod val="50000"/>
                  </a:schemeClr>
                </a:solidFill>
                <a:latin typeface="Times New Roman" panose="02020603050405020304" pitchFamily="18" charset="0"/>
                <a:cs typeface="Times New Roman" panose="02020603050405020304" pitchFamily="18" charset="0"/>
              </a:rPr>
              <a:t>Дескриптор:</a:t>
            </a:r>
          </a:p>
          <a:p>
            <a:pPr marL="0" indent="0">
              <a:buNone/>
            </a:pPr>
            <a:r>
              <a:rPr lang="kk-KZ" sz="3500" dirty="0" smtClean="0">
                <a:solidFill>
                  <a:schemeClr val="accent5"/>
                </a:solidFill>
                <a:latin typeface="Times New Roman" panose="02020603050405020304" pitchFamily="18" charset="0"/>
                <a:cs typeface="Times New Roman" panose="02020603050405020304" pitchFamily="18" charset="0"/>
              </a:rPr>
              <a:t>Сұрақтарға жауап береді.</a:t>
            </a:r>
            <a:endParaRPr lang="ru-RU" sz="3500" dirty="0">
              <a:solidFill>
                <a:schemeClr val="accent5"/>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681547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3965" y="124692"/>
            <a:ext cx="11762508" cy="6636326"/>
          </a:xfrm>
        </p:spPr>
        <p:txBody>
          <a:bodyPr>
            <a:normAutofit/>
          </a:bodyPr>
          <a:lstStyle/>
          <a:p>
            <a:pPr marL="0" indent="0" algn="ctr">
              <a:buNone/>
            </a:pPr>
            <a:r>
              <a:rPr lang="kk-KZ" sz="3600" b="1" dirty="0" smtClean="0">
                <a:solidFill>
                  <a:schemeClr val="accent5">
                    <a:lumMod val="50000"/>
                  </a:schemeClr>
                </a:solidFill>
                <a:latin typeface="Times New Roman" pitchFamily="18" charset="0"/>
                <a:cs typeface="Times New Roman" pitchFamily="18" charset="0"/>
              </a:rPr>
              <a:t>Дамыту тапсырмалары</a:t>
            </a:r>
          </a:p>
          <a:p>
            <a:pPr marL="0" indent="0" algn="ctr">
              <a:buNone/>
            </a:pPr>
            <a:r>
              <a:rPr lang="kk-KZ" sz="3600" b="1" dirty="0" smtClean="0">
                <a:solidFill>
                  <a:schemeClr val="accent5">
                    <a:lumMod val="50000"/>
                  </a:schemeClr>
                </a:solidFill>
                <a:latin typeface="Times New Roman" pitchFamily="18" charset="0"/>
                <a:cs typeface="Times New Roman" pitchFamily="18" charset="0"/>
              </a:rPr>
              <a:t>Қосжазба күнделігін толтырыңыз</a:t>
            </a:r>
          </a:p>
          <a:p>
            <a:pPr marL="0" indent="0" algn="ctr">
              <a:buNone/>
            </a:pPr>
            <a:endParaRPr lang="ru-RU" sz="3600" b="1" dirty="0">
              <a:solidFill>
                <a:schemeClr val="accent5">
                  <a:lumMod val="50000"/>
                </a:schemeClr>
              </a:solidFill>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057734508"/>
              </p:ext>
            </p:extLst>
          </p:nvPr>
        </p:nvGraphicFramePr>
        <p:xfrm>
          <a:off x="193962" y="719666"/>
          <a:ext cx="11762510" cy="6270000"/>
        </p:xfrm>
        <a:graphic>
          <a:graphicData uri="http://schemas.openxmlformats.org/drawingml/2006/table">
            <a:tbl>
              <a:tblPr firstRow="1" bandRow="1">
                <a:tableStyleId>{5C22544A-7EE6-4342-B048-85BDC9FD1C3A}</a:tableStyleId>
              </a:tblPr>
              <a:tblGrid>
                <a:gridCol w="5881255">
                  <a:extLst>
                    <a:ext uri="{9D8B030D-6E8A-4147-A177-3AD203B41FA5}">
                      <a16:colId xmlns:a16="http://schemas.microsoft.com/office/drawing/2014/main" val="769415429"/>
                    </a:ext>
                  </a:extLst>
                </a:gridCol>
                <a:gridCol w="5881255">
                  <a:extLst>
                    <a:ext uri="{9D8B030D-6E8A-4147-A177-3AD203B41FA5}">
                      <a16:colId xmlns:a16="http://schemas.microsoft.com/office/drawing/2014/main" val="430490080"/>
                    </a:ext>
                  </a:extLst>
                </a:gridCol>
              </a:tblGrid>
              <a:tr h="723648">
                <a:tc>
                  <a:txBody>
                    <a:bodyPr/>
                    <a:lstStyle/>
                    <a:p>
                      <a:r>
                        <a:rPr lang="kk-KZ" sz="3200" dirty="0" smtClean="0">
                          <a:latin typeface="Times New Roman" panose="02020603050405020304" pitchFamily="18" charset="0"/>
                          <a:cs typeface="Times New Roman" panose="02020603050405020304" pitchFamily="18" charset="0"/>
                        </a:rPr>
                        <a:t>Сұрақ </a:t>
                      </a:r>
                      <a:endParaRPr lang="ru-RU" sz="3200" dirty="0">
                        <a:latin typeface="Times New Roman" panose="02020603050405020304" pitchFamily="18" charset="0"/>
                        <a:cs typeface="Times New Roman" panose="02020603050405020304" pitchFamily="18" charset="0"/>
                      </a:endParaRPr>
                    </a:p>
                  </a:txBody>
                  <a:tcPr/>
                </a:tc>
                <a:tc>
                  <a:txBody>
                    <a:bodyPr/>
                    <a:lstStyle/>
                    <a:p>
                      <a:r>
                        <a:rPr lang="kk-KZ" sz="3600" dirty="0" smtClean="0">
                          <a:latin typeface="Times New Roman" panose="02020603050405020304" pitchFamily="18" charset="0"/>
                          <a:cs typeface="Times New Roman" panose="02020603050405020304" pitchFamily="18" charset="0"/>
                        </a:rPr>
                        <a:t>Жауап </a:t>
                      </a:r>
                      <a:endParaRPr lang="ru-RU"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517348528"/>
                  </a:ext>
                </a:extLst>
              </a:tr>
              <a:tr h="854338">
                <a:tc>
                  <a:txBody>
                    <a:bodyPr/>
                    <a:lstStyle/>
                    <a:p>
                      <a:r>
                        <a:rPr lang="kk-KZ" dirty="0" smtClean="0"/>
                        <a:t>«Қызыл бүркітше бүріп жатқан  орысты анасы екпінмен келіп</a:t>
                      </a:r>
                      <a:r>
                        <a:rPr lang="kk-KZ" baseline="0" dirty="0" smtClean="0"/>
                        <a:t> итеріп тастап, балапанын басқан ана құстай баласын бас салды»- деген көріністің аяғы немен тынды?</a:t>
                      </a:r>
                      <a:endParaRPr lang="ru-RU" dirty="0"/>
                    </a:p>
                  </a:txBody>
                  <a:tcPr/>
                </a:tc>
                <a:tc>
                  <a:txBody>
                    <a:bodyPr/>
                    <a:lstStyle/>
                    <a:p>
                      <a:endParaRPr lang="ru-RU" dirty="0"/>
                    </a:p>
                  </a:txBody>
                  <a:tcPr/>
                </a:tc>
                <a:extLst>
                  <a:ext uri="{0D108BD9-81ED-4DB2-BD59-A6C34878D82A}">
                    <a16:rowId xmlns:a16="http://schemas.microsoft.com/office/drawing/2014/main" val="1546059746"/>
                  </a:ext>
                </a:extLst>
              </a:tr>
              <a:tr h="723648">
                <a:tc>
                  <a:txBody>
                    <a:bodyPr/>
                    <a:lstStyle/>
                    <a:p>
                      <a:r>
                        <a:rPr lang="kk-KZ" dirty="0" smtClean="0"/>
                        <a:t>Қазақтың бас араздығымен кек туатыны кімнің бейнесі арқылы сипатталған?</a:t>
                      </a:r>
                      <a:endParaRPr lang="ru-RU" dirty="0"/>
                    </a:p>
                  </a:txBody>
                  <a:tcPr/>
                </a:tc>
                <a:tc>
                  <a:txBody>
                    <a:bodyPr/>
                    <a:lstStyle/>
                    <a:p>
                      <a:endParaRPr lang="ru-RU" dirty="0"/>
                    </a:p>
                  </a:txBody>
                  <a:tcPr/>
                </a:tc>
                <a:extLst>
                  <a:ext uri="{0D108BD9-81ED-4DB2-BD59-A6C34878D82A}">
                    <a16:rowId xmlns:a16="http://schemas.microsoft.com/office/drawing/2014/main" val="1516536247"/>
                  </a:ext>
                </a:extLst>
              </a:tr>
              <a:tr h="723648">
                <a:tc>
                  <a:txBody>
                    <a:bodyPr/>
                    <a:lstStyle/>
                    <a:p>
                      <a:r>
                        <a:rPr lang="kk-KZ" dirty="0" smtClean="0"/>
                        <a:t>Қарамұрттың жирен офицерді дуельде</a:t>
                      </a:r>
                      <a:r>
                        <a:rPr lang="kk-KZ" baseline="0" dirty="0" smtClean="0"/>
                        <a:t> атып өлтіруінің себебі неде?</a:t>
                      </a:r>
                      <a:endParaRPr lang="ru-RU" dirty="0"/>
                    </a:p>
                  </a:txBody>
                  <a:tcPr/>
                </a:tc>
                <a:tc>
                  <a:txBody>
                    <a:bodyPr/>
                    <a:lstStyle/>
                    <a:p>
                      <a:endParaRPr lang="ru-RU" dirty="0"/>
                    </a:p>
                  </a:txBody>
                  <a:tcPr/>
                </a:tc>
                <a:extLst>
                  <a:ext uri="{0D108BD9-81ED-4DB2-BD59-A6C34878D82A}">
                    <a16:rowId xmlns:a16="http://schemas.microsoft.com/office/drawing/2014/main" val="4263213368"/>
                  </a:ext>
                </a:extLst>
              </a:tr>
              <a:tr h="723648">
                <a:tc>
                  <a:txBody>
                    <a:bodyPr/>
                    <a:lstStyle/>
                    <a:p>
                      <a:r>
                        <a:rPr lang="kk-KZ" dirty="0" smtClean="0"/>
                        <a:t>Қасқырлармен арпалыста жылт еткен шоқ оқиғаны қалай өзгертті?</a:t>
                      </a:r>
                      <a:endParaRPr lang="ru-RU" dirty="0"/>
                    </a:p>
                  </a:txBody>
                  <a:tcPr/>
                </a:tc>
                <a:tc>
                  <a:txBody>
                    <a:bodyPr/>
                    <a:lstStyle/>
                    <a:p>
                      <a:endParaRPr lang="ru-RU" dirty="0"/>
                    </a:p>
                  </a:txBody>
                  <a:tcPr/>
                </a:tc>
                <a:extLst>
                  <a:ext uri="{0D108BD9-81ED-4DB2-BD59-A6C34878D82A}">
                    <a16:rowId xmlns:a16="http://schemas.microsoft.com/office/drawing/2014/main" val="1231217007"/>
                  </a:ext>
                </a:extLst>
              </a:tr>
              <a:tr h="723648">
                <a:tc>
                  <a:txBody>
                    <a:bodyPr/>
                    <a:lstStyle/>
                    <a:p>
                      <a:r>
                        <a:rPr lang="kk-KZ" dirty="0" smtClean="0"/>
                        <a:t>Шоқ ненің рәмізі</a:t>
                      </a:r>
                      <a:r>
                        <a:rPr lang="kk-KZ" baseline="0" dirty="0" smtClean="0"/>
                        <a:t> деп ойлайсыз?</a:t>
                      </a:r>
                      <a:endParaRPr lang="ru-RU" dirty="0"/>
                    </a:p>
                  </a:txBody>
                  <a:tcPr/>
                </a:tc>
                <a:tc>
                  <a:txBody>
                    <a:bodyPr/>
                    <a:lstStyle/>
                    <a:p>
                      <a:endParaRPr lang="ru-RU" dirty="0"/>
                    </a:p>
                  </a:txBody>
                  <a:tcPr/>
                </a:tc>
                <a:extLst>
                  <a:ext uri="{0D108BD9-81ED-4DB2-BD59-A6C34878D82A}">
                    <a16:rowId xmlns:a16="http://schemas.microsoft.com/office/drawing/2014/main" val="2566750544"/>
                  </a:ext>
                </a:extLst>
              </a:tr>
              <a:tr h="723648">
                <a:tc>
                  <a:txBody>
                    <a:bodyPr/>
                    <a:lstStyle/>
                    <a:p>
                      <a:r>
                        <a:rPr lang="kk-KZ" dirty="0" smtClean="0"/>
                        <a:t>Ақбілекті ағасы ауылға алып бара жатыр. Ақбілек неге мұңаяды?</a:t>
                      </a:r>
                    </a:p>
                    <a:p>
                      <a:endParaRPr lang="kk-KZ" dirty="0" smtClean="0"/>
                    </a:p>
                    <a:p>
                      <a:r>
                        <a:rPr lang="kk-KZ" b="1" dirty="0" smtClean="0">
                          <a:latin typeface="Times New Roman" panose="02020603050405020304" pitchFamily="18" charset="0"/>
                          <a:cs typeface="Times New Roman" panose="02020603050405020304" pitchFamily="18" charset="0"/>
                        </a:rPr>
                        <a:t>Дескриптор:</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1800" kern="1200" dirty="0" smtClean="0">
                          <a:solidFill>
                            <a:schemeClr val="dk1"/>
                          </a:solidFill>
                          <a:effectLst/>
                          <a:latin typeface="+mn-lt"/>
                          <a:ea typeface="+mn-ea"/>
                          <a:cs typeface="+mn-cs"/>
                        </a:rPr>
                        <a:t>  </a:t>
                      </a:r>
                      <a:r>
                        <a:rPr lang="kk-KZ" sz="1800" b="1" kern="1200" dirty="0" smtClean="0">
                          <a:solidFill>
                            <a:schemeClr val="dk1"/>
                          </a:solidFill>
                          <a:effectLst/>
                          <a:latin typeface="Times New Roman" panose="02020603050405020304" pitchFamily="18" charset="0"/>
                          <a:ea typeface="+mn-ea"/>
                          <a:cs typeface="Times New Roman" panose="02020603050405020304" pitchFamily="18" charset="0"/>
                        </a:rPr>
                        <a:t>Роман</a:t>
                      </a:r>
                      <a:r>
                        <a:rPr lang="kk-KZ" sz="1800" b="1" kern="1200" baseline="0" dirty="0" smtClean="0">
                          <a:solidFill>
                            <a:schemeClr val="dk1"/>
                          </a:solidFill>
                          <a:effectLst/>
                          <a:latin typeface="Times New Roman" panose="02020603050405020304" pitchFamily="18" charset="0"/>
                          <a:ea typeface="+mn-ea"/>
                          <a:cs typeface="Times New Roman" panose="02020603050405020304" pitchFamily="18" charset="0"/>
                        </a:rPr>
                        <a:t> м</a:t>
                      </a:r>
                      <a:r>
                        <a:rPr lang="kk-KZ" sz="1800" b="1" dirty="0" smtClean="0">
                          <a:latin typeface="Times New Roman" panose="02020603050405020304" pitchFamily="18" charset="0"/>
                          <a:cs typeface="Times New Roman" panose="02020603050405020304" pitchFamily="18" charset="0"/>
                        </a:rPr>
                        <a:t>азмұны</a:t>
                      </a:r>
                      <a:r>
                        <a:rPr lang="kk-KZ" sz="1800" b="1" baseline="0" dirty="0" smtClean="0">
                          <a:latin typeface="Times New Roman" panose="02020603050405020304" pitchFamily="18" charset="0"/>
                          <a:cs typeface="Times New Roman" panose="02020603050405020304" pitchFamily="18" charset="0"/>
                        </a:rPr>
                        <a:t> бойынша</a:t>
                      </a:r>
                      <a:r>
                        <a:rPr lang="kk-KZ" sz="1800" b="1" dirty="0" smtClean="0">
                          <a:latin typeface="Times New Roman" panose="02020603050405020304" pitchFamily="18" charset="0"/>
                          <a:cs typeface="Times New Roman" panose="02020603050405020304" pitchFamily="18" charset="0"/>
                        </a:rPr>
                        <a:t> толық әрі жүйелі айтады.</a:t>
                      </a:r>
                      <a:endParaRPr lang="kk-KZ" sz="1800" b="1" dirty="0" smtClean="0">
                        <a:solidFill>
                          <a:srgbClr val="002060"/>
                        </a:solidFill>
                        <a:latin typeface="Times New Roman" panose="02020603050405020304" pitchFamily="18" charset="0"/>
                        <a:cs typeface="Times New Roman" panose="02020603050405020304" pitchFamily="18" charset="0"/>
                      </a:endParaRPr>
                    </a:p>
                    <a:p>
                      <a:r>
                        <a:rPr lang="ru-RU" sz="1800" kern="1200" dirty="0" smtClean="0">
                          <a:solidFill>
                            <a:schemeClr val="dk1"/>
                          </a:solidFill>
                          <a:effectLst/>
                          <a:latin typeface="+mn-lt"/>
                          <a:ea typeface="+mn-ea"/>
                          <a:cs typeface="+mn-cs"/>
                        </a:rPr>
                        <a:t> </a:t>
                      </a:r>
                      <a:endParaRPr lang="ru-RU" dirty="0"/>
                    </a:p>
                  </a:txBody>
                  <a:tcPr/>
                </a:tc>
                <a:tc>
                  <a:txBody>
                    <a:bodyPr/>
                    <a:lstStyle/>
                    <a:p>
                      <a:endParaRPr lang="ru-RU" dirty="0"/>
                    </a:p>
                  </a:txBody>
                  <a:tcPr/>
                </a:tc>
                <a:extLst>
                  <a:ext uri="{0D108BD9-81ED-4DB2-BD59-A6C34878D82A}">
                    <a16:rowId xmlns:a16="http://schemas.microsoft.com/office/drawing/2014/main" val="3996319596"/>
                  </a:ext>
                </a:extLst>
              </a:tr>
            </a:tbl>
          </a:graphicData>
        </a:graphic>
      </p:graphicFrame>
    </p:spTree>
    <p:extLst>
      <p:ext uri="{BB962C8B-B14F-4D97-AF65-F5344CB8AC3E}">
        <p14:creationId xmlns:p14="http://schemas.microsoft.com/office/powerpoint/2010/main" val="31094025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2400" y="235527"/>
            <a:ext cx="11845636" cy="6456218"/>
          </a:xfrm>
        </p:spPr>
        <p:txBody>
          <a:bodyPr/>
          <a:lstStyle/>
          <a:p>
            <a:pPr marL="0" indent="0">
              <a:buNone/>
            </a:pPr>
            <a:r>
              <a:rPr lang="kk-KZ" b="1" dirty="0" smtClean="0">
                <a:solidFill>
                  <a:schemeClr val="accent5">
                    <a:lumMod val="50000"/>
                  </a:schemeClr>
                </a:solidFill>
                <a:latin typeface="Times New Roman" pitchFamily="18" charset="0"/>
                <a:cs typeface="Times New Roman" pitchFamily="18" charset="0"/>
              </a:rPr>
              <a:t>                                            Дамыту </a:t>
            </a:r>
            <a:r>
              <a:rPr lang="kk-KZ" b="1" dirty="0">
                <a:solidFill>
                  <a:schemeClr val="accent5">
                    <a:lumMod val="50000"/>
                  </a:schemeClr>
                </a:solidFill>
                <a:latin typeface="Times New Roman" pitchFamily="18" charset="0"/>
                <a:cs typeface="Times New Roman" pitchFamily="18" charset="0"/>
              </a:rPr>
              <a:t>тапсырмалары</a:t>
            </a:r>
          </a:p>
          <a:p>
            <a:pPr marL="0" indent="0">
              <a:buNone/>
            </a:pP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2889261260"/>
              </p:ext>
            </p:extLst>
          </p:nvPr>
        </p:nvGraphicFramePr>
        <p:xfrm>
          <a:off x="249382" y="719666"/>
          <a:ext cx="11748654" cy="6094570"/>
        </p:xfrm>
        <a:graphic>
          <a:graphicData uri="http://schemas.openxmlformats.org/drawingml/2006/table">
            <a:tbl>
              <a:tblPr firstRow="1" bandRow="1">
                <a:tableStyleId>{5C22544A-7EE6-4342-B048-85BDC9FD1C3A}</a:tableStyleId>
              </a:tblPr>
              <a:tblGrid>
                <a:gridCol w="5874327">
                  <a:extLst>
                    <a:ext uri="{9D8B030D-6E8A-4147-A177-3AD203B41FA5}">
                      <a16:colId xmlns:a16="http://schemas.microsoft.com/office/drawing/2014/main" val="784761395"/>
                    </a:ext>
                  </a:extLst>
                </a:gridCol>
                <a:gridCol w="5874327">
                  <a:extLst>
                    <a:ext uri="{9D8B030D-6E8A-4147-A177-3AD203B41FA5}">
                      <a16:colId xmlns:a16="http://schemas.microsoft.com/office/drawing/2014/main" val="3818592750"/>
                    </a:ext>
                  </a:extLst>
                </a:gridCol>
              </a:tblGrid>
              <a:tr h="853154">
                <a:tc>
                  <a:txBody>
                    <a:bodyPr/>
                    <a:lstStyle/>
                    <a:p>
                      <a:r>
                        <a:rPr lang="kk-KZ" sz="3200" dirty="0" smtClean="0">
                          <a:latin typeface="Times New Roman" panose="02020603050405020304" pitchFamily="18" charset="0"/>
                          <a:cs typeface="Times New Roman" panose="02020603050405020304" pitchFamily="18" charset="0"/>
                        </a:rPr>
                        <a:t>Сұрақ </a:t>
                      </a:r>
                      <a:endParaRPr lang="ru-RU" sz="3200" dirty="0">
                        <a:latin typeface="Times New Roman" panose="02020603050405020304" pitchFamily="18" charset="0"/>
                        <a:cs typeface="Times New Roman" panose="02020603050405020304" pitchFamily="18" charset="0"/>
                      </a:endParaRPr>
                    </a:p>
                  </a:txBody>
                  <a:tcPr/>
                </a:tc>
                <a:tc>
                  <a:txBody>
                    <a:bodyPr/>
                    <a:lstStyle/>
                    <a:p>
                      <a:r>
                        <a:rPr lang="kk-KZ" sz="3600" dirty="0" smtClean="0">
                          <a:latin typeface="Times New Roman" panose="02020603050405020304" pitchFamily="18" charset="0"/>
                          <a:cs typeface="Times New Roman" panose="02020603050405020304" pitchFamily="18" charset="0"/>
                        </a:rPr>
                        <a:t>Жауап </a:t>
                      </a:r>
                      <a:endParaRPr lang="ru-RU"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227835447"/>
                  </a:ext>
                </a:extLst>
              </a:tr>
              <a:tr h="853154">
                <a:tc>
                  <a:txBody>
                    <a:bodyPr/>
                    <a:lstStyle/>
                    <a:p>
                      <a:r>
                        <a:rPr lang="kk-KZ" dirty="0" smtClean="0"/>
                        <a:t>«Қызыл бүркітше бүріп жатқан  орысты анасы екпінмен келіп</a:t>
                      </a:r>
                      <a:r>
                        <a:rPr lang="kk-KZ" baseline="0" dirty="0" smtClean="0"/>
                        <a:t> итеріп тастап, балапанын басқан ана құстай баласын бас салды»- деген көріністің аяғы немен тынды?</a:t>
                      </a:r>
                      <a:endParaRPr lang="ru-RU" dirty="0"/>
                    </a:p>
                  </a:txBody>
                  <a:tcPr/>
                </a:tc>
                <a:tc>
                  <a:txBody>
                    <a:bodyPr/>
                    <a:lstStyle/>
                    <a:p>
                      <a:r>
                        <a:rPr lang="kk-KZ" dirty="0" smtClean="0"/>
                        <a:t>Анасының қапыда оққа</a:t>
                      </a:r>
                      <a:r>
                        <a:rPr lang="kk-KZ" baseline="0" dirty="0" smtClean="0"/>
                        <a:t> ұшуы</a:t>
                      </a:r>
                      <a:endParaRPr lang="ru-RU" dirty="0"/>
                    </a:p>
                  </a:txBody>
                  <a:tcPr/>
                </a:tc>
                <a:extLst>
                  <a:ext uri="{0D108BD9-81ED-4DB2-BD59-A6C34878D82A}">
                    <a16:rowId xmlns:a16="http://schemas.microsoft.com/office/drawing/2014/main" val="3805845588"/>
                  </a:ext>
                </a:extLst>
              </a:tr>
              <a:tr h="853154">
                <a:tc>
                  <a:txBody>
                    <a:bodyPr/>
                    <a:lstStyle/>
                    <a:p>
                      <a:r>
                        <a:rPr lang="kk-KZ" dirty="0" smtClean="0"/>
                        <a:t>Қазақтың бас араздығымен кек туатыны кімнің бейнесі арқылы сипатталған?</a:t>
                      </a:r>
                      <a:endParaRPr lang="ru-RU" dirty="0"/>
                    </a:p>
                  </a:txBody>
                  <a:tcPr/>
                </a:tc>
                <a:tc>
                  <a:txBody>
                    <a:bodyPr/>
                    <a:lstStyle/>
                    <a:p>
                      <a:r>
                        <a:rPr lang="kk-KZ" dirty="0" smtClean="0"/>
                        <a:t>Мұқаш бейнесі арқылы</a:t>
                      </a:r>
                      <a:endParaRPr lang="ru-RU" dirty="0"/>
                    </a:p>
                  </a:txBody>
                  <a:tcPr/>
                </a:tc>
                <a:extLst>
                  <a:ext uri="{0D108BD9-81ED-4DB2-BD59-A6C34878D82A}">
                    <a16:rowId xmlns:a16="http://schemas.microsoft.com/office/drawing/2014/main" val="2012403878"/>
                  </a:ext>
                </a:extLst>
              </a:tr>
              <a:tr h="853154">
                <a:tc>
                  <a:txBody>
                    <a:bodyPr/>
                    <a:lstStyle/>
                    <a:p>
                      <a:r>
                        <a:rPr lang="kk-KZ" dirty="0" smtClean="0"/>
                        <a:t>Қарамұрттың жирен офицерді дуельде</a:t>
                      </a:r>
                      <a:r>
                        <a:rPr lang="kk-KZ" baseline="0" dirty="0" smtClean="0"/>
                        <a:t> атып өлтіруінің себебі неде?</a:t>
                      </a:r>
                      <a:endParaRPr lang="ru-RU" dirty="0"/>
                    </a:p>
                  </a:txBody>
                  <a:tcPr/>
                </a:tc>
                <a:tc>
                  <a:txBody>
                    <a:bodyPr/>
                    <a:lstStyle/>
                    <a:p>
                      <a:r>
                        <a:rPr lang="kk-KZ" dirty="0" smtClean="0"/>
                        <a:t>Ақбілекке талас</a:t>
                      </a:r>
                      <a:endParaRPr lang="ru-RU" dirty="0"/>
                    </a:p>
                  </a:txBody>
                  <a:tcPr/>
                </a:tc>
                <a:extLst>
                  <a:ext uri="{0D108BD9-81ED-4DB2-BD59-A6C34878D82A}">
                    <a16:rowId xmlns:a16="http://schemas.microsoft.com/office/drawing/2014/main" val="722515592"/>
                  </a:ext>
                </a:extLst>
              </a:tr>
              <a:tr h="853154">
                <a:tc>
                  <a:txBody>
                    <a:bodyPr/>
                    <a:lstStyle/>
                    <a:p>
                      <a:r>
                        <a:rPr lang="kk-KZ" dirty="0" smtClean="0"/>
                        <a:t>Қасқырлармен арпалыста жылт еткен шоқ оқиғаны қалай өзгертті?</a:t>
                      </a:r>
                      <a:endParaRPr lang="ru-RU" dirty="0"/>
                    </a:p>
                  </a:txBody>
                  <a:tcPr/>
                </a:tc>
                <a:tc>
                  <a:txBody>
                    <a:bodyPr/>
                    <a:lstStyle/>
                    <a:p>
                      <a:r>
                        <a:rPr lang="kk-KZ" dirty="0" smtClean="0"/>
                        <a:t>Ақбілекті қасқыр қоршауынан құтқарды</a:t>
                      </a:r>
                      <a:endParaRPr lang="ru-RU" dirty="0"/>
                    </a:p>
                  </a:txBody>
                  <a:tcPr/>
                </a:tc>
                <a:extLst>
                  <a:ext uri="{0D108BD9-81ED-4DB2-BD59-A6C34878D82A}">
                    <a16:rowId xmlns:a16="http://schemas.microsoft.com/office/drawing/2014/main" val="2920605588"/>
                  </a:ext>
                </a:extLst>
              </a:tr>
              <a:tr h="853154">
                <a:tc>
                  <a:txBody>
                    <a:bodyPr/>
                    <a:lstStyle/>
                    <a:p>
                      <a:r>
                        <a:rPr lang="kk-KZ" dirty="0" smtClean="0"/>
                        <a:t>Шоқ ненің рәмізі</a:t>
                      </a:r>
                      <a:r>
                        <a:rPr lang="kk-KZ" baseline="0" dirty="0" smtClean="0"/>
                        <a:t> деп ойлайсыз?</a:t>
                      </a:r>
                      <a:endParaRPr lang="ru-RU" dirty="0"/>
                    </a:p>
                  </a:txBody>
                  <a:tcPr/>
                </a:tc>
                <a:tc>
                  <a:txBody>
                    <a:bodyPr/>
                    <a:lstStyle/>
                    <a:p>
                      <a:r>
                        <a:rPr lang="kk-KZ" dirty="0" smtClean="0"/>
                        <a:t>Жарқын болашаққа деген үміт отының тұтануы</a:t>
                      </a:r>
                      <a:endParaRPr lang="ru-RU" dirty="0"/>
                    </a:p>
                  </a:txBody>
                  <a:tcPr/>
                </a:tc>
                <a:extLst>
                  <a:ext uri="{0D108BD9-81ED-4DB2-BD59-A6C34878D82A}">
                    <a16:rowId xmlns:a16="http://schemas.microsoft.com/office/drawing/2014/main" val="4187937806"/>
                  </a:ext>
                </a:extLst>
              </a:tr>
              <a:tr h="853154">
                <a:tc>
                  <a:txBody>
                    <a:bodyPr/>
                    <a:lstStyle/>
                    <a:p>
                      <a:r>
                        <a:rPr lang="kk-KZ" dirty="0" smtClean="0"/>
                        <a:t>Ақбілекті ағасы ауылға алып бара жатыр. Ақбілек неге мұңаяды?</a:t>
                      </a:r>
                      <a:endParaRPr lang="ru-RU" dirty="0"/>
                    </a:p>
                  </a:txBody>
                  <a:tcPr/>
                </a:tc>
                <a:tc>
                  <a:txBody>
                    <a:bodyPr/>
                    <a:lstStyle/>
                    <a:p>
                      <a:r>
                        <a:rPr lang="kk-KZ" dirty="0" smtClean="0"/>
                        <a:t>«...қара құзғын ұя салған арам денесімен әкемнің иманды жүзіне қалай жақындаймын?»- деген ішкі толғанысы</a:t>
                      </a:r>
                      <a:endParaRPr lang="ru-RU" dirty="0"/>
                    </a:p>
                  </a:txBody>
                  <a:tcPr/>
                </a:tc>
                <a:extLst>
                  <a:ext uri="{0D108BD9-81ED-4DB2-BD59-A6C34878D82A}">
                    <a16:rowId xmlns:a16="http://schemas.microsoft.com/office/drawing/2014/main" val="874166507"/>
                  </a:ext>
                </a:extLst>
              </a:tr>
            </a:tbl>
          </a:graphicData>
        </a:graphic>
      </p:graphicFrame>
    </p:spTree>
    <p:extLst>
      <p:ext uri="{BB962C8B-B14F-4D97-AF65-F5344CB8AC3E}">
        <p14:creationId xmlns:p14="http://schemas.microsoft.com/office/powerpoint/2010/main" val="1719661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6752" y="475273"/>
            <a:ext cx="11118273" cy="6386946"/>
          </a:xfrm>
        </p:spPr>
        <p:txBody>
          <a:bodyPr>
            <a:normAutofit/>
          </a:bodyPr>
          <a:lstStyle/>
          <a:p>
            <a:pPr marL="0" indent="0">
              <a:buNone/>
            </a:pPr>
            <a:r>
              <a:rPr lang="kk-KZ" sz="3200" b="1" dirty="0">
                <a:solidFill>
                  <a:srgbClr val="002060"/>
                </a:solidFill>
                <a:latin typeface="Times New Roman" panose="02020603050405020304" pitchFamily="18" charset="0"/>
                <a:cs typeface="Times New Roman" panose="02020603050405020304" pitchFamily="18" charset="0"/>
              </a:rPr>
              <a:t> </a:t>
            </a:r>
            <a:r>
              <a:rPr lang="kk-KZ" sz="3200" b="1" dirty="0" smtClean="0">
                <a:solidFill>
                  <a:srgbClr val="002060"/>
                </a:solidFill>
                <a:latin typeface="Times New Roman" panose="02020603050405020304" pitchFamily="18" charset="0"/>
                <a:cs typeface="Times New Roman" panose="02020603050405020304" pitchFamily="18" charset="0"/>
              </a:rPr>
              <a:t>                      Пікір пирамидасы</a:t>
            </a:r>
          </a:p>
          <a:p>
            <a:pPr marL="0" indent="0">
              <a:buNone/>
            </a:pPr>
            <a:endParaRPr lang="kk-KZ" sz="3200" b="1" dirty="0">
              <a:solidFill>
                <a:srgbClr val="002060"/>
              </a:solidFill>
              <a:latin typeface="Times New Roman" panose="02020603050405020304" pitchFamily="18" charset="0"/>
              <a:cs typeface="Times New Roman" panose="02020603050405020304" pitchFamily="18" charset="0"/>
            </a:endParaRPr>
          </a:p>
          <a:p>
            <a:pPr marL="0" indent="0">
              <a:buNone/>
            </a:pPr>
            <a:endParaRPr lang="kk-KZ" sz="3200" b="1" dirty="0" smtClean="0">
              <a:solidFill>
                <a:srgbClr val="002060"/>
              </a:solidFill>
              <a:latin typeface="Times New Roman" panose="02020603050405020304" pitchFamily="18" charset="0"/>
              <a:cs typeface="Times New Roman" panose="02020603050405020304" pitchFamily="18" charset="0"/>
            </a:endParaRPr>
          </a:p>
          <a:p>
            <a:pPr marL="0" indent="0">
              <a:buNone/>
            </a:pPr>
            <a:endParaRPr lang="kk-KZ" sz="3200" b="1" dirty="0">
              <a:solidFill>
                <a:srgbClr val="002060"/>
              </a:solidFill>
              <a:latin typeface="Times New Roman" panose="02020603050405020304" pitchFamily="18" charset="0"/>
              <a:cs typeface="Times New Roman" panose="02020603050405020304" pitchFamily="18" charset="0"/>
            </a:endParaRPr>
          </a:p>
          <a:p>
            <a:pPr marL="0" indent="0">
              <a:buNone/>
            </a:pPr>
            <a:endParaRPr lang="kk-KZ" sz="3200" b="1" dirty="0" smtClean="0">
              <a:solidFill>
                <a:srgbClr val="002060"/>
              </a:solidFill>
              <a:latin typeface="Times New Roman" panose="02020603050405020304" pitchFamily="18" charset="0"/>
              <a:cs typeface="Times New Roman" panose="02020603050405020304" pitchFamily="18" charset="0"/>
            </a:endParaRPr>
          </a:p>
          <a:p>
            <a:pPr marL="0" indent="0">
              <a:buNone/>
            </a:pPr>
            <a:endParaRPr lang="kk-KZ" sz="3200" b="1" dirty="0">
              <a:solidFill>
                <a:srgbClr val="002060"/>
              </a:solidFill>
              <a:latin typeface="Times New Roman" panose="02020603050405020304" pitchFamily="18" charset="0"/>
              <a:cs typeface="Times New Roman" panose="02020603050405020304" pitchFamily="18" charset="0"/>
            </a:endParaRPr>
          </a:p>
          <a:p>
            <a:pPr marL="0" indent="0">
              <a:buNone/>
            </a:pPr>
            <a:endParaRPr lang="kk-KZ" sz="3200" b="1" dirty="0" smtClean="0">
              <a:solidFill>
                <a:srgbClr val="002060"/>
              </a:solidFill>
              <a:latin typeface="Times New Roman" panose="02020603050405020304" pitchFamily="18" charset="0"/>
              <a:cs typeface="Times New Roman" panose="02020603050405020304" pitchFamily="18" charset="0"/>
            </a:endParaRPr>
          </a:p>
          <a:p>
            <a:pPr marL="0" indent="0">
              <a:buNone/>
            </a:pPr>
            <a:endParaRPr lang="kk-KZ" sz="3200" b="1" dirty="0">
              <a:solidFill>
                <a:srgbClr val="002060"/>
              </a:solidFill>
              <a:latin typeface="Times New Roman" panose="02020603050405020304" pitchFamily="18" charset="0"/>
              <a:cs typeface="Times New Roman" panose="02020603050405020304" pitchFamily="18" charset="0"/>
            </a:endParaRPr>
          </a:p>
          <a:p>
            <a:pPr marL="0" indent="0">
              <a:buNone/>
            </a:pPr>
            <a:endParaRPr lang="kk-KZ" sz="3200" b="1" dirty="0" smtClean="0">
              <a:solidFill>
                <a:srgbClr val="002060"/>
              </a:solidFill>
              <a:latin typeface="Times New Roman" panose="02020603050405020304" pitchFamily="18" charset="0"/>
              <a:cs typeface="Times New Roman" panose="02020603050405020304" pitchFamily="18" charset="0"/>
            </a:endParaRPr>
          </a:p>
          <a:p>
            <a:pPr marL="0" indent="0">
              <a:buNone/>
            </a:pPr>
            <a:r>
              <a:rPr lang="kk-KZ" sz="2000" b="1" dirty="0" smtClean="0">
                <a:solidFill>
                  <a:srgbClr val="002060"/>
                </a:solidFill>
                <a:latin typeface="Times New Roman" panose="02020603050405020304" pitchFamily="18" charset="0"/>
                <a:cs typeface="Times New Roman" panose="02020603050405020304" pitchFamily="18" charset="0"/>
              </a:rPr>
              <a:t>Дескриптор:</a:t>
            </a:r>
          </a:p>
          <a:p>
            <a:pPr marL="0" indent="0">
              <a:buNone/>
            </a:pPr>
            <a:r>
              <a:rPr lang="kk-KZ" sz="2000" b="1" dirty="0" smtClean="0">
                <a:solidFill>
                  <a:schemeClr val="dk1"/>
                </a:solidFill>
                <a:latin typeface="Times New Roman" panose="02020603050405020304" pitchFamily="18" charset="0"/>
                <a:cs typeface="Times New Roman" panose="02020603050405020304" pitchFamily="18" charset="0"/>
              </a:rPr>
              <a:t>Роман желісі бойынша деректерді анықтайды. </a:t>
            </a:r>
            <a:endParaRPr lang="kk-KZ" sz="2000" b="1" dirty="0">
              <a:solidFill>
                <a:srgbClr val="002060"/>
              </a:solidFill>
              <a:latin typeface="Times New Roman" panose="02020603050405020304" pitchFamily="18" charset="0"/>
              <a:cs typeface="Times New Roman" panose="02020603050405020304" pitchFamily="18" charset="0"/>
            </a:endParaRPr>
          </a:p>
        </p:txBody>
      </p:sp>
      <p:sp>
        <p:nvSpPr>
          <p:cNvPr id="4" name="Равнобедренный треугольник 3"/>
          <p:cNvSpPr/>
          <p:nvPr/>
        </p:nvSpPr>
        <p:spPr>
          <a:xfrm flipH="1">
            <a:off x="997523" y="1191491"/>
            <a:ext cx="4918365" cy="4405746"/>
          </a:xfrm>
          <a:prstGeom prst="triangl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ru-RU"/>
          </a:p>
        </p:txBody>
      </p:sp>
      <p:sp>
        <p:nvSpPr>
          <p:cNvPr id="5" name="Скругленный прямоугольник 4"/>
          <p:cNvSpPr/>
          <p:nvPr/>
        </p:nvSpPr>
        <p:spPr>
          <a:xfrm>
            <a:off x="4066304" y="1406453"/>
            <a:ext cx="2812478" cy="63730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kk-KZ" sz="2000" dirty="0" smtClean="0">
                <a:latin typeface="Times New Roman" panose="02020603050405020304" pitchFamily="18" charset="0"/>
                <a:cs typeface="Times New Roman" panose="02020603050405020304" pitchFamily="18" charset="0"/>
              </a:rPr>
              <a:t>Басты оқиғаны 5 сөзбен білдір</a:t>
            </a:r>
            <a:endParaRPr lang="ru-RU" sz="2000" dirty="0">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4066304" y="2282104"/>
            <a:ext cx="2812478" cy="63730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kk-KZ" sz="2000" dirty="0" smtClean="0">
                <a:latin typeface="Times New Roman" panose="02020603050405020304" pitchFamily="18" charset="0"/>
                <a:cs typeface="Times New Roman" panose="02020603050405020304" pitchFamily="18" charset="0"/>
              </a:rPr>
              <a:t>Оқиғаның болған уақыты туралы 4 сөз</a:t>
            </a:r>
            <a:endParaRPr lang="ru-RU" sz="2000" dirty="0">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4066304" y="3118789"/>
            <a:ext cx="2812478" cy="63730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kk-KZ" sz="2000" dirty="0" smtClean="0">
                <a:latin typeface="Times New Roman" panose="02020603050405020304" pitchFamily="18" charset="0"/>
                <a:cs typeface="Times New Roman" panose="02020603050405020304" pitchFamily="18" charset="0"/>
              </a:rPr>
              <a:t>Басты кейіпкер 3 сөз</a:t>
            </a:r>
            <a:endParaRPr lang="ru-RU" sz="2000" dirty="0">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4066304" y="3955474"/>
            <a:ext cx="2812478" cy="63730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kk-KZ" sz="2000" dirty="0" smtClean="0">
                <a:latin typeface="Times New Roman" panose="02020603050405020304" pitchFamily="18" charset="0"/>
                <a:cs typeface="Times New Roman" panose="02020603050405020304" pitchFamily="18" charset="0"/>
              </a:rPr>
              <a:t>Шығарманың негізгі ерекшелігі 2 сөз</a:t>
            </a:r>
            <a:endParaRPr lang="ru-RU" sz="2000" dirty="0">
              <a:latin typeface="Times New Roman" panose="02020603050405020304" pitchFamily="18" charset="0"/>
              <a:cs typeface="Times New Roman" panose="02020603050405020304" pitchFamily="18" charset="0"/>
            </a:endParaRPr>
          </a:p>
        </p:txBody>
      </p:sp>
      <p:sp>
        <p:nvSpPr>
          <p:cNvPr id="13" name="Скругленный прямоугольник 12"/>
          <p:cNvSpPr/>
          <p:nvPr/>
        </p:nvSpPr>
        <p:spPr>
          <a:xfrm>
            <a:off x="4066304" y="4792159"/>
            <a:ext cx="2812478" cy="63730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kk-KZ" sz="2000" dirty="0" smtClean="0">
                <a:latin typeface="Times New Roman" panose="02020603050405020304" pitchFamily="18" charset="0"/>
                <a:cs typeface="Times New Roman" panose="02020603050405020304" pitchFamily="18" charset="0"/>
              </a:rPr>
              <a:t>Өз ойым...</a:t>
            </a:r>
          </a:p>
          <a:p>
            <a:pPr algn="ctr"/>
            <a:r>
              <a:rPr lang="kk-KZ" sz="2000" dirty="0" smtClean="0">
                <a:latin typeface="Times New Roman" panose="02020603050405020304" pitchFamily="18" charset="0"/>
                <a:cs typeface="Times New Roman" panose="02020603050405020304" pitchFamily="18" charset="0"/>
              </a:rPr>
              <a:t>Бір ауыз </a:t>
            </a:r>
            <a:r>
              <a:rPr lang="kk-KZ" sz="2000" dirty="0" smtClean="0">
                <a:latin typeface="Times New Roman" panose="02020603050405020304" pitchFamily="18" charset="0"/>
                <a:cs typeface="Times New Roman" panose="02020603050405020304" pitchFamily="18" charset="0"/>
              </a:rPr>
              <a:t>сөзбен жеткізу</a:t>
            </a:r>
            <a:endParaRPr lang="ru-RU" sz="2000" dirty="0">
              <a:latin typeface="Times New Roman" panose="02020603050405020304" pitchFamily="18" charset="0"/>
              <a:cs typeface="Times New Roman" panose="02020603050405020304" pitchFamily="18" charset="0"/>
            </a:endParaRPr>
          </a:p>
        </p:txBody>
      </p:sp>
      <p:sp>
        <p:nvSpPr>
          <p:cNvPr id="14" name="Скругленный прямоугольник 13"/>
          <p:cNvSpPr/>
          <p:nvPr/>
        </p:nvSpPr>
        <p:spPr>
          <a:xfrm>
            <a:off x="7363695" y="1340964"/>
            <a:ext cx="2812478" cy="63730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dirty="0"/>
          </a:p>
        </p:txBody>
      </p:sp>
      <p:sp>
        <p:nvSpPr>
          <p:cNvPr id="15" name="Скругленный прямоугольник 14"/>
          <p:cNvSpPr/>
          <p:nvPr/>
        </p:nvSpPr>
        <p:spPr>
          <a:xfrm>
            <a:off x="7363695" y="2222676"/>
            <a:ext cx="2812478" cy="63730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dirty="0"/>
          </a:p>
        </p:txBody>
      </p:sp>
      <p:sp>
        <p:nvSpPr>
          <p:cNvPr id="16" name="Скругленный прямоугольник 15"/>
          <p:cNvSpPr/>
          <p:nvPr/>
        </p:nvSpPr>
        <p:spPr>
          <a:xfrm>
            <a:off x="7363695" y="3031437"/>
            <a:ext cx="2812478" cy="63730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dirty="0"/>
          </a:p>
        </p:txBody>
      </p:sp>
      <p:sp>
        <p:nvSpPr>
          <p:cNvPr id="17" name="Скругленный прямоугольник 16"/>
          <p:cNvSpPr/>
          <p:nvPr/>
        </p:nvSpPr>
        <p:spPr>
          <a:xfrm>
            <a:off x="7363695" y="3934691"/>
            <a:ext cx="2812478" cy="63730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dirty="0"/>
          </a:p>
        </p:txBody>
      </p:sp>
      <p:sp>
        <p:nvSpPr>
          <p:cNvPr id="18" name="Скругленный прямоугольник 17"/>
          <p:cNvSpPr/>
          <p:nvPr/>
        </p:nvSpPr>
        <p:spPr>
          <a:xfrm>
            <a:off x="7363695" y="4792159"/>
            <a:ext cx="2812478" cy="63730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dirty="0"/>
          </a:p>
        </p:txBody>
      </p:sp>
    </p:spTree>
    <p:extLst>
      <p:ext uri="{BB962C8B-B14F-4D97-AF65-F5344CB8AC3E}">
        <p14:creationId xmlns:p14="http://schemas.microsoft.com/office/powerpoint/2010/main" val="21860556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0109" y="152400"/>
            <a:ext cx="11817927" cy="6525491"/>
          </a:xfrm>
        </p:spPr>
        <p:txBody>
          <a:bodyPr/>
          <a:lstStyle/>
          <a:p>
            <a:pPr marL="0" indent="0">
              <a:buNone/>
            </a:pPr>
            <a:r>
              <a:rPr lang="kk-KZ" b="1" dirty="0" smtClean="0">
                <a:solidFill>
                  <a:srgbClr val="002060"/>
                </a:solidFill>
                <a:latin typeface="Times New Roman" panose="02020603050405020304" pitchFamily="18" charset="0"/>
                <a:cs typeface="Times New Roman" panose="02020603050405020304" pitchFamily="18" charset="0"/>
              </a:rPr>
              <a:t>                                              Пікір </a:t>
            </a:r>
            <a:r>
              <a:rPr lang="kk-KZ" b="1" dirty="0">
                <a:solidFill>
                  <a:srgbClr val="002060"/>
                </a:solidFill>
                <a:latin typeface="Times New Roman" panose="02020603050405020304" pitchFamily="18" charset="0"/>
                <a:cs typeface="Times New Roman" panose="02020603050405020304" pitchFamily="18" charset="0"/>
              </a:rPr>
              <a:t>пирамидасы</a:t>
            </a:r>
            <a:endParaRPr lang="ru-RU" b="1" dirty="0">
              <a:solidFill>
                <a:srgbClr val="002060"/>
              </a:solidFill>
              <a:latin typeface="Times New Roman" panose="02020603050405020304" pitchFamily="18" charset="0"/>
              <a:cs typeface="Times New Roman" panose="02020603050405020304" pitchFamily="18" charset="0"/>
            </a:endParaRPr>
          </a:p>
          <a:p>
            <a:pPr marL="0" indent="0">
              <a:buNone/>
            </a:pPr>
            <a:endParaRPr lang="ru-RU" dirty="0"/>
          </a:p>
        </p:txBody>
      </p:sp>
      <p:sp>
        <p:nvSpPr>
          <p:cNvPr id="2" name="Равнобедренный треугольник 1"/>
          <p:cNvSpPr/>
          <p:nvPr/>
        </p:nvSpPr>
        <p:spPr>
          <a:xfrm>
            <a:off x="346362" y="1194942"/>
            <a:ext cx="4876801" cy="4724399"/>
          </a:xfrm>
          <a:prstGeom prst="triangle">
            <a:avLst>
              <a:gd name="adj" fmla="val 4738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Скругленный прямоугольник 3"/>
          <p:cNvSpPr/>
          <p:nvPr/>
        </p:nvSpPr>
        <p:spPr>
          <a:xfrm>
            <a:off x="3422073" y="1149927"/>
            <a:ext cx="3214254" cy="5680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anose="02020603050405020304" pitchFamily="18" charset="0"/>
                <a:cs typeface="Times New Roman" panose="02020603050405020304" pitchFamily="18" charset="0"/>
              </a:rPr>
              <a:t>Басты оқиғаны 5 сөзбен білдір</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3422073" y="2052199"/>
            <a:ext cx="3214254" cy="6043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a:solidFill>
                  <a:schemeClr val="tx1"/>
                </a:solidFill>
                <a:latin typeface="Times New Roman" panose="02020603050405020304" pitchFamily="18" charset="0"/>
                <a:cs typeface="Times New Roman" panose="02020603050405020304" pitchFamily="18" charset="0"/>
              </a:rPr>
              <a:t>Оқиғаның болған уақыты туралы 4 сөз</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3422073" y="2909438"/>
            <a:ext cx="3214254" cy="6477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a:solidFill>
                  <a:schemeClr val="tx1"/>
                </a:solidFill>
                <a:latin typeface="Times New Roman" panose="02020603050405020304" pitchFamily="18" charset="0"/>
                <a:cs typeface="Times New Roman" panose="02020603050405020304" pitchFamily="18" charset="0"/>
              </a:rPr>
              <a:t>Басты кейіпкер 3 сөз</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3422073" y="3809992"/>
            <a:ext cx="3214254" cy="5922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a:solidFill>
                  <a:schemeClr val="tx1"/>
                </a:solidFill>
                <a:latin typeface="Times New Roman" panose="02020603050405020304" pitchFamily="18" charset="0"/>
                <a:cs typeface="Times New Roman" panose="02020603050405020304" pitchFamily="18" charset="0"/>
              </a:rPr>
              <a:t>Шығарманың негізгі ерекшелігі 2 сөз</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8" name="Скругленный прямоугольник 7"/>
          <p:cNvSpPr/>
          <p:nvPr/>
        </p:nvSpPr>
        <p:spPr>
          <a:xfrm>
            <a:off x="3422073" y="4655129"/>
            <a:ext cx="3214254" cy="5818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a:solidFill>
                  <a:schemeClr val="tx1"/>
                </a:solidFill>
                <a:latin typeface="Times New Roman" panose="02020603050405020304" pitchFamily="18" charset="0"/>
                <a:cs typeface="Times New Roman" panose="02020603050405020304" pitchFamily="18" charset="0"/>
              </a:rPr>
              <a:t>Өз ойым...</a:t>
            </a:r>
          </a:p>
          <a:p>
            <a:pPr algn="ctr"/>
            <a:r>
              <a:rPr lang="kk-KZ" sz="2000" dirty="0" smtClean="0">
                <a:solidFill>
                  <a:schemeClr val="tx1"/>
                </a:solidFill>
                <a:latin typeface="Times New Roman" panose="02020603050405020304" pitchFamily="18" charset="0"/>
                <a:cs typeface="Times New Roman" panose="02020603050405020304" pitchFamily="18" charset="0"/>
              </a:rPr>
              <a:t>Бір ауыз </a:t>
            </a:r>
            <a:r>
              <a:rPr lang="kk-KZ" sz="2000" dirty="0">
                <a:solidFill>
                  <a:schemeClr val="tx1"/>
                </a:solidFill>
                <a:latin typeface="Times New Roman" panose="02020603050405020304" pitchFamily="18" charset="0"/>
                <a:cs typeface="Times New Roman" panose="02020603050405020304" pitchFamily="18" charset="0"/>
              </a:rPr>
              <a:t>сөзбен жеткізу</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6968836" y="4651654"/>
            <a:ext cx="4281054" cy="5853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кругленный прямоугольник 9"/>
          <p:cNvSpPr/>
          <p:nvPr/>
        </p:nvSpPr>
        <p:spPr>
          <a:xfrm>
            <a:off x="6968836" y="2909438"/>
            <a:ext cx="4281054" cy="6511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anose="02020603050405020304" pitchFamily="18" charset="0"/>
                <a:cs typeface="Times New Roman" panose="02020603050405020304" pitchFamily="18" charset="0"/>
              </a:rPr>
              <a:t>Ақбілек, Мұқаш, Қарамұрт</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6968835" y="3809991"/>
            <a:ext cx="4281054" cy="5922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anose="02020603050405020304" pitchFamily="18" charset="0"/>
                <a:cs typeface="Times New Roman" panose="02020603050405020304" pitchFamily="18" charset="0"/>
              </a:rPr>
              <a:t>Психологиялық роман</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6968836" y="2052198"/>
            <a:ext cx="4281054" cy="6043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anose="02020603050405020304" pitchFamily="18" charset="0"/>
                <a:cs typeface="Times New Roman" panose="02020603050405020304" pitchFamily="18" charset="0"/>
              </a:rPr>
              <a:t>Алтай өңірі, азаматтық соғыс</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13" name="Скругленный прямоугольник 12"/>
          <p:cNvSpPr/>
          <p:nvPr/>
        </p:nvSpPr>
        <p:spPr>
          <a:xfrm>
            <a:off x="6968835" y="1149927"/>
            <a:ext cx="4281055" cy="5680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anose="02020603050405020304" pitchFamily="18" charset="0"/>
                <a:cs typeface="Times New Roman" panose="02020603050405020304" pitchFamily="18" charset="0"/>
              </a:rPr>
              <a:t>Ақбілекті ақ әскерінің алып қашуы</a:t>
            </a:r>
            <a:endParaRPr lang="ru-RU"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69483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77091" y="429490"/>
            <a:ext cx="11526983" cy="6234546"/>
          </a:xfrm>
        </p:spPr>
        <p:txBody>
          <a:bodyPr/>
          <a:lstStyle/>
          <a:p>
            <a:pPr marL="0" indent="0">
              <a:buNone/>
            </a:pPr>
            <a:r>
              <a:rPr lang="kk-KZ" b="1" dirty="0" smtClean="0">
                <a:solidFill>
                  <a:schemeClr val="accent5">
                    <a:lumMod val="75000"/>
                  </a:schemeClr>
                </a:solidFill>
                <a:latin typeface="Times New Roman" panose="02020603050405020304" pitchFamily="18" charset="0"/>
                <a:cs typeface="Times New Roman" panose="02020603050405020304" pitchFamily="18" charset="0"/>
              </a:rPr>
              <a:t>           Ақбілектің </a:t>
            </a:r>
            <a:r>
              <a:rPr lang="kk-KZ" b="1" dirty="0">
                <a:solidFill>
                  <a:schemeClr val="accent5">
                    <a:lumMod val="75000"/>
                  </a:schemeClr>
                </a:solidFill>
                <a:latin typeface="Times New Roman" panose="02020603050405020304" pitchFamily="18" charset="0"/>
                <a:cs typeface="Times New Roman" panose="02020603050405020304" pitchFamily="18" charset="0"/>
              </a:rPr>
              <a:t>мінезіне, тұлғасына топтастыру жасаңыздар</a:t>
            </a:r>
            <a:endParaRPr lang="ru-RU" b="1" dirty="0">
              <a:solidFill>
                <a:schemeClr val="accent5">
                  <a:lumMod val="75000"/>
                </a:schemeClr>
              </a:solidFill>
              <a:latin typeface="Times New Roman" panose="02020603050405020304" pitchFamily="18" charset="0"/>
              <a:cs typeface="Times New Roman" panose="02020603050405020304" pitchFamily="18" charset="0"/>
            </a:endParaRPr>
          </a:p>
          <a:p>
            <a:pPr marL="0" indent="0">
              <a:buNone/>
            </a:pPr>
            <a:endParaRPr lang="kk-KZ" dirty="0" smtClean="0"/>
          </a:p>
          <a:p>
            <a:pPr marL="0" indent="0">
              <a:buNone/>
            </a:pPr>
            <a:endParaRPr lang="kk-KZ" dirty="0"/>
          </a:p>
          <a:p>
            <a:pPr marL="0" indent="0">
              <a:buNone/>
            </a:pPr>
            <a:endParaRPr lang="kk-KZ" dirty="0" smtClean="0"/>
          </a:p>
          <a:p>
            <a:pPr marL="0" indent="0">
              <a:buNone/>
            </a:pPr>
            <a:endParaRPr lang="kk-KZ" dirty="0"/>
          </a:p>
          <a:p>
            <a:pPr marL="0" indent="0">
              <a:buNone/>
            </a:pPr>
            <a:endParaRPr lang="kk-KZ" dirty="0" smtClean="0"/>
          </a:p>
          <a:p>
            <a:pPr marL="0" indent="0">
              <a:buNone/>
            </a:pPr>
            <a:endParaRPr lang="kk-KZ" dirty="0"/>
          </a:p>
          <a:p>
            <a:pPr marL="0" indent="0">
              <a:buNone/>
            </a:pPr>
            <a:endParaRPr lang="kk-KZ" dirty="0" smtClean="0"/>
          </a:p>
          <a:p>
            <a:pPr marL="0" indent="0">
              <a:buNone/>
            </a:pPr>
            <a:endParaRPr lang="kk-KZ" dirty="0"/>
          </a:p>
          <a:p>
            <a:pPr marL="0" indent="0">
              <a:buNone/>
            </a:pPr>
            <a:endParaRPr lang="kk-KZ" dirty="0" smtClean="0"/>
          </a:p>
          <a:p>
            <a:pPr marL="0" indent="0">
              <a:buNone/>
            </a:pPr>
            <a:r>
              <a:rPr lang="kk-KZ" sz="2000" b="1" dirty="0">
                <a:solidFill>
                  <a:schemeClr val="accent5">
                    <a:lumMod val="50000"/>
                  </a:schemeClr>
                </a:solidFill>
                <a:latin typeface="Times New Roman" panose="02020603050405020304" pitchFamily="18" charset="0"/>
                <a:cs typeface="Times New Roman" panose="02020603050405020304" pitchFamily="18" charset="0"/>
              </a:rPr>
              <a:t>Дескриптор:</a:t>
            </a:r>
          </a:p>
          <a:p>
            <a:pPr marL="0" indent="0">
              <a:buNone/>
            </a:pPr>
            <a:r>
              <a:rPr lang="kk-KZ" sz="2000" b="1" dirty="0">
                <a:solidFill>
                  <a:schemeClr val="accent5">
                    <a:lumMod val="50000"/>
                  </a:schemeClr>
                </a:solidFill>
                <a:latin typeface="Times New Roman" panose="02020603050405020304" pitchFamily="18" charset="0"/>
                <a:cs typeface="Times New Roman" panose="02020603050405020304" pitchFamily="18" charset="0"/>
              </a:rPr>
              <a:t>Топтастыру жасайды.</a:t>
            </a:r>
            <a:endParaRPr lang="ru-RU" sz="2000" b="1" dirty="0">
              <a:solidFill>
                <a:schemeClr val="accent5">
                  <a:lumMod val="50000"/>
                </a:schemeClr>
              </a:solidFill>
              <a:latin typeface="Times New Roman" panose="02020603050405020304" pitchFamily="18" charset="0"/>
              <a:cs typeface="Times New Roman" panose="02020603050405020304" pitchFamily="18" charset="0"/>
            </a:endParaRPr>
          </a:p>
          <a:p>
            <a:pPr marL="0" indent="0">
              <a:buNone/>
            </a:pPr>
            <a:endParaRPr lang="kk-KZ" dirty="0"/>
          </a:p>
        </p:txBody>
      </p:sp>
      <p:sp>
        <p:nvSpPr>
          <p:cNvPr id="4" name="Овал 3"/>
          <p:cNvSpPr/>
          <p:nvPr/>
        </p:nvSpPr>
        <p:spPr>
          <a:xfrm>
            <a:off x="4724401" y="3241964"/>
            <a:ext cx="2632364"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600" dirty="0" smtClean="0">
                <a:latin typeface="Times New Roman" panose="02020603050405020304" pitchFamily="18" charset="0"/>
                <a:cs typeface="Times New Roman" panose="02020603050405020304" pitchFamily="18" charset="0"/>
              </a:rPr>
              <a:t>Ақбілек</a:t>
            </a:r>
            <a:endParaRPr lang="ru-RU" sz="3600" dirty="0">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8922327" y="3241964"/>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кругленный прямоугольник 5"/>
          <p:cNvSpPr/>
          <p:nvPr/>
        </p:nvSpPr>
        <p:spPr>
          <a:xfrm>
            <a:off x="7578438" y="4724400"/>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кругленный прямоугольник 6"/>
          <p:cNvSpPr/>
          <p:nvPr/>
        </p:nvSpPr>
        <p:spPr>
          <a:xfrm>
            <a:off x="7495306" y="1745671"/>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кругленный прямоугольник 7"/>
          <p:cNvSpPr/>
          <p:nvPr/>
        </p:nvSpPr>
        <p:spPr>
          <a:xfrm>
            <a:off x="3768435" y="1745671"/>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кругленный прямоугольник 8"/>
          <p:cNvSpPr/>
          <p:nvPr/>
        </p:nvSpPr>
        <p:spPr>
          <a:xfrm>
            <a:off x="3768435" y="4724400"/>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кругленный прямоугольник 9"/>
          <p:cNvSpPr/>
          <p:nvPr/>
        </p:nvSpPr>
        <p:spPr>
          <a:xfrm>
            <a:off x="2396837" y="3318164"/>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кругленный прямоугольник 10"/>
          <p:cNvSpPr/>
          <p:nvPr/>
        </p:nvSpPr>
        <p:spPr>
          <a:xfrm>
            <a:off x="5694219" y="5462156"/>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кругленный прямоугольник 11"/>
          <p:cNvSpPr/>
          <p:nvPr/>
        </p:nvSpPr>
        <p:spPr>
          <a:xfrm>
            <a:off x="5694219" y="1174172"/>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4" name="Прямая соединительная линия 13"/>
          <p:cNvCxnSpPr/>
          <p:nvPr/>
        </p:nvCxnSpPr>
        <p:spPr>
          <a:xfrm>
            <a:off x="4682835" y="2784764"/>
            <a:ext cx="526474" cy="53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a:stCxn id="12" idx="2"/>
          </p:cNvCxnSpPr>
          <p:nvPr/>
        </p:nvCxnSpPr>
        <p:spPr>
          <a:xfrm>
            <a:off x="6151419" y="2088572"/>
            <a:ext cx="0" cy="96289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flipH="1">
            <a:off x="7128166" y="2660071"/>
            <a:ext cx="367140" cy="658093"/>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a:off x="7495306" y="3775364"/>
            <a:ext cx="127462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a:off x="7128166" y="4165022"/>
            <a:ext cx="450272" cy="46586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a:off x="6151419" y="4397952"/>
            <a:ext cx="0" cy="949903"/>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a:endCxn id="4" idx="3"/>
          </p:cNvCxnSpPr>
          <p:nvPr/>
        </p:nvCxnSpPr>
        <p:spPr>
          <a:xfrm flipV="1">
            <a:off x="4682835" y="4152535"/>
            <a:ext cx="427067" cy="571865"/>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Прямая соединительная линия 46"/>
          <p:cNvCxnSpPr>
            <a:endCxn id="4" idx="2"/>
          </p:cNvCxnSpPr>
          <p:nvPr/>
        </p:nvCxnSpPr>
        <p:spPr>
          <a:xfrm>
            <a:off x="3311237" y="3775364"/>
            <a:ext cx="1413164"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759665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778</TotalTime>
  <Words>627</Words>
  <Application>Microsoft Office PowerPoint</Application>
  <PresentationFormat>Широкоэкранный</PresentationFormat>
  <Paragraphs>125</Paragraphs>
  <Slides>14</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Arial</vt:lpstr>
      <vt:lpstr>Calibri</vt:lpstr>
      <vt:lpstr>Calibri Light</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Қосымша мәлімет</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Еламан Жапаров</dc:creator>
  <cp:lastModifiedBy>Еламан Жапаров</cp:lastModifiedBy>
  <cp:revision>50</cp:revision>
  <dcterms:created xsi:type="dcterms:W3CDTF">2020-10-21T13:38:00Z</dcterms:created>
  <dcterms:modified xsi:type="dcterms:W3CDTF">2020-11-10T05:58:55Z</dcterms:modified>
</cp:coreProperties>
</file>