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jpeg" ContentType="image/jpeg"/>
  <Override PartName="/ppt/media/image6.png" ContentType="image/png"/>
  <Override PartName="/ppt/media/image3.jpeg" ContentType="image/jpeg"/>
  <Override PartName="/ppt/media/image4.png" ContentType="image/png"/>
  <Override PartName="/ppt/media/image5.jpeg" ContentType="image/jpeg"/>
  <Override PartName="/ppt/media/image7.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3505B436-07C6-4E43-91E5-79DF3561BD98}"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0F65AFA-F115-4F83-A46F-B507DF6FD531}"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3716280"/>
            <a:ext cx="10694160" cy="37440"/>
          </a:xfrm>
          <a:prstGeom prst="straightConnector1">
            <a:avLst/>
          </a:prstGeom>
          <a:ln w="57240">
            <a:solidFill>
              <a:srgbClr val="4472c4"/>
            </a:solidFill>
            <a:miter/>
          </a:ln>
        </p:spPr>
      </p:cxnSp>
      <p:sp>
        <p:nvSpPr>
          <p:cNvPr id="11" name="TextBox 25"/>
          <p:cNvSpPr/>
          <p:nvPr/>
        </p:nvSpPr>
        <p:spPr>
          <a:xfrm>
            <a:off x="1228680" y="40114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ahoma"/>
                <a:ea typeface="Tahoma"/>
              </a:rPr>
              <a:t>Сабақтың тақырыбы:</a:t>
            </a:r>
            <a:endParaRPr b="0" lang="ru-RU" sz="2400" strike="noStrike" u="none">
              <a:solidFill>
                <a:srgbClr val="000000"/>
              </a:solidFill>
              <a:uFillTx/>
              <a:latin typeface="Calibri"/>
            </a:endParaRPr>
          </a:p>
        </p:txBody>
      </p:sp>
      <p:sp>
        <p:nvSpPr>
          <p:cNvPr id="12" name="TextBox 9"/>
          <p:cNvSpPr/>
          <p:nvPr/>
        </p:nvSpPr>
        <p:spPr>
          <a:xfrm>
            <a:off x="8929080" y="196920"/>
            <a:ext cx="207432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ҚАЗАҚ ӘДЕБИЕТІ </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10-СЫНЫП</a:t>
            </a:r>
            <a:endParaRPr b="0" lang="ru-RU" sz="1600" strike="noStrike" u="none">
              <a:solidFill>
                <a:srgbClr val="000000"/>
              </a:solidFill>
              <a:uFillTx/>
              <a:latin typeface="Calibri"/>
            </a:endParaRPr>
          </a:p>
        </p:txBody>
      </p:sp>
      <p:sp>
        <p:nvSpPr>
          <p:cNvPr id="13" name="TextBox 1"/>
          <p:cNvSpPr/>
          <p:nvPr/>
        </p:nvSpPr>
        <p:spPr>
          <a:xfrm>
            <a:off x="1245240" y="320760"/>
            <a:ext cx="26892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Бөлім тақырыбы:</a:t>
            </a:r>
            <a:endParaRPr b="0" lang="ru-RU" sz="2400" strike="noStrike" u="none">
              <a:solidFill>
                <a:srgbClr val="000000"/>
              </a:solidFill>
              <a:uFillTx/>
              <a:latin typeface="Calibri"/>
            </a:endParaRPr>
          </a:p>
        </p:txBody>
      </p:sp>
      <p:sp>
        <p:nvSpPr>
          <p:cNvPr id="14" name="TextBox 2"/>
          <p:cNvSpPr/>
          <p:nvPr/>
        </p:nvSpPr>
        <p:spPr>
          <a:xfrm>
            <a:off x="3657600" y="5245200"/>
            <a:ext cx="184320" cy="36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5" name="Прямоугольник 1"/>
          <p:cNvSpPr/>
          <p:nvPr/>
        </p:nvSpPr>
        <p:spPr>
          <a:xfrm>
            <a:off x="2087640" y="1708200"/>
            <a:ext cx="609588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ІІІ бөлім.  Аңызбен өрілген көркем сөз</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6" name="Прямоугольник 2"/>
          <p:cNvSpPr/>
          <p:nvPr/>
        </p:nvSpPr>
        <p:spPr>
          <a:xfrm>
            <a:off x="1886400" y="4741920"/>
            <a:ext cx="575352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М.Мағауин “Шақан-Шері”романы және замана</a:t>
            </a:r>
            <a:endParaRPr b="0" lang="ru-RU" sz="20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Рисунок 48" descr=""/>
          <p:cNvPicPr/>
          <p:nvPr/>
        </p:nvPicPr>
        <p:blipFill>
          <a:blip r:embed="rId1"/>
          <a:stretch/>
        </p:blipFill>
        <p:spPr>
          <a:xfrm>
            <a:off x="652320" y="7978680"/>
            <a:ext cx="200160" cy="203400"/>
          </a:xfrm>
          <a:prstGeom prst="rect">
            <a:avLst/>
          </a:prstGeom>
          <a:ln w="0">
            <a:noFill/>
          </a:ln>
        </p:spPr>
      </p:pic>
      <p:sp>
        <p:nvSpPr>
          <p:cNvPr id="105"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r>
              <a:rPr b="1" lang="ru-RU" sz="1800" strike="noStrike" u="none">
                <a:solidFill>
                  <a:srgbClr val="ffffff"/>
                </a:solidFill>
                <a:uFillTx/>
                <a:latin typeface="Tahoma"/>
                <a:ea typeface="Tahoma"/>
              </a:rPr>
              <a:t>Өзіңді тексер</a:t>
            </a:r>
            <a:endParaRPr b="0" lang="ru-RU" sz="1800" strike="noStrike" u="none">
              <a:solidFill>
                <a:srgbClr val="000000"/>
              </a:solidFill>
              <a:uFillTx/>
              <a:latin typeface="Calibri"/>
            </a:endParaRPr>
          </a:p>
        </p:txBody>
      </p:sp>
      <p:sp>
        <p:nvSpPr>
          <p:cNvPr id="10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0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108" name="TextBox 1"/>
          <p:cNvSpPr/>
          <p:nvPr/>
        </p:nvSpPr>
        <p:spPr>
          <a:xfrm>
            <a:off x="1651680" y="1054080"/>
            <a:ext cx="601236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Шығарманы уақыт пен кеңістік тұрғысынан талдаңыз.</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09" name="Picture 10" descr="https://get.whotrades.com/u4/photo181C/20821470693-0/original.jpeg"/>
          <p:cNvPicPr/>
          <p:nvPr/>
        </p:nvPicPr>
        <p:blipFill>
          <a:blip r:embed="rId2"/>
          <a:stretch/>
        </p:blipFill>
        <p:spPr>
          <a:xfrm>
            <a:off x="4070520" y="1606680"/>
            <a:ext cx="3090600" cy="2530440"/>
          </a:xfrm>
          <a:prstGeom prst="rect">
            <a:avLst/>
          </a:prstGeom>
          <a:ln w="0">
            <a:noFill/>
          </a:ln>
        </p:spPr>
      </p:pic>
      <p:cxnSp>
        <p:nvCxnSpPr>
          <p:cNvPr id="110" name="Прямая со стрелкой 5"/>
          <p:cNvCxnSpPr/>
          <p:nvPr/>
        </p:nvCxnSpPr>
        <p:spPr>
          <a:xfrm flipV="1">
            <a:off x="7160760" y="2682720"/>
            <a:ext cx="1072440" cy="255960"/>
          </a:xfrm>
          <a:prstGeom prst="straightConnector1">
            <a:avLst/>
          </a:prstGeom>
          <a:ln w="6480">
            <a:solidFill>
              <a:srgbClr val="5b9bd5"/>
            </a:solidFill>
            <a:miter/>
            <a:tailEnd len="med" type="triangle" w="med"/>
          </a:ln>
        </p:spPr>
      </p:cxnSp>
      <p:cxnSp>
        <p:nvCxnSpPr>
          <p:cNvPr id="111" name="Прямая со стрелкой 7"/>
          <p:cNvCxnSpPr/>
          <p:nvPr/>
        </p:nvCxnSpPr>
        <p:spPr>
          <a:xfrm flipH="1" flipV="1">
            <a:off x="2779560" y="2598480"/>
            <a:ext cx="1291320" cy="383040"/>
          </a:xfrm>
          <a:prstGeom prst="straightConnector1">
            <a:avLst/>
          </a:prstGeom>
          <a:ln w="6480">
            <a:solidFill>
              <a:srgbClr val="5b9bd5"/>
            </a:solidFill>
            <a:miter/>
            <a:tailEnd len="med" type="triangle" w="med"/>
          </a:ln>
        </p:spPr>
      </p:cxnSp>
      <p:pic>
        <p:nvPicPr>
          <p:cNvPr id="112" name="Picture 12" descr="https://image.wallperz.com/wp-content/uploads/2015/09/00001-440.jpg"/>
          <p:cNvPicPr/>
          <p:nvPr/>
        </p:nvPicPr>
        <p:blipFill>
          <a:blip r:embed="rId3"/>
          <a:stretch/>
        </p:blipFill>
        <p:spPr>
          <a:xfrm>
            <a:off x="2846520" y="4133880"/>
            <a:ext cx="3402000" cy="2382840"/>
          </a:xfrm>
          <a:prstGeom prst="rect">
            <a:avLst/>
          </a:prstGeom>
          <a:ln w="0">
            <a:noFill/>
          </a:ln>
        </p:spPr>
      </p:pic>
      <p:cxnSp>
        <p:nvCxnSpPr>
          <p:cNvPr id="113" name="Прямая со стрелкой 14"/>
          <p:cNvCxnSpPr/>
          <p:nvPr/>
        </p:nvCxnSpPr>
        <p:spPr>
          <a:xfrm flipH="1">
            <a:off x="1228320" y="5045040"/>
            <a:ext cx="1618560" cy="7200"/>
          </a:xfrm>
          <a:prstGeom prst="straightConnector1">
            <a:avLst/>
          </a:prstGeom>
          <a:ln w="6480">
            <a:solidFill>
              <a:srgbClr val="5b9bd5"/>
            </a:solidFill>
            <a:miter/>
            <a:tailEnd len="med" type="triangle" w="med"/>
          </a:ln>
        </p:spPr>
      </p:cxnSp>
      <p:sp>
        <p:nvSpPr>
          <p:cNvPr id="114" name="TextBox 21"/>
          <p:cNvSpPr/>
          <p:nvPr/>
        </p:nvSpPr>
        <p:spPr>
          <a:xfrm>
            <a:off x="7221960" y="1741320"/>
            <a:ext cx="4330800" cy="916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Орыс империясының қазақ жерін отарлау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саясатының жүргізілу кезеңі. </a:t>
            </a:r>
            <a:r>
              <a:rPr b="0" lang="kk-KZ" sz="1800" strike="noStrike" u="none">
                <a:solidFill>
                  <a:srgbClr val="0070c0"/>
                </a:solidFill>
                <a:uFillTx/>
                <a:latin typeface="Times New Roman"/>
                <a:ea typeface="Times New Roman"/>
              </a:rPr>
              <a:t>19 ғасырдың</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70c0"/>
                </a:solidFill>
                <a:uFillTx/>
                <a:latin typeface="Times New Roman"/>
                <a:ea typeface="Times New Roman"/>
              </a:rPr>
              <a:t>соңы</a:t>
            </a:r>
            <a:r>
              <a:rPr b="0" lang="kk-KZ" sz="1800" strike="noStrike" u="none">
                <a:solidFill>
                  <a:srgbClr val="000000"/>
                </a:solidFill>
                <a:uFillTx/>
                <a:latin typeface="Times New Roman"/>
                <a:ea typeface="Times New Roman"/>
              </a:rPr>
              <a:t>, </a:t>
            </a:r>
            <a:r>
              <a:rPr b="0" lang="kk-KZ" sz="1800" strike="noStrike" u="none">
                <a:solidFill>
                  <a:srgbClr val="0070c0"/>
                </a:solidFill>
                <a:uFillTx/>
                <a:latin typeface="Times New Roman"/>
                <a:ea typeface="Times New Roman"/>
              </a:rPr>
              <a:t>20 ғасырдың бас кезеңі</a:t>
            </a: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p:txBody>
      </p:sp>
      <p:sp>
        <p:nvSpPr>
          <p:cNvPr id="115" name="Прямоугольник 4"/>
          <p:cNvSpPr/>
          <p:nvPr/>
        </p:nvSpPr>
        <p:spPr>
          <a:xfrm>
            <a:off x="311040" y="1695600"/>
            <a:ext cx="4277160" cy="11912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Жетісу өңірінде </a:t>
            </a:r>
            <a:r>
              <a:rPr b="0" lang="kk-KZ" sz="1800" strike="noStrike" u="none">
                <a:solidFill>
                  <a:srgbClr val="0070c0"/>
                </a:solidFill>
                <a:uFillTx/>
                <a:latin typeface="Times New Roman"/>
                <a:ea typeface="Times New Roman"/>
              </a:rPr>
              <a:t>ХХ ғасырдың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ортасына дейін Тұран жолбарыстарының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болғандығы-тарихи шындық.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6" name="TextBox 6"/>
          <p:cNvSpPr/>
          <p:nvPr/>
        </p:nvSpPr>
        <p:spPr>
          <a:xfrm>
            <a:off x="5068080" y="1906560"/>
            <a:ext cx="9064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70c0"/>
                </a:solidFill>
                <a:uFillTx/>
                <a:latin typeface="Times New Roman"/>
                <a:ea typeface="Times New Roman"/>
              </a:rPr>
              <a:t>Уақыт</a:t>
            </a:r>
            <a:endParaRPr b="0" lang="ru-RU" sz="1800" strike="noStrike" u="none">
              <a:solidFill>
                <a:srgbClr val="000000"/>
              </a:solidFill>
              <a:uFillTx/>
              <a:latin typeface="Calibri"/>
            </a:endParaRPr>
          </a:p>
        </p:txBody>
      </p:sp>
      <p:sp>
        <p:nvSpPr>
          <p:cNvPr id="117" name="TextBox 8"/>
          <p:cNvSpPr/>
          <p:nvPr/>
        </p:nvSpPr>
        <p:spPr>
          <a:xfrm>
            <a:off x="4053600" y="6292800"/>
            <a:ext cx="9655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70c0"/>
                </a:solidFill>
                <a:uFillTx/>
                <a:latin typeface="Calibri"/>
                <a:ea typeface="Arial"/>
              </a:rPr>
              <a:t>Кеңістік</a:t>
            </a:r>
            <a:endParaRPr b="0" lang="ru-RU" sz="1800" strike="noStrike" u="none">
              <a:solidFill>
                <a:srgbClr val="000000"/>
              </a:solidFill>
              <a:uFillTx/>
              <a:latin typeface="Calibri"/>
            </a:endParaRPr>
          </a:p>
        </p:txBody>
      </p:sp>
      <p:cxnSp>
        <p:nvCxnSpPr>
          <p:cNvPr id="118" name="Прямая со стрелкой 11"/>
          <p:cNvCxnSpPr/>
          <p:nvPr/>
        </p:nvCxnSpPr>
        <p:spPr>
          <a:xfrm>
            <a:off x="6130440" y="5097240"/>
            <a:ext cx="1383480" cy="1080"/>
          </a:xfrm>
          <a:prstGeom prst="straightConnector1">
            <a:avLst/>
          </a:prstGeom>
          <a:ln w="6480">
            <a:solidFill>
              <a:srgbClr val="5b9bd5"/>
            </a:solidFill>
            <a:miter/>
            <a:tailEnd len="med" type="triangle" w="med"/>
          </a:ln>
        </p:spPr>
      </p:cxnSp>
      <p:sp>
        <p:nvSpPr>
          <p:cNvPr id="119" name="TextBox 15"/>
          <p:cNvSpPr/>
          <p:nvPr/>
        </p:nvSpPr>
        <p:spPr>
          <a:xfrm>
            <a:off x="6359040" y="4729320"/>
            <a:ext cx="45824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Шығарма оқиғалары  табиғат аясында өтеді .</a:t>
            </a:r>
            <a:endParaRPr b="0" lang="ru-RU" sz="1800" strike="noStrike" u="none">
              <a:solidFill>
                <a:srgbClr val="000000"/>
              </a:solidFill>
              <a:uFillTx/>
              <a:latin typeface="Calibri"/>
            </a:endParaRPr>
          </a:p>
        </p:txBody>
      </p:sp>
      <p:sp>
        <p:nvSpPr>
          <p:cNvPr id="120" name="TextBox 16"/>
          <p:cNvSpPr/>
          <p:nvPr/>
        </p:nvSpPr>
        <p:spPr>
          <a:xfrm>
            <a:off x="7281000" y="3367080"/>
            <a:ext cx="409140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Шығармадағы оқиғалар тізбегі </a:t>
            </a:r>
            <a:r>
              <a:rPr b="1" lang="kk-KZ" sz="1800" strike="noStrike" u="none">
                <a:solidFill>
                  <a:srgbClr val="2e77e2"/>
                </a:solidFill>
                <a:uFillTx/>
                <a:latin typeface="Times New Roman"/>
                <a:ea typeface="Times New Roman"/>
              </a:rPr>
              <a:t>бірнеше</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 </a:t>
            </a:r>
            <a:r>
              <a:rPr b="1" lang="kk-KZ" sz="1800" strike="noStrike" u="none">
                <a:solidFill>
                  <a:srgbClr val="2e77e2"/>
                </a:solidFill>
                <a:uFillTx/>
                <a:latin typeface="Times New Roman"/>
                <a:ea typeface="Times New Roman"/>
              </a:rPr>
              <a:t>жылдарды  қ</a:t>
            </a:r>
            <a:r>
              <a:rPr b="0" lang="kk-KZ" sz="1800" strike="noStrike" u="none">
                <a:solidFill>
                  <a:srgbClr val="000000"/>
                </a:solidFill>
                <a:uFillTx/>
                <a:latin typeface="Times New Roman"/>
                <a:ea typeface="Times New Roman"/>
              </a:rPr>
              <a:t>амтиды.</a:t>
            </a:r>
            <a:endParaRPr b="0" lang="ru-RU" sz="1800" strike="noStrike" u="none">
              <a:solidFill>
                <a:srgbClr val="000000"/>
              </a:solidFill>
              <a:uFillTx/>
              <a:latin typeface="Calibri"/>
            </a:endParaRPr>
          </a:p>
        </p:txBody>
      </p:sp>
      <p:sp>
        <p:nvSpPr>
          <p:cNvPr id="121" name="Прямоугольник 19"/>
          <p:cNvSpPr/>
          <p:nvPr/>
        </p:nvSpPr>
        <p:spPr>
          <a:xfrm>
            <a:off x="104760" y="3227400"/>
            <a:ext cx="609588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Arial"/>
              </a:rPr>
              <a:t> </a:t>
            </a:r>
            <a:r>
              <a:rPr b="0" lang="ru-RU" sz="1800" strike="noStrike" u="none">
                <a:solidFill>
                  <a:srgbClr val="000000"/>
                </a:solidFill>
                <a:uFillTx/>
                <a:latin typeface="Times New Roman"/>
                <a:ea typeface="Arial"/>
              </a:rPr>
              <a:t>Шығармада </a:t>
            </a:r>
            <a:r>
              <a:rPr b="1" lang="ru-RU" sz="1800" strike="noStrike" u="none">
                <a:solidFill>
                  <a:srgbClr val="2e77e2"/>
                </a:solidFill>
                <a:uFillTx/>
                <a:latin typeface="Times New Roman"/>
                <a:ea typeface="Arial"/>
              </a:rPr>
              <a:t>қыс, көктем, жаз, күз өз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Arial"/>
              </a:rPr>
              <a:t>кезеңдеріне сай айшықты бедерленіп отырған</a:t>
            </a:r>
            <a:endParaRPr b="0" lang="ru-RU" sz="1800" strike="noStrike" u="none">
              <a:solidFill>
                <a:srgbClr val="000000"/>
              </a:solidFill>
              <a:uFillTx/>
              <a:latin typeface="Calibri"/>
            </a:endParaRPr>
          </a:p>
        </p:txBody>
      </p:sp>
      <p:cxnSp>
        <p:nvCxnSpPr>
          <p:cNvPr id="122" name="Прямая со стрелкой 22"/>
          <p:cNvCxnSpPr/>
          <p:nvPr/>
        </p:nvCxnSpPr>
        <p:spPr>
          <a:xfrm>
            <a:off x="6200640" y="3622320"/>
            <a:ext cx="1105920" cy="1080"/>
          </a:xfrm>
          <a:prstGeom prst="straightConnector1">
            <a:avLst/>
          </a:prstGeom>
          <a:ln w="6480">
            <a:solidFill>
              <a:srgbClr val="5b9bd5"/>
            </a:solidFill>
            <a:miter/>
            <a:tailEnd len="med" type="triangle" w="med"/>
          </a:ln>
        </p:spPr>
      </p:cxnSp>
      <p:cxnSp>
        <p:nvCxnSpPr>
          <p:cNvPr id="123" name="Прямая со стрелкой 24"/>
          <p:cNvCxnSpPr/>
          <p:nvPr/>
        </p:nvCxnSpPr>
        <p:spPr>
          <a:xfrm flipH="1">
            <a:off x="2448720" y="3227400"/>
            <a:ext cx="1621800" cy="211680"/>
          </a:xfrm>
          <a:prstGeom prst="straightConnector1">
            <a:avLst/>
          </a:prstGeom>
          <a:ln w="6480">
            <a:solidFill>
              <a:srgbClr val="5b9bd5"/>
            </a:solidFill>
            <a:miter/>
            <a:tailEnd len="med" type="triangle" w="med"/>
          </a:ln>
        </p:spPr>
      </p:cxnSp>
      <p:sp>
        <p:nvSpPr>
          <p:cNvPr id="124" name="TextBox 25"/>
          <p:cNvSpPr/>
          <p:nvPr/>
        </p:nvSpPr>
        <p:spPr>
          <a:xfrm>
            <a:off x="120240" y="5146560"/>
            <a:ext cx="3158280" cy="916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Шығарма оқиғаларының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өткен  орны Іле-Балқаш өңірі.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Рисунок 48" descr=""/>
          <p:cNvPicPr/>
          <p:nvPr/>
        </p:nvPicPr>
        <p:blipFill>
          <a:blip r:embed="rId1"/>
          <a:stretch/>
        </p:blipFill>
        <p:spPr>
          <a:xfrm>
            <a:off x="652320" y="7978680"/>
            <a:ext cx="200160" cy="203400"/>
          </a:xfrm>
          <a:prstGeom prst="rect">
            <a:avLst/>
          </a:prstGeom>
          <a:ln w="0">
            <a:noFill/>
          </a:ln>
        </p:spPr>
      </p:pic>
      <p:sp>
        <p:nvSpPr>
          <p:cNvPr id="126"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r>
              <a:rPr b="1" lang="ru-RU" sz="1800" strike="noStrike" u="none">
                <a:solidFill>
                  <a:srgbClr val="ffffff"/>
                </a:solidFill>
                <a:uFillTx/>
                <a:latin typeface="Tahoma"/>
                <a:ea typeface="Tahoma"/>
              </a:rPr>
              <a:t>3-т</a:t>
            </a:r>
            <a:r>
              <a:rPr b="1" lang="kk-KZ" sz="1800" strike="noStrike" u="none">
                <a:solidFill>
                  <a:srgbClr val="ffffff"/>
                </a:solidFill>
                <a:uFillTx/>
                <a:latin typeface="Tahoma"/>
                <a:ea typeface="Tahoma"/>
              </a:rPr>
              <a:t>апсырма</a:t>
            </a:r>
            <a:endParaRPr b="0" lang="ru-RU" sz="1800" strike="noStrike" u="none">
              <a:solidFill>
                <a:srgbClr val="000000"/>
              </a:solidFill>
              <a:uFillTx/>
              <a:latin typeface="Calibri"/>
            </a:endParaRPr>
          </a:p>
        </p:txBody>
      </p:sp>
      <p:sp>
        <p:nvSpPr>
          <p:cNvPr id="12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2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29" name="Google Shape;77;p1"/>
          <p:cNvCxnSpPr/>
          <p:nvPr/>
        </p:nvCxnSpPr>
        <p:spPr>
          <a:xfrm>
            <a:off x="212400" y="6621120"/>
            <a:ext cx="11729160" cy="26280"/>
          </a:xfrm>
          <a:prstGeom prst="straightConnector1">
            <a:avLst/>
          </a:prstGeom>
          <a:ln w="57240">
            <a:solidFill>
              <a:srgbClr val="33cccc"/>
            </a:solidFill>
            <a:miter/>
          </a:ln>
        </p:spPr>
      </p:cxnSp>
      <p:cxnSp>
        <p:nvCxnSpPr>
          <p:cNvPr id="130" name="Google Shape;78;p1"/>
          <p:cNvCxnSpPr/>
          <p:nvPr/>
        </p:nvCxnSpPr>
        <p:spPr>
          <a:xfrm>
            <a:off x="757080" y="6364080"/>
            <a:ext cx="10694160" cy="37080"/>
          </a:xfrm>
          <a:prstGeom prst="straightConnector1">
            <a:avLst/>
          </a:prstGeom>
          <a:ln w="38160">
            <a:solidFill>
              <a:srgbClr val="4472c4"/>
            </a:solidFill>
            <a:miter/>
          </a:ln>
        </p:spPr>
      </p:cxnSp>
      <p:sp>
        <p:nvSpPr>
          <p:cNvPr id="131" name="Прямоугольник 1"/>
          <p:cNvSpPr/>
          <p:nvPr/>
        </p:nvSpPr>
        <p:spPr>
          <a:xfrm>
            <a:off x="1414440" y="1014480"/>
            <a:ext cx="768528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Оқиғаны қазіргі өмірмен байланыстыра отырып, «Төрт сөйлем» әдісі арқылы ойыңызды білдіріңіз.</a:t>
            </a:r>
            <a:endParaRPr b="0" lang="ru-RU" sz="1800" strike="noStrike" u="none">
              <a:solidFill>
                <a:srgbClr val="000000"/>
              </a:solidFill>
              <a:uFillTx/>
              <a:latin typeface="Calibri"/>
            </a:endParaRPr>
          </a:p>
        </p:txBody>
      </p:sp>
      <p:sp>
        <p:nvSpPr>
          <p:cNvPr id="132" name="TextBox 2"/>
          <p:cNvSpPr/>
          <p:nvPr/>
        </p:nvSpPr>
        <p:spPr>
          <a:xfrm>
            <a:off x="2712960" y="1738440"/>
            <a:ext cx="4608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p:txBody>
      </p:sp>
      <p:pic>
        <p:nvPicPr>
          <p:cNvPr id="133" name="Picture 11" descr="https://fsd.kopilkaurokov.ru/up/html/2018/11/04/k_5bdf19376062d/img_user_file_5bdf1937f0fd8_9.jpg"/>
          <p:cNvPicPr/>
          <p:nvPr/>
        </p:nvPicPr>
        <p:blipFill>
          <a:blip r:embed="rId2"/>
          <a:srcRect l="0" t="14898" r="0" b="6740"/>
          <a:stretch/>
        </p:blipFill>
        <p:spPr>
          <a:xfrm>
            <a:off x="2073240" y="2108160"/>
            <a:ext cx="6126120" cy="3581280"/>
          </a:xfrm>
          <a:prstGeom prst="rect">
            <a:avLst/>
          </a:prstGeom>
          <a:ln w="0">
            <a:noFill/>
          </a:ln>
        </p:spPr>
      </p:pic>
      <p:sp>
        <p:nvSpPr>
          <p:cNvPr id="134" name="TextBox 5"/>
          <p:cNvSpPr/>
          <p:nvPr/>
        </p:nvSpPr>
        <p:spPr>
          <a:xfrm>
            <a:off x="8485200" y="4581360"/>
            <a:ext cx="2965320" cy="1739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Calibri"/>
                <a:ea typeface="Arial"/>
              </a:rPr>
              <a:t>Дескриптор</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a:t>
            </a:r>
            <a:r>
              <a:rPr b="1" i="1" lang="ru-RU" sz="1800" strike="noStrike" u="none">
                <a:solidFill>
                  <a:srgbClr val="000000"/>
                </a:solidFill>
                <a:uFillTx/>
                <a:latin typeface="Times New Roman"/>
                <a:ea typeface="Times New Roman"/>
              </a:rPr>
              <a:t>Оқиғаны қазіргі өмірмен байланыстырады;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1800" strike="noStrike" u="none">
                <a:solidFill>
                  <a:srgbClr val="000000"/>
                </a:solidFill>
                <a:uFillTx/>
                <a:latin typeface="Times New Roman"/>
                <a:ea typeface="Times New Roman"/>
              </a:rPr>
              <a:t>-Төрт сөйлем» әдісі арқылы ойын  білдіреді</a:t>
            </a:r>
            <a:r>
              <a:rPr b="1" lang="ru-RU" sz="1800" strike="noStrike" u="none">
                <a:solidFill>
                  <a:srgbClr val="000000"/>
                </a:solidFill>
                <a:uFillTx/>
                <a:latin typeface="Times New Roman"/>
                <a:ea typeface="Times New Roman"/>
              </a:rPr>
              <a:t>.</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r>
              <a:rPr b="1" lang="ru-RU" sz="1800" strike="noStrike" u="none">
                <a:solidFill>
                  <a:srgbClr val="ffffff"/>
                </a:solidFill>
                <a:uFillTx/>
                <a:latin typeface="Tahoma"/>
                <a:ea typeface="Tahoma"/>
              </a:rPr>
              <a:t>Өзіңді тексер</a:t>
            </a:r>
            <a:endParaRPr b="0" lang="ru-RU" sz="1800" strike="noStrike" u="none">
              <a:solidFill>
                <a:srgbClr val="000000"/>
              </a:solidFill>
              <a:uFillTx/>
              <a:latin typeface="Calibri"/>
            </a:endParaRPr>
          </a:p>
        </p:txBody>
      </p:sp>
      <p:sp>
        <p:nvSpPr>
          <p:cNvPr id="136" name="TextBox 4"/>
          <p:cNvSpPr/>
          <p:nvPr/>
        </p:nvSpPr>
        <p:spPr>
          <a:xfrm>
            <a:off x="949320" y="1214280"/>
            <a:ext cx="10788480" cy="43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1</a:t>
            </a:r>
            <a:r>
              <a:rPr b="0" lang="kk-KZ" sz="2000" strike="noStrike" u="none">
                <a:solidFill>
                  <a:srgbClr val="000000"/>
                </a:solidFill>
                <a:uFillTx/>
                <a:latin typeface="Times New Roman"/>
                <a:ea typeface="Times New Roman"/>
              </a:rPr>
              <a:t>.  </a:t>
            </a:r>
            <a:r>
              <a:rPr b="1" lang="kk-KZ" sz="2000" strike="noStrike" u="none">
                <a:solidFill>
                  <a:srgbClr val="000000"/>
                </a:solidFill>
                <a:uFillTx/>
                <a:latin typeface="Times New Roman"/>
                <a:ea typeface="Times New Roman"/>
              </a:rPr>
              <a:t>Шығармадағы адам мен табиғат арасындағы алшақтық, орны толмас трагедия</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     </a:t>
            </a:r>
            <a:r>
              <a:rPr b="1" lang="kk-KZ" sz="2000" strike="noStrike" u="none">
                <a:solidFill>
                  <a:srgbClr val="000000"/>
                </a:solidFill>
                <a:uFillTx/>
                <a:latin typeface="Times New Roman"/>
                <a:ea typeface="Times New Roman"/>
              </a:rPr>
              <a:t>адамзаттың табиғатты материалдық құндылық үшін аяусыз пайдалануының кесірінен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     </a:t>
            </a:r>
            <a:r>
              <a:rPr b="1" lang="kk-KZ" sz="2000" strike="noStrike" u="none">
                <a:solidFill>
                  <a:srgbClr val="000000"/>
                </a:solidFill>
                <a:uFillTx/>
                <a:latin typeface="Times New Roman"/>
                <a:ea typeface="Times New Roman"/>
              </a:rPr>
              <a:t>деп білемін.Бүгінгі күнгі көптеген  адамдар санасында  өзін табиғаттың бір бөлшегі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     </a:t>
            </a:r>
            <a:r>
              <a:rPr b="1" lang="kk-KZ" sz="2000" strike="noStrike" u="none">
                <a:solidFill>
                  <a:srgbClr val="000000"/>
                </a:solidFill>
                <a:uFillTx/>
                <a:latin typeface="Times New Roman"/>
                <a:ea typeface="Times New Roman"/>
              </a:rPr>
              <a:t>ретінде сезіну сезімі әлі де болса қалыптаспаған деп айта аламын.</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2.  Жетісу өлкесінің табиғаты  өзінің төл перзентінің бірі- жолбарыстан айрылуын мен          орны толмас өкініш  деп  есептеймін.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3.</a:t>
            </a:r>
            <a:r>
              <a:rPr b="1" lang="ru-RU" sz="2000" strike="noStrike" u="none">
                <a:solidFill>
                  <a:srgbClr val="181818"/>
                </a:solidFill>
                <a:uFillTx/>
                <a:latin typeface="Times New Roman"/>
                <a:ea typeface="Times New Roman"/>
              </a:rPr>
              <a:t> </a:t>
            </a:r>
            <a:r>
              <a:rPr b="1" lang="kk-KZ" sz="2000" strike="noStrike" u="none">
                <a:solidFill>
                  <a:srgbClr val="181818"/>
                </a:solidFill>
                <a:uFillTx/>
                <a:latin typeface="Times New Roman"/>
                <a:ea typeface="Times New Roman"/>
              </a:rPr>
              <a:t>Бүгінгі күні  көптеген жойылып кетуге таяу жыртқыш аңдар «Қызыл кітапқа» енгізілді.</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181818"/>
                </a:solidFill>
                <a:uFillTx/>
                <a:latin typeface="Times New Roman"/>
                <a:ea typeface="Times New Roman"/>
              </a:rPr>
              <a:t>    </a:t>
            </a:r>
            <a:r>
              <a:rPr b="1" lang="kk-KZ" sz="2000" strike="noStrike" u="none">
                <a:solidFill>
                  <a:srgbClr val="181818"/>
                </a:solidFill>
                <a:uFillTx/>
                <a:latin typeface="Times New Roman"/>
                <a:ea typeface="Times New Roman"/>
              </a:rPr>
              <a:t>Шығарма оқиғасына арқау болған Тұран жолбарысының тұқымы мүлдем   құрытылғандығы -өмір шындығы, тарих шындығы.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181818"/>
                </a:solidFill>
                <a:uFillTx/>
                <a:latin typeface="Times New Roman"/>
                <a:ea typeface="Times New Roman"/>
              </a:rPr>
              <a:t> </a:t>
            </a:r>
            <a:r>
              <a:rPr b="1" lang="ru-RU" sz="2000" strike="noStrike" u="none">
                <a:solidFill>
                  <a:srgbClr val="181818"/>
                </a:solidFill>
                <a:uFillTx/>
                <a:latin typeface="Times New Roman"/>
                <a:ea typeface="Times New Roman"/>
              </a:rPr>
              <a:t>4. Табиғат жоғалтқанын өздігінен қайтара алуға шамасы келер ме екен деген ойға қаламын. Жоқ! Өздігінен қайтара алмайды.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181818"/>
                </a:solidFill>
                <a:uFillTx/>
                <a:latin typeface="Times New Roman"/>
                <a:ea typeface="Times New Roman"/>
              </a:rPr>
              <a:t>     </a:t>
            </a:r>
            <a:r>
              <a:rPr b="1" lang="kk-KZ" sz="2000" strike="noStrike" u="none">
                <a:solidFill>
                  <a:srgbClr val="181818"/>
                </a:solidFill>
                <a:uFillTx/>
                <a:latin typeface="Times New Roman"/>
                <a:ea typeface="Times New Roman"/>
              </a:rPr>
              <a:t>Адамдар -Табиғат-Ананың саналы перзенті.   Басқа да санасыз тіршілік иелерінің өздері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181818"/>
                </a:solidFill>
                <a:uFillTx/>
                <a:latin typeface="Times New Roman"/>
                <a:ea typeface="Times New Roman"/>
              </a:rPr>
              <a:t>    </a:t>
            </a:r>
            <a:r>
              <a:rPr b="1" lang="kk-KZ" sz="2000" strike="noStrike" u="none">
                <a:solidFill>
                  <a:srgbClr val="181818"/>
                </a:solidFill>
                <a:uFillTx/>
                <a:latin typeface="Times New Roman"/>
                <a:ea typeface="Times New Roman"/>
              </a:rPr>
              <a:t>сияқты Табиғаттың тең құқылы перзенті екендігін мойындайтын уақыт жетті деп ойлаймын.</a:t>
            </a:r>
            <a:endParaRPr b="0" lang="ru-RU" sz="20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r>
              <a:rPr b="1" lang="ru-RU" sz="1800" strike="noStrike" u="none">
                <a:solidFill>
                  <a:srgbClr val="ffffff"/>
                </a:solidFill>
                <a:uFillTx/>
                <a:latin typeface="Tahoma"/>
                <a:ea typeface="Tahoma"/>
              </a:rPr>
              <a:t>Сабақты бекіту</a:t>
            </a:r>
            <a:endParaRPr b="0" lang="ru-RU" sz="1800" strike="noStrike" u="none">
              <a:solidFill>
                <a:srgbClr val="000000"/>
              </a:solidFill>
              <a:uFillTx/>
              <a:latin typeface="Calibri"/>
            </a:endParaRPr>
          </a:p>
        </p:txBody>
      </p:sp>
      <p:sp>
        <p:nvSpPr>
          <p:cNvPr id="138" name="TextBox 2"/>
          <p:cNvSpPr/>
          <p:nvPr/>
        </p:nvSpPr>
        <p:spPr>
          <a:xfrm>
            <a:off x="496440" y="1305000"/>
            <a:ext cx="11201040" cy="2105640"/>
          </a:xfrm>
          <a:prstGeom prst="rect">
            <a:avLst/>
          </a:prstGeom>
          <a:noFill/>
          <a:ln w="0">
            <a:noFill/>
          </a:ln>
        </p:spPr>
        <p:style>
          <a:lnRef idx="0"/>
          <a:fillRef idx="0"/>
          <a:effectRef idx="0"/>
          <a:fontRef idx="minor"/>
        </p:style>
        <p:txBody>
          <a:bodyPr wrap="none" lIns="90000" rIns="90000" tIns="46800" bIns="46800" anchor="t">
            <a:spAutoFit/>
          </a:bodyPr>
          <a:p>
            <a:pPr marL="343080" indent="-343080">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70c0"/>
                </a:solidFill>
                <a:uFillTx/>
                <a:latin typeface="Times New Roman"/>
                <a:ea typeface="Times New Roman"/>
              </a:rPr>
              <a:t>Шығарма желісіне кешенді композициялық талдау жасадыңыздар;</a:t>
            </a:r>
            <a:endParaRPr b="0" lang="ru-RU" sz="2400" strike="noStrike" u="none">
              <a:solidFill>
                <a:srgbClr val="000000"/>
              </a:solidFill>
              <a:uFillTx/>
              <a:latin typeface="Calibri"/>
            </a:endParaRPr>
          </a:p>
          <a:p>
            <a:pPr marL="343080" indent="-343080">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70c0"/>
                </a:solidFill>
                <a:uFillTx/>
                <a:latin typeface="Times New Roman"/>
                <a:ea typeface="Times New Roman"/>
              </a:rPr>
              <a:t>Шығарма композициясын уақыт және кеңістік тұрғысынан талдадыңыздар;</a:t>
            </a:r>
            <a:endParaRPr b="0" lang="ru-RU" sz="2400" strike="noStrike" u="none">
              <a:solidFill>
                <a:srgbClr val="000000"/>
              </a:solidFill>
              <a:uFillTx/>
              <a:latin typeface="Calibri"/>
            </a:endParaRPr>
          </a:p>
          <a:p>
            <a:pPr marL="343080" indent="-343080">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70c0"/>
                </a:solidFill>
                <a:uFillTx/>
                <a:latin typeface="Times New Roman"/>
                <a:ea typeface="Times New Roman"/>
              </a:rPr>
              <a:t>Шығарма оқиғасын бүгінгі күнмен байланыстыра отырып, </a:t>
            </a:r>
            <a:endParaRPr b="0" lang="ru-RU" sz="24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70c0"/>
                </a:solidFill>
                <a:uFillTx/>
                <a:latin typeface="Times New Roman"/>
                <a:ea typeface="Times New Roman"/>
              </a:rPr>
              <a:t>      </a:t>
            </a:r>
            <a:r>
              <a:rPr b="1" i="1" lang="kk-KZ" sz="2400" strike="noStrike" u="none">
                <a:solidFill>
                  <a:srgbClr val="0070c0"/>
                </a:solidFill>
                <a:uFillTx/>
                <a:latin typeface="Times New Roman"/>
                <a:ea typeface="Times New Roman"/>
              </a:rPr>
              <a:t>өз ойыңызды білдірдіңіздер</a:t>
            </a:r>
            <a:r>
              <a:rPr b="1" i="1" lang="kk-KZ" sz="1800" strike="noStrike" u="none">
                <a:solidFill>
                  <a:srgbClr val="0070c0"/>
                </a:solidFill>
                <a:uFillTx/>
                <a:latin typeface="Calibri"/>
              </a:rPr>
              <a:t>;</a:t>
            </a:r>
            <a:endParaRPr b="0" lang="ru-RU" sz="1800" strike="noStrike" u="none">
              <a:solidFill>
                <a:srgbClr val="000000"/>
              </a:solidFill>
              <a:uFillTx/>
              <a:latin typeface="Calibri"/>
            </a:endParaRPr>
          </a:p>
          <a:p>
            <a:pPr marL="343080" indent="-343080">
              <a:buClr>
                <a:srgbClr val="000000"/>
              </a:buClr>
              <a:buFont typeface="Calibri"/>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marL="343080" indent="-3430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r>
              <a:rPr b="1" lang="ru-RU" sz="1800" strike="noStrike" u="none">
                <a:solidFill>
                  <a:srgbClr val="ffffff"/>
                </a:solidFill>
                <a:uFillTx/>
                <a:latin typeface="Tahoma"/>
                <a:ea typeface="Tahoma"/>
              </a:rPr>
              <a:t>Қосымша тапсырма</a:t>
            </a:r>
            <a:endParaRPr b="0" lang="ru-RU" sz="1800" strike="noStrike" u="none">
              <a:solidFill>
                <a:srgbClr val="000000"/>
              </a:solidFill>
              <a:uFillTx/>
              <a:latin typeface="Calibri"/>
            </a:endParaRPr>
          </a:p>
        </p:txBody>
      </p:sp>
      <p:sp>
        <p:nvSpPr>
          <p:cNvPr id="140" name="Прямоугольник 2"/>
          <p:cNvSpPr/>
          <p:nvPr/>
        </p:nvSpPr>
        <p:spPr>
          <a:xfrm>
            <a:off x="1743120" y="2109960"/>
            <a:ext cx="7940520" cy="1313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000" strike="noStrike" u="none">
                <a:solidFill>
                  <a:srgbClr val="333333"/>
                </a:solidFill>
                <a:uFillTx/>
                <a:latin typeface="Times New Roman"/>
                <a:ea typeface="Times New Roman"/>
              </a:rPr>
              <a:t>«Дүниежүзілік жабайы табиғат қоры мен Қазақстан үкіметі Тұран жолбарысын Іле-Балқаш өңіріне қайта жерсіндіруді көздеп отыр. Жобаның құны – 50 млн АҚШ доллары» Осы ақпарат бойынша ізденіңіз.</a:t>
            </a:r>
            <a:endParaRPr b="0" lang="ru-RU" sz="20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 name="Рисунок 48" descr=""/>
          <p:cNvPicPr/>
          <p:nvPr/>
        </p:nvPicPr>
        <p:blipFill>
          <a:blip r:embed="rId1"/>
          <a:stretch/>
        </p:blipFill>
        <p:spPr>
          <a:xfrm>
            <a:off x="652320" y="7978680"/>
            <a:ext cx="200160" cy="203400"/>
          </a:xfrm>
          <a:prstGeom prst="rect">
            <a:avLst/>
          </a:prstGeom>
          <a:ln w="0">
            <a:noFill/>
          </a:ln>
        </p:spPr>
      </p:pic>
      <p:sp>
        <p:nvSpPr>
          <p:cNvPr id="1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2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21" name="Google Shape;77;p1"/>
          <p:cNvCxnSpPr/>
          <p:nvPr/>
        </p:nvCxnSpPr>
        <p:spPr>
          <a:xfrm>
            <a:off x="212400" y="6621120"/>
            <a:ext cx="11729160" cy="26280"/>
          </a:xfrm>
          <a:prstGeom prst="straightConnector1">
            <a:avLst/>
          </a:prstGeom>
          <a:ln w="57240">
            <a:solidFill>
              <a:srgbClr val="33cccc"/>
            </a:solidFill>
            <a:miter/>
          </a:ln>
        </p:spPr>
      </p:cxnSp>
      <p:cxnSp>
        <p:nvCxnSpPr>
          <p:cNvPr id="22" name="Google Shape;78;p1"/>
          <p:cNvCxnSpPr/>
          <p:nvPr/>
        </p:nvCxnSpPr>
        <p:spPr>
          <a:xfrm>
            <a:off x="652320" y="3446280"/>
            <a:ext cx="10694160" cy="37080"/>
          </a:xfrm>
          <a:prstGeom prst="straightConnector1">
            <a:avLst/>
          </a:prstGeom>
          <a:ln w="38160">
            <a:solidFill>
              <a:srgbClr val="4472c4"/>
            </a:solidFill>
            <a:miter/>
          </a:ln>
        </p:spPr>
      </p:cxnSp>
      <p:sp>
        <p:nvSpPr>
          <p:cNvPr id="23"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Оқу мақсат(тар)ы</a:t>
            </a:r>
            <a:endParaRPr b="0" lang="ru-RU" sz="2400" strike="noStrike" u="none">
              <a:solidFill>
                <a:srgbClr val="000000"/>
              </a:solidFill>
              <a:uFillTx/>
              <a:latin typeface="Calibri"/>
            </a:endParaRPr>
          </a:p>
        </p:txBody>
      </p:sp>
      <p:sp>
        <p:nvSpPr>
          <p:cNvPr id="24" name="TextBox 1"/>
          <p:cNvSpPr/>
          <p:nvPr/>
        </p:nvSpPr>
        <p:spPr>
          <a:xfrm>
            <a:off x="1144080" y="3740040"/>
            <a:ext cx="21394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Сабақ мақсаттары</a:t>
            </a:r>
            <a:endParaRPr b="0" lang="ru-RU" sz="1800" strike="noStrike" u="none">
              <a:solidFill>
                <a:srgbClr val="000000"/>
              </a:solidFill>
              <a:uFillTx/>
              <a:latin typeface="Calibri"/>
            </a:endParaRPr>
          </a:p>
        </p:txBody>
      </p:sp>
      <p:sp>
        <p:nvSpPr>
          <p:cNvPr id="25" name="Прямоугольник 1"/>
          <p:cNvSpPr/>
          <p:nvPr/>
        </p:nvSpPr>
        <p:spPr>
          <a:xfrm>
            <a:off x="1803240" y="1446120"/>
            <a:ext cx="8855280" cy="1313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10.2.1.1 әдеби шығарманың композициясын уақыт пен кеңістік тұрғысынан талдау.;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10.2.2.1 шығармадағы авторлық идеяның өмір шындығымен байланысын айқындау.</a:t>
            </a:r>
            <a:endParaRPr b="0" lang="ru-RU" sz="2000" strike="noStrike" u="none">
              <a:solidFill>
                <a:srgbClr val="000000"/>
              </a:solidFill>
              <a:uFillTx/>
              <a:latin typeface="Calibri"/>
            </a:endParaRPr>
          </a:p>
        </p:txBody>
      </p:sp>
      <p:sp>
        <p:nvSpPr>
          <p:cNvPr id="26" name="TextBox 2"/>
          <p:cNvSpPr/>
          <p:nvPr/>
        </p:nvSpPr>
        <p:spPr>
          <a:xfrm>
            <a:off x="1617120" y="4451400"/>
            <a:ext cx="9638640" cy="70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2000" strike="noStrike" u="none">
                <a:solidFill>
                  <a:srgbClr val="000000"/>
                </a:solidFill>
                <a:uFillTx/>
                <a:latin typeface="Times New Roman"/>
                <a:ea typeface="Times New Roman"/>
              </a:rPr>
              <a:t>Әдеби шығарманың композициясын уақыт пен кеңістік тұрғысынан талдайды;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 Шығармадағы авторлық идеяны өмір шындығымен байланысын айқындайды</a:t>
            </a:r>
            <a:r>
              <a:rPr b="0" lang="kk-KZ" sz="1800" strike="noStrike" u="none">
                <a:solidFill>
                  <a:srgbClr val="000000"/>
                </a:solidFill>
                <a:uFillTx/>
                <a:latin typeface="Calibri"/>
                <a:ea typeface="Arial"/>
              </a:rPr>
              <a:t>.</a:t>
            </a:r>
            <a:endParaRPr b="0" lang="ru-RU" sz="18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 name="Рисунок 48" descr=""/>
          <p:cNvPicPr/>
          <p:nvPr/>
        </p:nvPicPr>
        <p:blipFill>
          <a:blip r:embed="rId1"/>
          <a:stretch/>
        </p:blipFill>
        <p:spPr>
          <a:xfrm>
            <a:off x="652320" y="7978680"/>
            <a:ext cx="200160" cy="203400"/>
          </a:xfrm>
          <a:prstGeom prst="rect">
            <a:avLst/>
          </a:prstGeom>
          <a:ln w="0">
            <a:noFill/>
          </a:ln>
        </p:spPr>
      </p:pic>
      <p:sp>
        <p:nvSpPr>
          <p:cNvPr id="2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3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31" name="Google Shape;77;p1"/>
          <p:cNvCxnSpPr/>
          <p:nvPr/>
        </p:nvCxnSpPr>
        <p:spPr>
          <a:xfrm>
            <a:off x="212400" y="6621120"/>
            <a:ext cx="11729160" cy="26280"/>
          </a:xfrm>
          <a:prstGeom prst="straightConnector1">
            <a:avLst/>
          </a:prstGeom>
          <a:ln w="57240">
            <a:solidFill>
              <a:srgbClr val="33cccc"/>
            </a:solidFill>
            <a:miter/>
          </a:ln>
        </p:spPr>
      </p:cxnSp>
      <p:cxnSp>
        <p:nvCxnSpPr>
          <p:cNvPr id="32" name="Google Shape;78;p1"/>
          <p:cNvCxnSpPr/>
          <p:nvPr/>
        </p:nvCxnSpPr>
        <p:spPr>
          <a:xfrm>
            <a:off x="757080" y="6364080"/>
            <a:ext cx="10694160" cy="37080"/>
          </a:xfrm>
          <a:prstGeom prst="straightConnector1">
            <a:avLst/>
          </a:prstGeom>
          <a:ln w="38160">
            <a:solidFill>
              <a:srgbClr val="4472c4"/>
            </a:solidFill>
            <a:miter/>
          </a:ln>
        </p:spPr>
      </p:cxnSp>
      <p:sp>
        <p:nvSpPr>
          <p:cNvPr id="33"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4"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ru-RU" sz="2400" strike="noStrike" u="none">
              <a:solidFill>
                <a:srgbClr val="000000"/>
              </a:solidFill>
              <a:uFillTx/>
              <a:latin typeface="Calibri"/>
            </a:endParaRPr>
          </a:p>
        </p:txBody>
      </p:sp>
      <p:sp>
        <p:nvSpPr>
          <p:cNvPr id="35" name="Прямоугольник 1"/>
          <p:cNvSpPr/>
          <p:nvPr/>
        </p:nvSpPr>
        <p:spPr>
          <a:xfrm>
            <a:off x="1282680" y="1684440"/>
            <a:ext cx="9569520" cy="1922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a:t>
            </a:r>
            <a:r>
              <a:rPr b="1" lang="kk-KZ" sz="2400" strike="noStrike" u="none">
                <a:solidFill>
                  <a:srgbClr val="000000"/>
                </a:solidFill>
                <a:uFillTx/>
                <a:latin typeface="Times New Roman"/>
                <a:ea typeface="Times New Roman"/>
              </a:rPr>
              <a:t>Шығармадағы авторлық идеяны өмір шындығымен байланысын    айқындайды.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a:t>
            </a:r>
            <a:r>
              <a:rPr b="1" lang="ru-RU" sz="2400" strike="noStrike" u="none">
                <a:solidFill>
                  <a:srgbClr val="000000"/>
                </a:solidFill>
                <a:uFillTx/>
                <a:latin typeface="Times New Roman"/>
                <a:ea typeface="Times New Roman"/>
              </a:rPr>
              <a:t>Оқиға желісін анықтап, уақыт пен кеңістікке талдау жасайды;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-Оқиғаны қазіргі өмірмен байланыстыра отырып, ойларын     білдіреді</a:t>
            </a:r>
            <a:r>
              <a:rPr b="0" lang="ru-RU" sz="2400" strike="noStrike" u="none">
                <a:solidFill>
                  <a:srgbClr val="000000"/>
                </a:solidFill>
                <a:uFillTx/>
                <a:latin typeface="Calibri"/>
                <a:ea typeface="Arial"/>
              </a:rPr>
              <a:t>.</a:t>
            </a:r>
            <a:endParaRPr b="0" lang="ru-RU" sz="24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 name="Рисунок 48" descr=""/>
          <p:cNvPicPr/>
          <p:nvPr/>
        </p:nvPicPr>
        <p:blipFill>
          <a:blip r:embed="rId1"/>
          <a:stretch/>
        </p:blipFill>
        <p:spPr>
          <a:xfrm>
            <a:off x="652320" y="7978680"/>
            <a:ext cx="200160" cy="203400"/>
          </a:xfrm>
          <a:prstGeom prst="rect">
            <a:avLst/>
          </a:prstGeom>
          <a:ln w="0">
            <a:noFill/>
          </a:ln>
        </p:spPr>
      </p:pic>
      <p:sp>
        <p:nvSpPr>
          <p:cNvPr id="37"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r>
              <a:rPr b="1" lang="kk-KZ" sz="2400" strike="noStrike" u="none">
                <a:solidFill>
                  <a:srgbClr val="ffffff"/>
                </a:solidFill>
                <a:uFillTx/>
                <a:latin typeface="Times New Roman"/>
                <a:ea typeface="Times New Roman"/>
              </a:rPr>
              <a:t>Ой шақыру</a:t>
            </a:r>
            <a:endParaRPr b="0" lang="ru-RU" sz="2400" strike="noStrike" u="none">
              <a:solidFill>
                <a:srgbClr val="000000"/>
              </a:solidFill>
              <a:uFillTx/>
              <a:latin typeface="Calibri"/>
            </a:endParaRPr>
          </a:p>
        </p:txBody>
      </p:sp>
      <p:sp>
        <p:nvSpPr>
          <p:cNvPr id="3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3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pic>
        <p:nvPicPr>
          <p:cNvPr id="40" name="Picture 10" descr="&quot;Тұран жолбарысын аулау&quot;, суретші С.Т.Нұртазин"/>
          <p:cNvPicPr/>
          <p:nvPr/>
        </p:nvPicPr>
        <p:blipFill>
          <a:blip r:embed="rId2"/>
          <a:stretch/>
        </p:blipFill>
        <p:spPr>
          <a:xfrm>
            <a:off x="1693800" y="1486080"/>
            <a:ext cx="7824960" cy="5035320"/>
          </a:xfrm>
          <a:prstGeom prst="rect">
            <a:avLst/>
          </a:prstGeom>
          <a:ln w="0">
            <a:noFill/>
          </a:ln>
        </p:spPr>
      </p:pic>
      <p:sp>
        <p:nvSpPr>
          <p:cNvPr id="41" name="TextBox 1"/>
          <p:cNvSpPr/>
          <p:nvPr/>
        </p:nvSpPr>
        <p:spPr>
          <a:xfrm>
            <a:off x="920520" y="1014480"/>
            <a:ext cx="932040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Берілген суретке қарап , қай тарихи кезең бейнеленгендігі туралы ойланыңыз</a:t>
            </a:r>
            <a:r>
              <a:rPr b="0" lang="kk-KZ" sz="1800" strike="noStrike" u="none">
                <a:solidFill>
                  <a:srgbClr val="000000"/>
                </a:solidFill>
                <a:uFillTx/>
                <a:latin typeface="Calibri"/>
                <a:ea typeface="Arial"/>
              </a:rPr>
              <a:t>.</a:t>
            </a:r>
            <a:endParaRPr b="0" lang="ru-RU" sz="18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 name="Рисунок 48" descr=""/>
          <p:cNvPicPr/>
          <p:nvPr/>
        </p:nvPicPr>
        <p:blipFill>
          <a:blip r:embed="rId1"/>
          <a:stretch/>
        </p:blipFill>
        <p:spPr>
          <a:xfrm>
            <a:off x="652320" y="7978680"/>
            <a:ext cx="200160" cy="203400"/>
          </a:xfrm>
          <a:prstGeom prst="rect">
            <a:avLst/>
          </a:prstGeom>
          <a:ln w="0">
            <a:noFill/>
          </a:ln>
        </p:spPr>
      </p:pic>
      <p:sp>
        <p:nvSpPr>
          <p:cNvPr id="43" name="object 2"/>
          <p:cNvSpPr/>
          <p:nvPr/>
        </p:nvSpPr>
        <p:spPr>
          <a:xfrm>
            <a:off x="1440" y="1584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r>
              <a:rPr b="1" lang="kk-KZ" sz="2400" strike="noStrike" u="none">
                <a:solidFill>
                  <a:srgbClr val="ffffff"/>
                </a:solidFill>
                <a:uFillTx/>
                <a:latin typeface="Calibri"/>
                <a:ea typeface="Arial"/>
              </a:rPr>
              <a:t>Қосымша түсінік!</a:t>
            </a:r>
            <a:endParaRPr b="0" lang="ru-RU" sz="2400" strike="noStrike" u="none">
              <a:solidFill>
                <a:srgbClr val="000000"/>
              </a:solidFill>
              <a:uFillTx/>
              <a:latin typeface="Calibri"/>
            </a:endParaRPr>
          </a:p>
        </p:txBody>
      </p:sp>
      <p:sp>
        <p:nvSpPr>
          <p:cNvPr id="4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4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46" name="Прямоугольник 1"/>
          <p:cNvSpPr/>
          <p:nvPr/>
        </p:nvSpPr>
        <p:spPr>
          <a:xfrm>
            <a:off x="1189080" y="1233360"/>
            <a:ext cx="10368000" cy="1008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181818"/>
                </a:solidFill>
                <a:uFillTx/>
                <a:latin typeface="Times New Roman"/>
                <a:ea typeface="Times New Roman"/>
              </a:rPr>
              <a:t>Қазақ жерінде Тұран жолбарысы атанған  салақұлаш сары ала жолбарыстар </a:t>
            </a:r>
            <a:r>
              <a:rPr b="1" lang="en-US" sz="2000" strike="noStrike" u="none">
                <a:solidFill>
                  <a:srgbClr val="181818"/>
                </a:solidFill>
                <a:uFillTx/>
                <a:latin typeface="Times New Roman"/>
                <a:ea typeface="Times New Roman"/>
              </a:rPr>
              <a:t>XX </a:t>
            </a:r>
            <a:r>
              <a:rPr b="1" lang="ru-RU" sz="2000" strike="noStrike" u="none">
                <a:solidFill>
                  <a:srgbClr val="181818"/>
                </a:solidFill>
                <a:uFillTx/>
                <a:latin typeface="Times New Roman"/>
                <a:ea typeface="Times New Roman"/>
              </a:rPr>
              <a:t>ғасырдың ортасына дейін жортып жүрген. Ерте заманда Сырдария жағасы, қамысы қалың Шу бойы қаптаған жыртқыш екен. </a:t>
            </a:r>
            <a:endParaRPr b="0" lang="ru-RU" sz="2000" strike="noStrike" u="none">
              <a:solidFill>
                <a:srgbClr val="000000"/>
              </a:solidFill>
              <a:uFillTx/>
              <a:latin typeface="Calibri"/>
            </a:endParaRPr>
          </a:p>
        </p:txBody>
      </p:sp>
      <p:sp>
        <p:nvSpPr>
          <p:cNvPr id="47" name="Прямоугольник 3"/>
          <p:cNvSpPr/>
          <p:nvPr/>
        </p:nvSpPr>
        <p:spPr>
          <a:xfrm>
            <a:off x="1189080" y="2743200"/>
            <a:ext cx="10261440" cy="1313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181818"/>
                </a:solidFill>
                <a:uFillTx/>
                <a:latin typeface="Times New Roman"/>
                <a:ea typeface="Times New Roman"/>
              </a:rPr>
              <a:t>Қазақ жеріндегі жолбарыстарды  жоспарлы түрде аулау 1891 жылдан басталады.  Жойқын қарумен жарақтанған орыс армиясы отарланған жерді жыртқыштардан тазалау үшін арнайы отрядтар ұйымдастырды. Жекелеген аңшылар да түгі құлпырған қымбат терісі үшін жолбарысты қынадай қырған.</a:t>
            </a:r>
            <a:endParaRPr b="0" lang="ru-RU" sz="2000" strike="noStrike" u="none">
              <a:solidFill>
                <a:srgbClr val="000000"/>
              </a:solidFill>
              <a:uFillTx/>
              <a:latin typeface="Calibri"/>
            </a:endParaRPr>
          </a:p>
        </p:txBody>
      </p:sp>
      <p:sp>
        <p:nvSpPr>
          <p:cNvPr id="48" name="Прямоугольник 4"/>
          <p:cNvSpPr/>
          <p:nvPr/>
        </p:nvSpPr>
        <p:spPr>
          <a:xfrm>
            <a:off x="1265400" y="4559400"/>
            <a:ext cx="966312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181818"/>
                </a:solidFill>
                <a:uFillTx/>
                <a:latin typeface="Times New Roman"/>
                <a:ea typeface="Times New Roman"/>
              </a:rPr>
              <a:t>Құжаттарға қарағанда, Жетісудағы соңғы жолбарыс 1940 жылы аңшылар оғына ілінген. </a:t>
            </a:r>
            <a:endParaRPr b="0" lang="ru-RU" sz="2000" strike="noStrike" u="none">
              <a:solidFill>
                <a:srgbClr val="000000"/>
              </a:solidFill>
              <a:uFillTx/>
              <a:latin typeface="Calibri"/>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Рисунок 48" descr=""/>
          <p:cNvPicPr/>
          <p:nvPr/>
        </p:nvPicPr>
        <p:blipFill>
          <a:blip r:embed="rId1"/>
          <a:stretch/>
        </p:blipFill>
        <p:spPr>
          <a:xfrm>
            <a:off x="652320" y="7978680"/>
            <a:ext cx="200160" cy="203400"/>
          </a:xfrm>
          <a:prstGeom prst="rect">
            <a:avLst/>
          </a:prstGeom>
          <a:ln w="0">
            <a:noFill/>
          </a:ln>
        </p:spPr>
      </p:pic>
      <p:sp>
        <p:nvSpPr>
          <p:cNvPr id="50"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5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5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53"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1-т</a:t>
            </a:r>
            <a:r>
              <a:rPr b="1" lang="kk-KZ" sz="2400" strike="noStrike" u="none">
                <a:solidFill>
                  <a:srgbClr val="ffffff"/>
                </a:solidFill>
                <a:uFillTx/>
                <a:latin typeface="Tahoma"/>
                <a:ea typeface="Tahoma"/>
              </a:rPr>
              <a:t>апсырма</a:t>
            </a:r>
            <a:endParaRPr b="0" lang="ru-RU" sz="2400" strike="noStrike" u="none">
              <a:solidFill>
                <a:srgbClr val="000000"/>
              </a:solidFill>
              <a:uFillTx/>
              <a:latin typeface="Calibri"/>
            </a:endParaRPr>
          </a:p>
        </p:txBody>
      </p:sp>
      <p:sp>
        <p:nvSpPr>
          <p:cNvPr id="54" name="Прямая соединительная линия 3"/>
          <p:cNvSpPr/>
          <p:nvPr/>
        </p:nvSpPr>
        <p:spPr>
          <a:xfrm>
            <a:off x="1424160" y="1619280"/>
            <a:ext cx="14040" cy="5238720"/>
          </a:xfrm>
          <a:prstGeom prst="line">
            <a:avLst/>
          </a:prstGeom>
          <a:ln w="64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cxnSp>
        <p:nvCxnSpPr>
          <p:cNvPr id="55" name="Прямая со стрелкой 7"/>
          <p:cNvCxnSpPr/>
          <p:nvPr/>
        </p:nvCxnSpPr>
        <p:spPr>
          <a:xfrm>
            <a:off x="1438200" y="2174400"/>
            <a:ext cx="1005840" cy="1080"/>
          </a:xfrm>
          <a:prstGeom prst="straightConnector1">
            <a:avLst/>
          </a:prstGeom>
          <a:ln w="6480">
            <a:solidFill>
              <a:srgbClr val="5b9bd5"/>
            </a:solidFill>
            <a:miter/>
            <a:tailEnd len="med" type="triangle" w="med"/>
          </a:ln>
        </p:spPr>
      </p:cxnSp>
      <p:cxnSp>
        <p:nvCxnSpPr>
          <p:cNvPr id="56" name="Прямая со стрелкой 9"/>
          <p:cNvCxnSpPr/>
          <p:nvPr/>
        </p:nvCxnSpPr>
        <p:spPr>
          <a:xfrm>
            <a:off x="1438200" y="2982600"/>
            <a:ext cx="961200" cy="1080"/>
          </a:xfrm>
          <a:prstGeom prst="straightConnector1">
            <a:avLst/>
          </a:prstGeom>
          <a:ln w="6480">
            <a:solidFill>
              <a:srgbClr val="5b9bd5"/>
            </a:solidFill>
            <a:miter/>
            <a:tailEnd len="med" type="triangle" w="med"/>
          </a:ln>
        </p:spPr>
      </p:cxnSp>
      <p:cxnSp>
        <p:nvCxnSpPr>
          <p:cNvPr id="57" name="Прямая со стрелкой 11"/>
          <p:cNvCxnSpPr/>
          <p:nvPr/>
        </p:nvCxnSpPr>
        <p:spPr>
          <a:xfrm>
            <a:off x="1438200" y="3836520"/>
            <a:ext cx="1005840" cy="1080"/>
          </a:xfrm>
          <a:prstGeom prst="straightConnector1">
            <a:avLst/>
          </a:prstGeom>
          <a:ln w="6480">
            <a:solidFill>
              <a:srgbClr val="5b9bd5"/>
            </a:solidFill>
            <a:miter/>
            <a:tailEnd len="med" type="triangle" w="med"/>
          </a:ln>
        </p:spPr>
      </p:cxnSp>
      <p:cxnSp>
        <p:nvCxnSpPr>
          <p:cNvPr id="58" name="Прямая со стрелкой 13"/>
          <p:cNvCxnSpPr/>
          <p:nvPr/>
        </p:nvCxnSpPr>
        <p:spPr>
          <a:xfrm flipV="1">
            <a:off x="1438200" y="4797000"/>
            <a:ext cx="961200" cy="15120"/>
          </a:xfrm>
          <a:prstGeom prst="straightConnector1">
            <a:avLst/>
          </a:prstGeom>
          <a:ln w="6480">
            <a:solidFill>
              <a:srgbClr val="5b9bd5"/>
            </a:solidFill>
            <a:miter/>
            <a:tailEnd len="med" type="triangle" w="med"/>
          </a:ln>
        </p:spPr>
      </p:cxnSp>
      <p:cxnSp>
        <p:nvCxnSpPr>
          <p:cNvPr id="59" name="Прямая со стрелкой 16"/>
          <p:cNvCxnSpPr/>
          <p:nvPr/>
        </p:nvCxnSpPr>
        <p:spPr>
          <a:xfrm flipV="1">
            <a:off x="1438200" y="5725440"/>
            <a:ext cx="961200" cy="1080"/>
          </a:xfrm>
          <a:prstGeom prst="straightConnector1">
            <a:avLst/>
          </a:prstGeom>
          <a:ln w="6480">
            <a:solidFill>
              <a:srgbClr val="5b9bd5"/>
            </a:solidFill>
            <a:miter/>
            <a:tailEnd len="med" type="triangle" w="med"/>
          </a:ln>
        </p:spPr>
      </p:cxnSp>
      <p:sp>
        <p:nvSpPr>
          <p:cNvPr id="60" name="TextBox 20"/>
          <p:cNvSpPr/>
          <p:nvPr/>
        </p:nvSpPr>
        <p:spPr>
          <a:xfrm>
            <a:off x="984960" y="957240"/>
            <a:ext cx="960120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«Шақан-Шері» романына тірек сызба арқылы  композициялық талдау жасаңыз.</a:t>
            </a:r>
            <a:endParaRPr b="0" lang="ru-RU" sz="2000" strike="noStrike" u="none">
              <a:solidFill>
                <a:srgbClr val="000000"/>
              </a:solidFill>
              <a:uFillTx/>
              <a:latin typeface="Calibri"/>
            </a:endParaRPr>
          </a:p>
        </p:txBody>
      </p:sp>
      <p:sp>
        <p:nvSpPr>
          <p:cNvPr id="61" name="TextBox 21"/>
          <p:cNvSpPr/>
          <p:nvPr/>
        </p:nvSpPr>
        <p:spPr>
          <a:xfrm>
            <a:off x="2470320" y="1935000"/>
            <a:ext cx="21776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Оқиғаның басталуы</a:t>
            </a:r>
            <a:endParaRPr b="0" lang="ru-RU" sz="1800" strike="noStrike" u="none">
              <a:solidFill>
                <a:srgbClr val="000000"/>
              </a:solidFill>
              <a:uFillTx/>
              <a:latin typeface="Calibri"/>
            </a:endParaRPr>
          </a:p>
        </p:txBody>
      </p:sp>
      <p:sp>
        <p:nvSpPr>
          <p:cNvPr id="62" name="Прямоугольник 22"/>
          <p:cNvSpPr/>
          <p:nvPr/>
        </p:nvSpPr>
        <p:spPr>
          <a:xfrm>
            <a:off x="2426760" y="2789280"/>
            <a:ext cx="23950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Оқиғаның байланысы</a:t>
            </a:r>
            <a:endParaRPr b="0" lang="ru-RU" sz="1800" strike="noStrike" u="none">
              <a:solidFill>
                <a:srgbClr val="000000"/>
              </a:solidFill>
              <a:uFillTx/>
              <a:latin typeface="Calibri"/>
            </a:endParaRPr>
          </a:p>
        </p:txBody>
      </p:sp>
      <p:sp>
        <p:nvSpPr>
          <p:cNvPr id="63" name="Прямоугольник 23"/>
          <p:cNvSpPr/>
          <p:nvPr/>
        </p:nvSpPr>
        <p:spPr>
          <a:xfrm>
            <a:off x="2531160" y="3657600"/>
            <a:ext cx="19861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Оқиғаның дамуы </a:t>
            </a:r>
            <a:endParaRPr b="0" lang="ru-RU" sz="1800" strike="noStrike" u="none">
              <a:solidFill>
                <a:srgbClr val="000000"/>
              </a:solidFill>
              <a:uFillTx/>
              <a:latin typeface="Calibri"/>
            </a:endParaRPr>
          </a:p>
        </p:txBody>
      </p:sp>
      <p:sp>
        <p:nvSpPr>
          <p:cNvPr id="64" name="Прямоугольник 24"/>
          <p:cNvSpPr/>
          <p:nvPr/>
        </p:nvSpPr>
        <p:spPr>
          <a:xfrm>
            <a:off x="2530080" y="4524480"/>
            <a:ext cx="22392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Оқиғаның шиеленісі</a:t>
            </a:r>
            <a:endParaRPr b="0" lang="ru-RU" sz="1800" strike="noStrike" u="none">
              <a:solidFill>
                <a:srgbClr val="000000"/>
              </a:solidFill>
              <a:uFillTx/>
              <a:latin typeface="Calibri"/>
            </a:endParaRPr>
          </a:p>
        </p:txBody>
      </p:sp>
      <p:sp>
        <p:nvSpPr>
          <p:cNvPr id="65" name="Прямоугольник 25"/>
          <p:cNvSpPr/>
          <p:nvPr/>
        </p:nvSpPr>
        <p:spPr>
          <a:xfrm>
            <a:off x="2425680" y="5464080"/>
            <a:ext cx="27385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Оқиғаның шарықтау шегі</a:t>
            </a:r>
            <a:endParaRPr b="0" lang="ru-RU" sz="1800" strike="noStrike" u="none">
              <a:solidFill>
                <a:srgbClr val="000000"/>
              </a:solidFill>
              <a:uFillTx/>
              <a:latin typeface="Calibri"/>
            </a:endParaRPr>
          </a:p>
        </p:txBody>
      </p:sp>
      <p:cxnSp>
        <p:nvCxnSpPr>
          <p:cNvPr id="66" name="Прямая со стрелкой 27"/>
          <p:cNvCxnSpPr/>
          <p:nvPr/>
        </p:nvCxnSpPr>
        <p:spPr>
          <a:xfrm>
            <a:off x="1557000" y="6386040"/>
            <a:ext cx="842040" cy="1080"/>
          </a:xfrm>
          <a:prstGeom prst="straightConnector1">
            <a:avLst/>
          </a:prstGeom>
          <a:ln w="6480">
            <a:solidFill>
              <a:srgbClr val="5b9bd5"/>
            </a:solidFill>
            <a:miter/>
            <a:tailEnd len="med" type="triangle" w="med"/>
          </a:ln>
        </p:spPr>
      </p:cxnSp>
      <p:sp>
        <p:nvSpPr>
          <p:cNvPr id="67" name="Прямоугольник 28"/>
          <p:cNvSpPr/>
          <p:nvPr/>
        </p:nvSpPr>
        <p:spPr>
          <a:xfrm>
            <a:off x="2408400" y="6230880"/>
            <a:ext cx="19936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Оқиғаның шешімі</a:t>
            </a:r>
            <a:endParaRPr b="0" lang="ru-RU" sz="1800" strike="noStrike" u="none">
              <a:solidFill>
                <a:srgbClr val="000000"/>
              </a:solidFill>
              <a:uFillTx/>
              <a:latin typeface="Calibri"/>
            </a:endParaRPr>
          </a:p>
        </p:txBody>
      </p:sp>
      <p:sp>
        <p:nvSpPr>
          <p:cNvPr id="68" name="TextBox 29"/>
          <p:cNvSpPr/>
          <p:nvPr/>
        </p:nvSpPr>
        <p:spPr>
          <a:xfrm>
            <a:off x="7651080" y="5508720"/>
            <a:ext cx="3817080" cy="916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Дескриптор</a:t>
            </a:r>
            <a:endParaRPr b="0" lang="ru-RU" sz="18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Шығарма мазмұнын еске түсіреді;</a:t>
            </a:r>
            <a:endParaRPr b="0" lang="ru-RU" sz="1800" strike="noStrike" u="none">
              <a:solidFill>
                <a:srgbClr val="000000"/>
              </a:solidFill>
              <a:uFillTx/>
              <a:latin typeface="Calibri"/>
            </a:endParaRPr>
          </a:p>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Композициялық талдау жасайды</a:t>
            </a:r>
            <a:r>
              <a:rPr b="0" lang="kk-KZ" sz="1800" strike="noStrike" u="none">
                <a:solidFill>
                  <a:srgbClr val="000000"/>
                </a:solidFill>
                <a:uFillTx/>
                <a:latin typeface="Calibri"/>
              </a:rPr>
              <a:t>.</a:t>
            </a:r>
            <a:endParaRPr b="0" lang="ru-RU" sz="18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Рисунок 48" descr=""/>
          <p:cNvPicPr/>
          <p:nvPr/>
        </p:nvPicPr>
        <p:blipFill>
          <a:blip r:embed="rId1"/>
          <a:stretch/>
        </p:blipFill>
        <p:spPr>
          <a:xfrm>
            <a:off x="652320" y="7978680"/>
            <a:ext cx="200160" cy="203400"/>
          </a:xfrm>
          <a:prstGeom prst="rect">
            <a:avLst/>
          </a:prstGeom>
          <a:ln w="0">
            <a:noFill/>
          </a:ln>
        </p:spPr>
      </p:pic>
      <p:sp>
        <p:nvSpPr>
          <p:cNvPr id="70"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7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73" name="Google Shape;77;p1"/>
          <p:cNvCxnSpPr/>
          <p:nvPr/>
        </p:nvCxnSpPr>
        <p:spPr>
          <a:xfrm>
            <a:off x="212400" y="6621120"/>
            <a:ext cx="11729160" cy="26280"/>
          </a:xfrm>
          <a:prstGeom prst="straightConnector1">
            <a:avLst/>
          </a:prstGeom>
          <a:ln w="57240">
            <a:solidFill>
              <a:srgbClr val="33cccc"/>
            </a:solidFill>
            <a:miter/>
          </a:ln>
        </p:spPr>
      </p:cxnSp>
      <p:sp>
        <p:nvSpPr>
          <p:cNvPr id="74"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Өзіңді тексер</a:t>
            </a:r>
            <a:endParaRPr b="0" lang="ru-RU" sz="2400" strike="noStrike" u="none">
              <a:solidFill>
                <a:srgbClr val="000000"/>
              </a:solidFill>
              <a:uFillTx/>
              <a:latin typeface="Calibri"/>
            </a:endParaRPr>
          </a:p>
        </p:txBody>
      </p:sp>
      <p:sp>
        <p:nvSpPr>
          <p:cNvPr id="75" name="Прямая соединительная линия 2"/>
          <p:cNvSpPr/>
          <p:nvPr/>
        </p:nvSpPr>
        <p:spPr>
          <a:xfrm>
            <a:off x="652320" y="1109520"/>
            <a:ext cx="0" cy="5511960"/>
          </a:xfrm>
          <a:prstGeom prst="line">
            <a:avLst/>
          </a:prstGeom>
          <a:ln w="64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cxnSp>
        <p:nvCxnSpPr>
          <p:cNvPr id="76" name="Прямая со стрелкой 5"/>
          <p:cNvCxnSpPr/>
          <p:nvPr/>
        </p:nvCxnSpPr>
        <p:spPr>
          <a:xfrm>
            <a:off x="711000" y="1603080"/>
            <a:ext cx="875160" cy="1080"/>
          </a:xfrm>
          <a:prstGeom prst="straightConnector1">
            <a:avLst/>
          </a:prstGeom>
          <a:ln w="6480">
            <a:solidFill>
              <a:srgbClr val="5b9bd5"/>
            </a:solidFill>
            <a:miter/>
            <a:tailEnd len="med" type="triangle" w="med"/>
          </a:ln>
        </p:spPr>
      </p:cxnSp>
      <p:cxnSp>
        <p:nvCxnSpPr>
          <p:cNvPr id="77" name="Прямая со стрелкой 7"/>
          <p:cNvCxnSpPr/>
          <p:nvPr/>
        </p:nvCxnSpPr>
        <p:spPr>
          <a:xfrm>
            <a:off x="636480" y="2368080"/>
            <a:ext cx="891360" cy="1080"/>
          </a:xfrm>
          <a:prstGeom prst="straightConnector1">
            <a:avLst/>
          </a:prstGeom>
          <a:ln w="6480">
            <a:solidFill>
              <a:srgbClr val="5b9bd5"/>
            </a:solidFill>
            <a:miter/>
            <a:tailEnd len="med" type="triangle" w="med"/>
          </a:ln>
        </p:spPr>
      </p:cxnSp>
      <p:cxnSp>
        <p:nvCxnSpPr>
          <p:cNvPr id="78" name="Прямая со стрелкой 9"/>
          <p:cNvCxnSpPr/>
          <p:nvPr/>
        </p:nvCxnSpPr>
        <p:spPr>
          <a:xfrm>
            <a:off x="651960" y="3057120"/>
            <a:ext cx="770760" cy="1080"/>
          </a:xfrm>
          <a:prstGeom prst="straightConnector1">
            <a:avLst/>
          </a:prstGeom>
          <a:ln w="6480">
            <a:solidFill>
              <a:srgbClr val="5b9bd5"/>
            </a:solidFill>
            <a:miter/>
            <a:tailEnd len="med" type="triangle" w="med"/>
          </a:ln>
        </p:spPr>
      </p:cxnSp>
      <p:sp>
        <p:nvSpPr>
          <p:cNvPr id="79" name="TextBox 23"/>
          <p:cNvSpPr/>
          <p:nvPr/>
        </p:nvSpPr>
        <p:spPr>
          <a:xfrm>
            <a:off x="1590480" y="1371600"/>
            <a:ext cx="93632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70c0"/>
                </a:solidFill>
                <a:uFillTx/>
                <a:latin typeface="Times New Roman"/>
                <a:ea typeface="Times New Roman"/>
              </a:rPr>
              <a:t>Оқиғаның басталуы</a:t>
            </a:r>
            <a:r>
              <a:rPr b="1" lang="kk-KZ" sz="1800" strike="noStrike" u="none">
                <a:solidFill>
                  <a:srgbClr val="000000"/>
                </a:solidFill>
                <a:uFillTx/>
                <a:latin typeface="Times New Roman"/>
                <a:ea typeface="Times New Roman"/>
              </a:rPr>
              <a:t>: Басты кейіпкер Шақан-Шеріге автор портреттік мінездеме береді.</a:t>
            </a:r>
            <a:endParaRPr b="0" lang="ru-RU" sz="1800" strike="noStrike" u="none">
              <a:solidFill>
                <a:srgbClr val="000000"/>
              </a:solidFill>
              <a:uFillTx/>
              <a:latin typeface="Calibri"/>
            </a:endParaRPr>
          </a:p>
        </p:txBody>
      </p:sp>
      <p:sp>
        <p:nvSpPr>
          <p:cNvPr id="80" name="TextBox 24"/>
          <p:cNvSpPr/>
          <p:nvPr/>
        </p:nvSpPr>
        <p:spPr>
          <a:xfrm>
            <a:off x="1596600" y="2122560"/>
            <a:ext cx="87858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70c0"/>
                </a:solidFill>
                <a:uFillTx/>
                <a:latin typeface="Times New Roman"/>
                <a:ea typeface="Times New Roman"/>
              </a:rPr>
              <a:t>Оқиғаның  байланысы</a:t>
            </a:r>
            <a:r>
              <a:rPr b="1" lang="kk-KZ" sz="1800" strike="noStrike" u="none">
                <a:solidFill>
                  <a:srgbClr val="000000"/>
                </a:solidFill>
                <a:uFillTx/>
                <a:latin typeface="Times New Roman"/>
                <a:ea typeface="Times New Roman"/>
              </a:rPr>
              <a:t>: Тұтқын Шақан мен орыс төресі және тілмаштың кездесуі</a:t>
            </a:r>
            <a:r>
              <a:rPr b="0" lang="kk-KZ" sz="1800" strike="noStrike" u="none">
                <a:solidFill>
                  <a:srgbClr val="000000"/>
                </a:solidFill>
                <a:uFillTx/>
                <a:latin typeface="Calibri"/>
                <a:ea typeface="Arial"/>
              </a:rPr>
              <a:t>.</a:t>
            </a:r>
            <a:endParaRPr b="0" lang="ru-RU" sz="1800" strike="noStrike" u="none">
              <a:solidFill>
                <a:srgbClr val="000000"/>
              </a:solidFill>
              <a:uFillTx/>
              <a:latin typeface="Calibri"/>
            </a:endParaRPr>
          </a:p>
        </p:txBody>
      </p:sp>
      <p:sp>
        <p:nvSpPr>
          <p:cNvPr id="81" name="TextBox 27"/>
          <p:cNvSpPr/>
          <p:nvPr/>
        </p:nvSpPr>
        <p:spPr>
          <a:xfrm>
            <a:off x="1501200" y="2819520"/>
            <a:ext cx="10107000" cy="2837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70c0"/>
                </a:solidFill>
                <a:uFillTx/>
                <a:latin typeface="Times New Roman"/>
                <a:ea typeface="Times New Roman"/>
              </a:rPr>
              <a:t>Оқиғаның дамуы</a:t>
            </a: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1. Қоғамдағы әділетсіздік, Шақанның жеке басына ел билеушілердің көрсеткен</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қиянаты кесірінен Шақан елден жырақтап, қамыстан салған үйді отбасымен мекендеп,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далалықта  өмір кешуі , десе де  оның отбасымен бірге бақытты күндерді басынан өткізуі.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2. Шақанның отбасына күтпеген жерден жолбарыстың шабуыл жасап, баласы мен әйелін мерт</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қылуы , Шақанның жыртқыштың азуынан  баласы мен жарын құтқара алмай, қайғыдан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қан жұтқан трагедиялық қалі суреттеледі.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3. Кеудесі кекке толған Шақан бірде –біреуін қалдырмай жолбарыс біткенді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қыруға бел байлап, нағыз жабайы жырқыш кейпіне түседі, үстіне</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жолбарыс терісінен киім киеді. </a:t>
            </a:r>
            <a:endParaRPr b="0" lang="ru-RU" sz="1800" strike="noStrike" u="none">
              <a:solidFill>
                <a:srgbClr val="000000"/>
              </a:solidFill>
              <a:uFillTx/>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Өзіңді тексер</a:t>
            </a:r>
            <a:endParaRPr b="0" lang="ru-RU" sz="2400" strike="noStrike" u="none">
              <a:solidFill>
                <a:srgbClr val="000000"/>
              </a:solidFill>
              <a:uFillTx/>
              <a:latin typeface="Calibri"/>
            </a:endParaRPr>
          </a:p>
        </p:txBody>
      </p:sp>
      <p:sp>
        <p:nvSpPr>
          <p:cNvPr id="83"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           </a:t>
            </a:r>
            <a:r>
              <a:rPr b="1" lang="kk-KZ" sz="2400" strike="noStrike" u="none">
                <a:solidFill>
                  <a:srgbClr val="ffffff"/>
                </a:solidFill>
                <a:uFillTx/>
                <a:latin typeface="Times New Roman"/>
                <a:ea typeface="Times New Roman"/>
              </a:rPr>
              <a:t>Өзіңді тексер</a:t>
            </a:r>
            <a:endParaRPr b="0" lang="ru-RU" sz="2400" strike="noStrike" u="none">
              <a:solidFill>
                <a:srgbClr val="000000"/>
              </a:solidFill>
              <a:uFillTx/>
              <a:latin typeface="Calibri"/>
            </a:endParaRPr>
          </a:p>
        </p:txBody>
      </p:sp>
      <p:sp>
        <p:nvSpPr>
          <p:cNvPr id="84" name="Прямая соединительная линия 6"/>
          <p:cNvSpPr/>
          <p:nvPr/>
        </p:nvSpPr>
        <p:spPr>
          <a:xfrm flipH="1">
            <a:off x="853560" y="1123920"/>
            <a:ext cx="16200" cy="5591160"/>
          </a:xfrm>
          <a:prstGeom prst="line">
            <a:avLst/>
          </a:prstGeom>
          <a:ln w="648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cxnSp>
        <p:nvCxnSpPr>
          <p:cNvPr id="85" name="Прямая со стрелкой 8"/>
          <p:cNvCxnSpPr/>
          <p:nvPr/>
        </p:nvCxnSpPr>
        <p:spPr>
          <a:xfrm>
            <a:off x="853920" y="1663200"/>
            <a:ext cx="1036080" cy="1080"/>
          </a:xfrm>
          <a:prstGeom prst="straightConnector1">
            <a:avLst/>
          </a:prstGeom>
          <a:ln w="6480">
            <a:solidFill>
              <a:srgbClr val="5b9bd5"/>
            </a:solidFill>
            <a:miter/>
            <a:tailEnd len="med" type="triangle" w="med"/>
          </a:ln>
        </p:spPr>
      </p:cxnSp>
      <p:cxnSp>
        <p:nvCxnSpPr>
          <p:cNvPr id="86" name="Прямая со стрелкой 10"/>
          <p:cNvCxnSpPr/>
          <p:nvPr/>
        </p:nvCxnSpPr>
        <p:spPr>
          <a:xfrm flipV="1">
            <a:off x="870120" y="3207960"/>
            <a:ext cx="915120" cy="15120"/>
          </a:xfrm>
          <a:prstGeom prst="straightConnector1">
            <a:avLst/>
          </a:prstGeom>
          <a:ln w="6480">
            <a:solidFill>
              <a:srgbClr val="5b9bd5"/>
            </a:solidFill>
            <a:miter/>
            <a:tailEnd len="med" type="triangle" w="med"/>
          </a:ln>
        </p:spPr>
      </p:cxnSp>
      <p:cxnSp>
        <p:nvCxnSpPr>
          <p:cNvPr id="87" name="Прямая со стрелкой 12"/>
          <p:cNvCxnSpPr/>
          <p:nvPr/>
        </p:nvCxnSpPr>
        <p:spPr>
          <a:xfrm>
            <a:off x="869760" y="5546520"/>
            <a:ext cx="1019880" cy="1080"/>
          </a:xfrm>
          <a:prstGeom prst="straightConnector1">
            <a:avLst/>
          </a:prstGeom>
          <a:ln w="6480">
            <a:solidFill>
              <a:srgbClr val="5b9bd5"/>
            </a:solidFill>
            <a:miter/>
            <a:tailEnd len="med" type="triangle" w="med"/>
          </a:ln>
        </p:spPr>
      </p:cxnSp>
      <p:sp>
        <p:nvSpPr>
          <p:cNvPr id="88" name="TextBox 13"/>
          <p:cNvSpPr/>
          <p:nvPr/>
        </p:nvSpPr>
        <p:spPr>
          <a:xfrm>
            <a:off x="1897920" y="1376280"/>
            <a:ext cx="1005480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Оқиғаның шиеленісі: «Сары құмның шапқыны» тарауында  Шақан өлтірген жолбарыстардың жетім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шөнжіктерінің қорғансыз қалуы, Шақанның жетім шөнжіктерге аяушылық білдіруі.</a:t>
            </a:r>
            <a:endParaRPr b="0" lang="ru-RU" sz="1800" strike="noStrike" u="none">
              <a:solidFill>
                <a:srgbClr val="000000"/>
              </a:solidFill>
              <a:uFillTx/>
              <a:latin typeface="Calibri"/>
            </a:endParaRPr>
          </a:p>
        </p:txBody>
      </p:sp>
      <p:sp>
        <p:nvSpPr>
          <p:cNvPr id="89" name="Прямоугольник 14"/>
          <p:cNvSpPr/>
          <p:nvPr/>
        </p:nvSpPr>
        <p:spPr>
          <a:xfrm>
            <a:off x="1889280" y="2827440"/>
            <a:ext cx="9023040" cy="1739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Оқиғаның шарықтау шегі: Шақанның өзі біраз уақыт асыраған шөнжікті өз бетінше өмір сүруге қалдырып, кейін біраз жыл өткесін қайта жолығуы, есейген қызыл  жолбарыспен бетпе-бет келгенде, жолбарыстың Шақанды танып, оған шабуыл жасамағанды баяндалады. Шақанның жабайы табиғат заңдылығын түсінуі, жолбарыстың адамдарға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шабуыл жасауының себебін ұққандығын түйсінуге болады. Өзінің де , жолбарыстың да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трагедиясына адамдардың табиғатқа жасаған қиянаты екендігін түйсінгендін сеземіз.</a:t>
            </a:r>
            <a:endParaRPr b="0" lang="ru-RU" sz="1800" strike="noStrike" u="none">
              <a:solidFill>
                <a:srgbClr val="000000"/>
              </a:solidFill>
              <a:uFillTx/>
              <a:latin typeface="Calibri"/>
            </a:endParaRPr>
          </a:p>
        </p:txBody>
      </p:sp>
      <p:sp>
        <p:nvSpPr>
          <p:cNvPr id="90" name="TextBox 15"/>
          <p:cNvSpPr/>
          <p:nvPr/>
        </p:nvSpPr>
        <p:spPr>
          <a:xfrm>
            <a:off x="1973880" y="5326200"/>
            <a:ext cx="9999720" cy="916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Оқиғаның шешімі: Шақанның тұтқындалуымен аяқталады. Тұтқындалу себебі : орыс отаршылдары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қазақ даласындағы жыртқыш аңдарды әуелі өздері бастап қырады. Артынша оларды аулауға тыйым</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салатын заң шығарады. Шақан сол заңды бұзушы ретінде тұтқындалады.</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Рисунок 48" descr=""/>
          <p:cNvPicPr/>
          <p:nvPr/>
        </p:nvPicPr>
        <p:blipFill>
          <a:blip r:embed="rId1"/>
          <a:stretch/>
        </p:blipFill>
        <p:spPr>
          <a:xfrm>
            <a:off x="652320" y="7978680"/>
            <a:ext cx="200160" cy="203400"/>
          </a:xfrm>
          <a:prstGeom prst="rect">
            <a:avLst/>
          </a:prstGeom>
          <a:ln w="0">
            <a:noFill/>
          </a:ln>
        </p:spPr>
      </p:pic>
      <p:sp>
        <p:nvSpPr>
          <p:cNvPr id="92"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r>
              <a:rPr b="1" lang="ru-RU" sz="1800" strike="noStrike" u="none">
                <a:solidFill>
                  <a:srgbClr val="ffffff"/>
                </a:solidFill>
                <a:uFillTx/>
                <a:latin typeface="Tahoma"/>
                <a:ea typeface="Tahoma"/>
              </a:rPr>
              <a:t>2-т</a:t>
            </a:r>
            <a:r>
              <a:rPr b="1" lang="kk-KZ" sz="1800" strike="noStrike" u="none">
                <a:solidFill>
                  <a:srgbClr val="ffffff"/>
                </a:solidFill>
                <a:uFillTx/>
                <a:latin typeface="Tahoma"/>
                <a:ea typeface="Tahoma"/>
              </a:rPr>
              <a:t>апсырма</a:t>
            </a:r>
            <a:endParaRPr b="0" lang="ru-RU" sz="1800" strike="noStrike" u="none">
              <a:solidFill>
                <a:srgbClr val="000000"/>
              </a:solidFill>
              <a:uFillTx/>
              <a:latin typeface="Calibri"/>
            </a:endParaRPr>
          </a:p>
        </p:txBody>
      </p:sp>
      <p:sp>
        <p:nvSpPr>
          <p:cNvPr id="9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9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95" name="TextBox 1"/>
          <p:cNvSpPr/>
          <p:nvPr/>
        </p:nvSpPr>
        <p:spPr>
          <a:xfrm>
            <a:off x="1655640" y="1054080"/>
            <a:ext cx="748656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Шығарма композициясын  уақыт пен кеңістік тұрғысынан талдаңыз.</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96" name="Picture 10" descr="https://get.whotrades.com/u4/photo181C/20821470693-0/original.jpeg"/>
          <p:cNvPicPr/>
          <p:nvPr/>
        </p:nvPicPr>
        <p:blipFill>
          <a:blip r:embed="rId2"/>
          <a:stretch/>
        </p:blipFill>
        <p:spPr>
          <a:xfrm>
            <a:off x="3882960" y="1606680"/>
            <a:ext cx="3278160" cy="2530440"/>
          </a:xfrm>
          <a:prstGeom prst="rect">
            <a:avLst/>
          </a:prstGeom>
          <a:ln w="0">
            <a:noFill/>
          </a:ln>
        </p:spPr>
      </p:pic>
      <p:cxnSp>
        <p:nvCxnSpPr>
          <p:cNvPr id="97" name="Прямая со стрелкой 5"/>
          <p:cNvCxnSpPr/>
          <p:nvPr/>
        </p:nvCxnSpPr>
        <p:spPr>
          <a:xfrm flipV="1">
            <a:off x="7160760" y="2682720"/>
            <a:ext cx="1072440" cy="255960"/>
          </a:xfrm>
          <a:prstGeom prst="straightConnector1">
            <a:avLst/>
          </a:prstGeom>
          <a:ln w="6480">
            <a:solidFill>
              <a:srgbClr val="5b9bd5"/>
            </a:solidFill>
            <a:miter/>
            <a:tailEnd len="med" type="triangle" w="med"/>
          </a:ln>
        </p:spPr>
      </p:cxnSp>
      <p:cxnSp>
        <p:nvCxnSpPr>
          <p:cNvPr id="98" name="Прямая со стрелкой 7"/>
          <p:cNvCxnSpPr/>
          <p:nvPr/>
        </p:nvCxnSpPr>
        <p:spPr>
          <a:xfrm flipH="1" flipV="1">
            <a:off x="2263320" y="2406240"/>
            <a:ext cx="1620000" cy="659520"/>
          </a:xfrm>
          <a:prstGeom prst="straightConnector1">
            <a:avLst/>
          </a:prstGeom>
          <a:ln w="6480">
            <a:solidFill>
              <a:srgbClr val="5b9bd5"/>
            </a:solidFill>
            <a:miter/>
            <a:tailEnd len="med" type="triangle" w="med"/>
          </a:ln>
        </p:spPr>
      </p:cxnSp>
      <p:cxnSp>
        <p:nvCxnSpPr>
          <p:cNvPr id="99" name="Прямая со стрелкой 10"/>
          <p:cNvCxnSpPr/>
          <p:nvPr/>
        </p:nvCxnSpPr>
        <p:spPr>
          <a:xfrm>
            <a:off x="5442120" y="3432240"/>
            <a:ext cx="1846800" cy="792720"/>
          </a:xfrm>
          <a:prstGeom prst="straightConnector1">
            <a:avLst/>
          </a:prstGeom>
          <a:ln w="6480">
            <a:solidFill>
              <a:srgbClr val="5b9bd5"/>
            </a:solidFill>
            <a:miter/>
            <a:tailEnd len="med" type="triangle" w="med"/>
          </a:ln>
        </p:spPr>
      </p:cxnSp>
      <p:pic>
        <p:nvPicPr>
          <p:cNvPr id="100" name="Picture 12" descr="https://image.wallperz.com/wp-content/uploads/2015/09/00001-440.jpg"/>
          <p:cNvPicPr/>
          <p:nvPr/>
        </p:nvPicPr>
        <p:blipFill>
          <a:blip r:embed="rId3"/>
          <a:stretch/>
        </p:blipFill>
        <p:spPr>
          <a:xfrm>
            <a:off x="2809800" y="3852720"/>
            <a:ext cx="3408480" cy="2382840"/>
          </a:xfrm>
          <a:prstGeom prst="rect">
            <a:avLst/>
          </a:prstGeom>
          <a:ln w="0">
            <a:noFill/>
          </a:ln>
        </p:spPr>
      </p:pic>
      <p:cxnSp>
        <p:nvCxnSpPr>
          <p:cNvPr id="101" name="Прямая со стрелкой 14"/>
          <p:cNvCxnSpPr>
            <a:stCxn id="100" idx="2"/>
          </p:cNvCxnSpPr>
          <p:nvPr/>
        </p:nvCxnSpPr>
        <p:spPr>
          <a:xfrm flipH="1" flipV="1">
            <a:off x="1169280" y="4987080"/>
            <a:ext cx="1640520" cy="57960"/>
          </a:xfrm>
          <a:prstGeom prst="straightConnector1">
            <a:avLst/>
          </a:prstGeom>
          <a:ln w="6480">
            <a:solidFill>
              <a:srgbClr val="5b9bd5"/>
            </a:solidFill>
            <a:miter/>
            <a:tailEnd len="med" type="triangle" w="med"/>
          </a:ln>
        </p:spPr>
      </p:cxnSp>
      <p:cxnSp>
        <p:nvCxnSpPr>
          <p:cNvPr id="102" name="Прямая со стрелкой 24"/>
          <p:cNvCxnSpPr/>
          <p:nvPr/>
        </p:nvCxnSpPr>
        <p:spPr>
          <a:xfrm>
            <a:off x="6215040" y="5044680"/>
            <a:ext cx="1481760" cy="1080"/>
          </a:xfrm>
          <a:prstGeom prst="straightConnector1">
            <a:avLst/>
          </a:prstGeom>
          <a:ln w="6480">
            <a:solidFill>
              <a:srgbClr val="5b9bd5"/>
            </a:solidFill>
            <a:miter/>
            <a:tailEnd len="med" type="triangle" w="med"/>
          </a:ln>
        </p:spPr>
      </p:cxnSp>
      <p:sp>
        <p:nvSpPr>
          <p:cNvPr id="103" name="TextBox 25"/>
          <p:cNvSpPr/>
          <p:nvPr/>
        </p:nvSpPr>
        <p:spPr>
          <a:xfrm>
            <a:off x="8096400" y="5500800"/>
            <a:ext cx="3506400" cy="11912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Дескриптор</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-Шығарма композициясын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уақыт пен кеңістік тұрғысында</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талдайды.</a:t>
            </a:r>
            <a:endParaRPr b="0" lang="ru-RU" sz="18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6090</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TIMING</cp:lastModifiedBy>
  <cp:lastPrinted>2020-03-24T14:36:16Z</cp:lastPrinted>
  <dcterms:modified xsi:type="dcterms:W3CDTF">2021-01-25T10:36:17Z</dcterms:modified>
  <cp:revision>456</cp:revision>
  <dc:subject/>
  <dc:title>Презентация PowerPoint</dc:title>
</cp:coreProperties>
</file>