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5.jpeg" ContentType="image/jpeg"/>
  <Override PartName="/ppt/media/image4.png" ContentType="image/png"/>
  <Override PartName="/ppt/media/image6.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49E0749-1A53-4437-BC0D-B35C5B90D4BE}"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ADBA5D5-5B2C-48E3-AB47-E08CEC29C36D}"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3716280"/>
            <a:ext cx="10694160" cy="37440"/>
          </a:xfrm>
          <a:prstGeom prst="straightConnector1">
            <a:avLst/>
          </a:prstGeom>
          <a:ln w="57240">
            <a:solidFill>
              <a:srgbClr val="4472c4"/>
            </a:solidFill>
            <a:miter/>
          </a:ln>
        </p:spPr>
      </p:cxnSp>
      <p:sp>
        <p:nvSpPr>
          <p:cNvPr id="11" name="TextBox 25"/>
          <p:cNvSpPr/>
          <p:nvPr/>
        </p:nvSpPr>
        <p:spPr>
          <a:xfrm>
            <a:off x="1228680" y="40114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Сабақтың тақырыбы:</a:t>
            </a:r>
            <a:endParaRPr b="0" lang="ru-RU" sz="2400" strike="noStrike" u="none">
              <a:solidFill>
                <a:srgbClr val="000000"/>
              </a:solidFill>
              <a:uFillTx/>
              <a:latin typeface="Calibri"/>
            </a:endParaRPr>
          </a:p>
        </p:txBody>
      </p:sp>
      <p:sp>
        <p:nvSpPr>
          <p:cNvPr id="12" name="TextBox 9"/>
          <p:cNvSpPr/>
          <p:nvPr/>
        </p:nvSpPr>
        <p:spPr>
          <a:xfrm>
            <a:off x="8929080" y="196920"/>
            <a:ext cx="207432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ҚАЗАҚ ӘДЕБИЕТІ </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10-СЫНЫП</a:t>
            </a:r>
            <a:endParaRPr b="0" lang="ru-RU" sz="1600" strike="noStrike" u="none">
              <a:solidFill>
                <a:srgbClr val="000000"/>
              </a:solidFill>
              <a:uFillTx/>
              <a:latin typeface="Calibri"/>
            </a:endParaRPr>
          </a:p>
        </p:txBody>
      </p:sp>
      <p:sp>
        <p:nvSpPr>
          <p:cNvPr id="13" name="TextBox 1"/>
          <p:cNvSpPr/>
          <p:nvPr/>
        </p:nvSpPr>
        <p:spPr>
          <a:xfrm>
            <a:off x="1245240" y="320760"/>
            <a:ext cx="26892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Бөлім тақырыбы:</a:t>
            </a:r>
            <a:endParaRPr b="0" lang="ru-RU" sz="2400" strike="noStrike" u="none">
              <a:solidFill>
                <a:srgbClr val="000000"/>
              </a:solidFill>
              <a:uFillTx/>
              <a:latin typeface="Calibri"/>
            </a:endParaRPr>
          </a:p>
        </p:txBody>
      </p:sp>
      <p:sp>
        <p:nvSpPr>
          <p:cNvPr id="14" name="TextBox 2"/>
          <p:cNvSpPr/>
          <p:nvPr/>
        </p:nvSpPr>
        <p:spPr>
          <a:xfrm>
            <a:off x="3657600" y="5245200"/>
            <a:ext cx="184320" cy="36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5" name="Прямоугольник 1"/>
          <p:cNvSpPr/>
          <p:nvPr/>
        </p:nvSpPr>
        <p:spPr>
          <a:xfrm>
            <a:off x="2087640" y="1708200"/>
            <a:ext cx="609588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r>
              <a:rPr b="1" lang="kk-KZ" sz="2400" strike="noStrike" u="none">
                <a:solidFill>
                  <a:srgbClr val="000000"/>
                </a:solidFill>
                <a:uFillTx/>
                <a:latin typeface="Times New Roman"/>
                <a:ea typeface="Times New Roman"/>
              </a:rPr>
              <a:t>Бөлім.  Замана, дәуір тұлғасы</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6" name="Прямоугольник 2"/>
          <p:cNvSpPr/>
          <p:nvPr/>
        </p:nvSpPr>
        <p:spPr>
          <a:xfrm>
            <a:off x="1892160" y="4741920"/>
            <a:ext cx="9476280" cy="7038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Қ. Жұмаділов «Тағдыр» романындағы ұлттық мүдде мен кейіпкерлер табиғаты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 name="Рисунок 48" descr=""/>
          <p:cNvPicPr/>
          <p:nvPr/>
        </p:nvPicPr>
        <p:blipFill>
          <a:blip r:embed="rId1"/>
          <a:stretch/>
        </p:blipFill>
        <p:spPr>
          <a:xfrm>
            <a:off x="652320" y="7978680"/>
            <a:ext cx="200160" cy="203400"/>
          </a:xfrm>
          <a:prstGeom prst="rect">
            <a:avLst/>
          </a:prstGeom>
          <a:ln w="0">
            <a:noFill/>
          </a:ln>
        </p:spPr>
      </p:pic>
      <p:sp>
        <p:nvSpPr>
          <p:cNvPr id="1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2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21" name="Google Shape;77;p1"/>
          <p:cNvCxnSpPr/>
          <p:nvPr/>
        </p:nvCxnSpPr>
        <p:spPr>
          <a:xfrm>
            <a:off x="212400" y="6621120"/>
            <a:ext cx="11729160" cy="26280"/>
          </a:xfrm>
          <a:prstGeom prst="straightConnector1">
            <a:avLst/>
          </a:prstGeom>
          <a:ln w="57240">
            <a:solidFill>
              <a:srgbClr val="33cccc"/>
            </a:solidFill>
            <a:miter/>
          </a:ln>
        </p:spPr>
      </p:cxnSp>
      <p:cxnSp>
        <p:nvCxnSpPr>
          <p:cNvPr id="22" name="Google Shape;78;p1"/>
          <p:cNvCxnSpPr/>
          <p:nvPr/>
        </p:nvCxnSpPr>
        <p:spPr>
          <a:xfrm>
            <a:off x="652320" y="3446280"/>
            <a:ext cx="10694160" cy="37080"/>
          </a:xfrm>
          <a:prstGeom prst="straightConnector1">
            <a:avLst/>
          </a:prstGeom>
          <a:ln w="38160">
            <a:solidFill>
              <a:srgbClr val="4472c4"/>
            </a:solidFill>
            <a:miter/>
          </a:ln>
        </p:spPr>
      </p:cxnSp>
      <p:sp>
        <p:nvSpPr>
          <p:cNvPr id="23"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imes New Roman"/>
                <a:ea typeface="Times New Roman"/>
              </a:rPr>
              <a:t>Оқу мақсат(тар)ы</a:t>
            </a:r>
            <a:endParaRPr b="0" lang="ru-RU" sz="2400" strike="noStrike" u="none">
              <a:solidFill>
                <a:srgbClr val="000000"/>
              </a:solidFill>
              <a:uFillTx/>
              <a:latin typeface="Calibri"/>
            </a:endParaRPr>
          </a:p>
        </p:txBody>
      </p:sp>
      <p:sp>
        <p:nvSpPr>
          <p:cNvPr id="24" name="TextBox 1"/>
          <p:cNvSpPr/>
          <p:nvPr/>
        </p:nvSpPr>
        <p:spPr>
          <a:xfrm>
            <a:off x="1144080" y="3740040"/>
            <a:ext cx="21394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Сабақ мақсаттары</a:t>
            </a:r>
            <a:endParaRPr b="0" lang="ru-RU" sz="1800" strike="noStrike" u="none">
              <a:solidFill>
                <a:srgbClr val="000000"/>
              </a:solidFill>
              <a:uFillTx/>
              <a:latin typeface="Calibri"/>
            </a:endParaRPr>
          </a:p>
        </p:txBody>
      </p:sp>
      <p:sp>
        <p:nvSpPr>
          <p:cNvPr id="25" name="TextBox 2"/>
          <p:cNvSpPr/>
          <p:nvPr/>
        </p:nvSpPr>
        <p:spPr>
          <a:xfrm>
            <a:off x="1184400" y="4554360"/>
            <a:ext cx="10472040" cy="1008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Әдеби шығарманың сюжеттік-композициялық құрылысын талдап, идеялық мазмұнын</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терең түсінеді;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Көркем шығармадағы кейіпкерлер жүйесін жинақтап даралайды</a:t>
            </a:r>
            <a:r>
              <a:rPr b="0" lang="kk-KZ" sz="1800" strike="noStrike" u="none">
                <a:solidFill>
                  <a:srgbClr val="000000"/>
                </a:solidFill>
                <a:uFillTx/>
                <a:latin typeface="Calibri"/>
                <a:ea typeface="Arial"/>
              </a:rPr>
              <a:t>.</a:t>
            </a:r>
            <a:endParaRPr b="0" lang="ru-RU" sz="1800" strike="noStrike" u="none">
              <a:solidFill>
                <a:srgbClr val="000000"/>
              </a:solidFill>
              <a:uFillTx/>
              <a:latin typeface="Calibri"/>
            </a:endParaRPr>
          </a:p>
        </p:txBody>
      </p:sp>
      <p:sp>
        <p:nvSpPr>
          <p:cNvPr id="26" name="Прямоугольник 11"/>
          <p:cNvSpPr/>
          <p:nvPr/>
        </p:nvSpPr>
        <p:spPr>
          <a:xfrm>
            <a:off x="2548080" y="1465200"/>
            <a:ext cx="827244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10.1.1.1 әдеби шығарманың сюжеттік-композициялық құрылысын талдау арқылы идеялық мазмұнын терең түсіну;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10.1.3.1 көркем шығармадағы кейіпкерлер жүйесін жинақтау мен даралау;</a:t>
            </a:r>
            <a:endParaRPr b="0" lang="ru-RU" sz="20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 name="Рисунок 48" descr=""/>
          <p:cNvPicPr/>
          <p:nvPr/>
        </p:nvPicPr>
        <p:blipFill>
          <a:blip r:embed="rId1"/>
          <a:stretch/>
        </p:blipFill>
        <p:spPr>
          <a:xfrm>
            <a:off x="652320" y="7978680"/>
            <a:ext cx="200160" cy="203400"/>
          </a:xfrm>
          <a:prstGeom prst="rect">
            <a:avLst/>
          </a:prstGeom>
          <a:ln w="0">
            <a:noFill/>
          </a:ln>
        </p:spPr>
      </p:pic>
      <p:sp>
        <p:nvSpPr>
          <p:cNvPr id="2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cxnSp>
        <p:nvCxnSpPr>
          <p:cNvPr id="31" name="Google Shape;77;p1"/>
          <p:cNvCxnSpPr/>
          <p:nvPr/>
        </p:nvCxnSpPr>
        <p:spPr>
          <a:xfrm>
            <a:off x="212400" y="6621120"/>
            <a:ext cx="11729160" cy="26280"/>
          </a:xfrm>
          <a:prstGeom prst="straightConnector1">
            <a:avLst/>
          </a:prstGeom>
          <a:ln w="57240">
            <a:solidFill>
              <a:srgbClr val="33cccc"/>
            </a:solidFill>
            <a:miter/>
          </a:ln>
        </p:spPr>
      </p:cxnSp>
      <p:cxnSp>
        <p:nvCxnSpPr>
          <p:cNvPr id="32" name="Google Shape;78;p1"/>
          <p:cNvCxnSpPr/>
          <p:nvPr/>
        </p:nvCxnSpPr>
        <p:spPr>
          <a:xfrm>
            <a:off x="757080" y="6364080"/>
            <a:ext cx="10694160" cy="37080"/>
          </a:xfrm>
          <a:prstGeom prst="straightConnector1">
            <a:avLst/>
          </a:prstGeom>
          <a:ln w="38160">
            <a:solidFill>
              <a:srgbClr val="4472c4"/>
            </a:solidFill>
            <a:miter/>
          </a:ln>
        </p:spPr>
      </p:cxnSp>
      <p:sp>
        <p:nvSpPr>
          <p:cNvPr id="33"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4"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35" name="Прямоугольник 1"/>
          <p:cNvSpPr/>
          <p:nvPr/>
        </p:nvSpPr>
        <p:spPr>
          <a:xfrm>
            <a:off x="1282680" y="1684440"/>
            <a:ext cx="9569520" cy="155700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Әдеби шығарманың сюжеттік-композициялық құрылысын талдау жасайды;</a:t>
            </a:r>
            <a:endParaRPr b="0" lang="ru-RU" sz="2400" strike="noStrike" u="none">
              <a:solidFill>
                <a:srgbClr val="000000"/>
              </a:solidFill>
              <a:uFillTx/>
              <a:latin typeface="Calibri"/>
            </a:endParaRPr>
          </a:p>
          <a:p>
            <a:pPr marL="457200" indent="-457200">
              <a:lnSpc>
                <a:spcPct val="10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Сондай-ақ, идеялық мазмұнын терең түсінеді. </a:t>
            </a:r>
            <a:endParaRPr b="0" lang="ru-RU" sz="2400" strike="noStrike" u="none">
              <a:solidFill>
                <a:srgbClr val="000000"/>
              </a:solidFill>
              <a:uFillTx/>
              <a:latin typeface="Calibri"/>
            </a:endParaRPr>
          </a:p>
          <a:p>
            <a:pPr marL="457200" indent="-4572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 name="Рисунок 48" descr=""/>
          <p:cNvPicPr/>
          <p:nvPr/>
        </p:nvPicPr>
        <p:blipFill>
          <a:blip r:embed="rId1"/>
          <a:stretch/>
        </p:blipFill>
        <p:spPr>
          <a:xfrm>
            <a:off x="652320" y="7978680"/>
            <a:ext cx="200160" cy="203400"/>
          </a:xfrm>
          <a:prstGeom prst="rect">
            <a:avLst/>
          </a:prstGeom>
          <a:ln w="0">
            <a:noFill/>
          </a:ln>
        </p:spPr>
      </p:pic>
      <p:sp>
        <p:nvSpPr>
          <p:cNvPr id="37"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r>
              <a:rPr b="1" lang="kk-KZ" sz="2400" strike="noStrike" u="none">
                <a:solidFill>
                  <a:srgbClr val="ffffff"/>
                </a:solidFill>
                <a:uFillTx/>
                <a:latin typeface="Times New Roman"/>
                <a:ea typeface="Times New Roman"/>
              </a:rPr>
              <a:t>Ой қозғау</a:t>
            </a:r>
            <a:endParaRPr b="0" lang="ru-RU" sz="2400" strike="noStrike" u="none">
              <a:solidFill>
                <a:srgbClr val="000000"/>
              </a:solidFill>
              <a:uFillTx/>
              <a:latin typeface="Calibri"/>
            </a:endParaRPr>
          </a:p>
        </p:txBody>
      </p:sp>
      <p:sp>
        <p:nvSpPr>
          <p:cNvPr id="3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3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40" name="TextBox 1"/>
          <p:cNvSpPr/>
          <p:nvPr/>
        </p:nvSpPr>
        <p:spPr>
          <a:xfrm>
            <a:off x="1980360" y="1082520"/>
            <a:ext cx="823068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Суреттерде кімдер бейнеленген? Суреттерден қандай әсер алдыңдар?</a:t>
            </a:r>
            <a:endParaRPr b="0" lang="ru-RU" sz="2000" strike="noStrike" u="none">
              <a:solidFill>
                <a:srgbClr val="000000"/>
              </a:solidFill>
              <a:uFillTx/>
              <a:latin typeface="Calibri"/>
            </a:endParaRPr>
          </a:p>
        </p:txBody>
      </p:sp>
      <p:pic>
        <p:nvPicPr>
          <p:cNvPr id="41" name="Picture 10" descr=""/>
          <p:cNvPicPr/>
          <p:nvPr/>
        </p:nvPicPr>
        <p:blipFill>
          <a:blip r:embed="rId2"/>
          <a:srcRect l="33862" t="49953" r="40305" b="20259"/>
          <a:stretch/>
        </p:blipFill>
        <p:spPr>
          <a:xfrm>
            <a:off x="3868560" y="1582560"/>
            <a:ext cx="3611880" cy="2343240"/>
          </a:xfrm>
          <a:prstGeom prst="rect">
            <a:avLst/>
          </a:prstGeom>
          <a:ln w="0">
            <a:noFill/>
          </a:ln>
        </p:spPr>
      </p:pic>
      <p:pic>
        <p:nvPicPr>
          <p:cNvPr id="42" name="Picture 11" descr=""/>
          <p:cNvPicPr/>
          <p:nvPr/>
        </p:nvPicPr>
        <p:blipFill>
          <a:blip r:embed="rId3"/>
          <a:srcRect l="39524" t="50012" r="36057" b="21050"/>
          <a:stretch/>
        </p:blipFill>
        <p:spPr>
          <a:xfrm>
            <a:off x="7678800" y="2023920"/>
            <a:ext cx="4267080" cy="3581640"/>
          </a:xfrm>
          <a:prstGeom prst="rect">
            <a:avLst/>
          </a:prstGeom>
          <a:ln w="0">
            <a:noFill/>
          </a:ln>
        </p:spPr>
      </p:pic>
      <p:pic>
        <p:nvPicPr>
          <p:cNvPr id="43" name="Picture 12" descr=""/>
          <p:cNvPicPr/>
          <p:nvPr/>
        </p:nvPicPr>
        <p:blipFill>
          <a:blip r:embed="rId4"/>
          <a:srcRect l="34435" t="51006" r="34341" b="10229"/>
          <a:stretch/>
        </p:blipFill>
        <p:spPr>
          <a:xfrm>
            <a:off x="3892680" y="3995640"/>
            <a:ext cx="3649680" cy="2549520"/>
          </a:xfrm>
          <a:prstGeom prst="rect">
            <a:avLst/>
          </a:prstGeom>
          <a:ln w="0">
            <a:noFill/>
          </a:ln>
        </p:spPr>
      </p:pic>
      <p:pic>
        <p:nvPicPr>
          <p:cNvPr id="44" name="Picture 15" descr="Тағдыр"/>
          <p:cNvPicPr/>
          <p:nvPr/>
        </p:nvPicPr>
        <p:blipFill>
          <a:blip r:embed="rId5"/>
          <a:stretch/>
        </p:blipFill>
        <p:spPr>
          <a:xfrm>
            <a:off x="474840" y="1668600"/>
            <a:ext cx="3124080" cy="468468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Рисунок 48" descr=""/>
          <p:cNvPicPr/>
          <p:nvPr/>
        </p:nvPicPr>
        <p:blipFill>
          <a:blip r:embed="rId1"/>
          <a:stretch/>
        </p:blipFill>
        <p:spPr>
          <a:xfrm>
            <a:off x="652320" y="7978680"/>
            <a:ext cx="200160" cy="203400"/>
          </a:xfrm>
          <a:prstGeom prst="rect">
            <a:avLst/>
          </a:prstGeom>
          <a:ln w="0">
            <a:noFill/>
          </a:ln>
        </p:spPr>
      </p:pic>
      <p:sp>
        <p:nvSpPr>
          <p:cNvPr id="46" name="object 2"/>
          <p:cNvSpPr/>
          <p:nvPr/>
        </p:nvSpPr>
        <p:spPr>
          <a:xfrm>
            <a:off x="1440" y="1584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r>
              <a:rPr b="1" lang="kk-KZ" sz="2400" strike="noStrike" u="none">
                <a:solidFill>
                  <a:srgbClr val="ffffff"/>
                </a:solidFill>
                <a:uFillTx/>
                <a:latin typeface="Calibri"/>
                <a:ea typeface="Arial"/>
              </a:rPr>
              <a:t>Қосымша түсінік!</a:t>
            </a:r>
            <a:endParaRPr b="0" lang="ru-RU" sz="2400" strike="noStrike" u="none">
              <a:solidFill>
                <a:srgbClr val="000000"/>
              </a:solidFill>
              <a:uFillTx/>
              <a:latin typeface="Calibri"/>
            </a:endParaRPr>
          </a:p>
        </p:txBody>
      </p:sp>
      <p:sp>
        <p:nvSpPr>
          <p:cNvPr id="4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4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49" name="Прямоугольник 8"/>
          <p:cNvSpPr/>
          <p:nvPr/>
        </p:nvSpPr>
        <p:spPr>
          <a:xfrm>
            <a:off x="422280" y="993600"/>
            <a:ext cx="11218680" cy="436284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Жазушы Қабдеш Жұмаділов өз көзімен көрген, өзі басынан өткерген тарихты арқау еткен “Соңғы көш” роман-дилогиясының авторы. Бұл романда қазақ халқының ХХ ғасырдағы тағдыр талайы шынайылықпен, шеберлікпен өрнектелген. Қаламгердің тарихи оқиғаларды және бүгінгі күн шындығын арқау еткен “Тағдыр” “Көкейкесті”, “Атамекен”, романдары қалың оқырманның сүйіспеншілігіне бөленді. Қазақ халқының даңқты тұлғасы, әйгілі батыр Қаракерей Қабанбай өмірін және батыр өмір сүрген кездегі аласапыран оқиғаны назарға алған “Дарабоз” роман-дилогиясы жазушының кейіпкер характерін жасаудағы өзіндік ерекшелігін танытқан туынды. Бұл романның бірінші кітабы 1994 жылы, екінші кітабы 1996 жылы жарық көрді. 1999 жылы “Таңғажайып дүние” атты ғұмырнамалық романы оқырман қолына тиді. </a:t>
            </a:r>
            <a:endParaRPr b="0" lang="ru-RU"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Қабдеш Жұмаділов ХІХ ғасырдың соңғы кезеңіндегі шекара бөлінісін арқау еткен “Тағдыр” романы үшін Қазақстан Республикасының Мемлекеттік сыйлығын иемденді.  </a:t>
            </a:r>
            <a:br>
              <a:rPr sz="2000"/>
            </a:br>
            <a:br>
              <a:rPr sz="2000"/>
            </a:br>
            <a:endParaRPr b="0" lang="ru-RU" sz="2000" strike="noStrike" u="none">
              <a:solidFill>
                <a:srgbClr val="000000"/>
              </a:solidFill>
              <a:uFillTx/>
              <a:latin typeface="Calibri"/>
            </a:endParaRPr>
          </a:p>
        </p:txBody>
      </p:sp>
      <p:sp>
        <p:nvSpPr>
          <p:cNvPr id="50" name="Прямоугольник 9"/>
          <p:cNvSpPr/>
          <p:nvPr/>
        </p:nvSpPr>
        <p:spPr>
          <a:xfrm>
            <a:off x="430200" y="5079960"/>
            <a:ext cx="11219040" cy="1862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0000"/>
                </a:solidFill>
                <a:uFillTx/>
                <a:latin typeface="Times New Roman"/>
                <a:ea typeface="Times New Roman"/>
              </a:rPr>
              <a:t>     </a:t>
            </a:r>
            <a:r>
              <a:rPr b="0" lang="ru-RU" sz="2000" strike="noStrike" u="none">
                <a:solidFill>
                  <a:srgbClr val="000000"/>
                </a:solidFill>
                <a:uFillTx/>
                <a:latin typeface="Times New Roman"/>
                <a:ea typeface="Times New Roman"/>
              </a:rPr>
              <a:t>Қ.Жұмаділовтің “Тағдыр” романы қазақ халқы басынан кешірген ауыр бір кезең – екі империяның алаштың ата қонысы болған сайын даланы екіге бөліп, шекара сызығын жүргізген кезеңін арқау еткен. Романда алуан мінезді, алуан тағдырлы кейіпкерлер характері сомдалып, болмысы ашылады. </a:t>
            </a:r>
            <a:br>
              <a:rPr sz="2000"/>
            </a:br>
            <a:br>
              <a:rPr sz="1800"/>
            </a:br>
            <a:endParaRPr b="0" lang="ru-RU" sz="2000" strike="noStrike" u="none">
              <a:solidFill>
                <a:srgbClr val="000000"/>
              </a:solidFill>
              <a:uFillTx/>
              <a:latin typeface="Calibri"/>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Рисунок 48" descr=""/>
          <p:cNvPicPr/>
          <p:nvPr/>
        </p:nvPicPr>
        <p:blipFill>
          <a:blip r:embed="rId1"/>
          <a:stretch/>
        </p:blipFill>
        <p:spPr>
          <a:xfrm>
            <a:off x="652320" y="7978680"/>
            <a:ext cx="200160" cy="203400"/>
          </a:xfrm>
          <a:prstGeom prst="rect">
            <a:avLst/>
          </a:prstGeom>
          <a:ln w="0">
            <a:noFill/>
          </a:ln>
        </p:spPr>
      </p:pic>
      <p:sp>
        <p:nvSpPr>
          <p:cNvPr id="52" name="object 2"/>
          <p:cNvSpPr/>
          <p:nvPr/>
        </p:nvSpPr>
        <p:spPr>
          <a:xfrm>
            <a:off x="1440" y="1584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sp>
        <p:nvSpPr>
          <p:cNvPr id="5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5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55" name="Прямоугольник 8"/>
          <p:cNvSpPr/>
          <p:nvPr/>
        </p:nvSpPr>
        <p:spPr>
          <a:xfrm>
            <a:off x="465120" y="1517760"/>
            <a:ext cx="11219040" cy="9169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sp>
        <p:nvSpPr>
          <p:cNvPr id="56" name="Прямоугольник 9"/>
          <p:cNvSpPr/>
          <p:nvPr/>
        </p:nvSpPr>
        <p:spPr>
          <a:xfrm>
            <a:off x="550800" y="5110200"/>
            <a:ext cx="1102356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sp>
        <p:nvSpPr>
          <p:cNvPr id="57" name="Прямоугольник 7"/>
          <p:cNvSpPr/>
          <p:nvPr/>
        </p:nvSpPr>
        <p:spPr>
          <a:xfrm>
            <a:off x="635040" y="141120"/>
            <a:ext cx="1129500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Алғашқы қадамдар: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p:txBody>
      </p:sp>
      <p:sp>
        <p:nvSpPr>
          <p:cNvPr id="58" name="Прямоугольник 9"/>
          <p:cNvSpPr/>
          <p:nvPr/>
        </p:nvSpPr>
        <p:spPr>
          <a:xfrm>
            <a:off x="617400" y="1104840"/>
            <a:ext cx="11219040" cy="36601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9" name="Прямоугольник 10"/>
          <p:cNvSpPr/>
          <p:nvPr/>
        </p:nvSpPr>
        <p:spPr>
          <a:xfrm>
            <a:off x="4522680" y="1047600"/>
            <a:ext cx="3419640" cy="560520"/>
          </a:xfrm>
          <a:prstGeom prst="rect">
            <a:avLst/>
          </a:prstGeom>
          <a:solidFill>
            <a:srgbClr val="00b05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a:t>
            </a:r>
            <a:r>
              <a:rPr b="1" lang="kk-KZ" sz="2000" strike="noStrike" u="none">
                <a:solidFill>
                  <a:srgbClr val="ffffff"/>
                </a:solidFill>
                <a:uFillTx/>
                <a:latin typeface="Times New Roman"/>
                <a:ea typeface="Times New Roman"/>
              </a:rPr>
              <a:t>Тағдыр” романы</a:t>
            </a:r>
            <a:endParaRPr b="0" lang="ru-RU" sz="2000" strike="noStrike" u="none">
              <a:solidFill>
                <a:srgbClr val="000000"/>
              </a:solidFill>
              <a:uFillTx/>
              <a:latin typeface="Calibri"/>
            </a:endParaRPr>
          </a:p>
        </p:txBody>
      </p:sp>
      <p:sp>
        <p:nvSpPr>
          <p:cNvPr id="60" name="Прямоугольник 11"/>
          <p:cNvSpPr/>
          <p:nvPr/>
        </p:nvSpPr>
        <p:spPr>
          <a:xfrm>
            <a:off x="1338120" y="2022480"/>
            <a:ext cx="4267440" cy="542880"/>
          </a:xfrm>
          <a:prstGeom prst="rect">
            <a:avLst/>
          </a:prstGeom>
          <a:solidFill>
            <a:srgbClr val="92d05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70c0"/>
                </a:solidFill>
                <a:uFillTx/>
                <a:latin typeface="Times New Roman"/>
                <a:ea typeface="Times New Roman"/>
              </a:rPr>
              <a:t>1 қадам</a:t>
            </a:r>
            <a:endParaRPr b="0" lang="ru-RU" sz="2000" strike="noStrike" u="none">
              <a:solidFill>
                <a:srgbClr val="000000"/>
              </a:solidFill>
              <a:uFillTx/>
              <a:latin typeface="Calibri"/>
            </a:endParaRPr>
          </a:p>
        </p:txBody>
      </p:sp>
      <p:sp>
        <p:nvSpPr>
          <p:cNvPr id="61" name="Прямоугольник 12"/>
          <p:cNvSpPr/>
          <p:nvPr/>
        </p:nvSpPr>
        <p:spPr>
          <a:xfrm>
            <a:off x="7004160" y="2077920"/>
            <a:ext cx="4171680" cy="581040"/>
          </a:xfrm>
          <a:prstGeom prst="rect">
            <a:avLst/>
          </a:prstGeom>
          <a:solidFill>
            <a:srgbClr val="92d050"/>
          </a:solidFill>
          <a:ln w="12600">
            <a:solidFill>
              <a:srgbClr val="92d05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70c0"/>
                </a:solidFill>
                <a:uFillTx/>
                <a:latin typeface="Times New Roman"/>
                <a:ea typeface="Times New Roman"/>
              </a:rPr>
              <a:t>2 қадам</a:t>
            </a:r>
            <a:endParaRPr b="0" lang="ru-RU" sz="2000" strike="noStrike" u="none">
              <a:solidFill>
                <a:srgbClr val="000000"/>
              </a:solidFill>
              <a:uFillTx/>
              <a:latin typeface="Calibri"/>
            </a:endParaRPr>
          </a:p>
        </p:txBody>
      </p:sp>
      <p:sp>
        <p:nvSpPr>
          <p:cNvPr id="62" name="Прямоугольник 13"/>
          <p:cNvSpPr/>
          <p:nvPr/>
        </p:nvSpPr>
        <p:spPr>
          <a:xfrm>
            <a:off x="1327320" y="2655720"/>
            <a:ext cx="4268520" cy="306720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70c0"/>
                </a:solidFill>
                <a:uFillTx/>
                <a:latin typeface="Times New Roman"/>
                <a:ea typeface="Times New Roman"/>
              </a:rPr>
              <a:t>«Жол торабы» тарауының 1-</a:t>
            </a:r>
            <a:r>
              <a:rPr b="1" i="1" lang="en-US" sz="2000" strike="noStrike" u="none">
                <a:solidFill>
                  <a:srgbClr val="0070c0"/>
                </a:solidFill>
                <a:uFillTx/>
                <a:latin typeface="Times New Roman"/>
                <a:ea typeface="Times New Roman"/>
              </a:rPr>
              <a:t>3</a:t>
            </a:r>
            <a:r>
              <a:rPr b="1" i="1" lang="kk-KZ" sz="2000" strike="noStrike" u="none">
                <a:solidFill>
                  <a:srgbClr val="0070c0"/>
                </a:solidFill>
                <a:uFillTx/>
                <a:latin typeface="Times New Roman"/>
                <a:ea typeface="Times New Roman"/>
              </a:rPr>
              <a:t> бөлімдерін шолып оқып,  болжам айтыңыздар.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70c0"/>
                </a:solidFill>
                <a:uFillTx/>
                <a:latin typeface="Times New Roman"/>
                <a:ea typeface="Times New Roman"/>
              </a:rPr>
              <a:t>Осы бөлімдердің сюжеттік-композициялық құрылымын алдымен жұпта, топта талқылайды. Басқа топтағылармен бірігеді, бір-біріне түсіндіреді.</a:t>
            </a:r>
            <a:endParaRPr b="0" lang="ru-RU" sz="2000" strike="noStrike" u="none">
              <a:solidFill>
                <a:srgbClr val="000000"/>
              </a:solidFill>
              <a:uFillTx/>
              <a:latin typeface="Calibri"/>
            </a:endParaRPr>
          </a:p>
        </p:txBody>
      </p:sp>
      <p:sp>
        <p:nvSpPr>
          <p:cNvPr id="63" name="Прямоугольник 14"/>
          <p:cNvSpPr/>
          <p:nvPr/>
        </p:nvSpPr>
        <p:spPr>
          <a:xfrm>
            <a:off x="6994440" y="2738520"/>
            <a:ext cx="4199040" cy="3019320"/>
          </a:xfrm>
          <a:prstGeom prst="rect">
            <a:avLst/>
          </a:prstGeom>
          <a:solidFill>
            <a:srgbClr val="ffffff"/>
          </a:solidFill>
          <a:ln w="28440">
            <a:solidFill>
              <a:srgbClr val="41719c"/>
            </a:solidFill>
            <a:miter/>
          </a:ln>
        </p:spPr>
        <p:style>
          <a:lnRef idx="0"/>
          <a:fillRef idx="0"/>
          <a:effectRef idx="0"/>
          <a:fontRef idx="minor"/>
        </p:style>
        <p:txBody>
          <a:bodyPr lIns="90000" rIns="90000" tIns="46800" bIns="46800" anchor="ctr">
            <a:noAutofit/>
          </a:bodyPr>
          <a:p>
            <a:pPr marL="343080" indent="-343080">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70c0"/>
                </a:solidFill>
                <a:uFillTx/>
                <a:latin typeface="Times New Roman"/>
                <a:ea typeface="Times New Roman"/>
              </a:rPr>
              <a:t>Шығарма оқиға желісі жайлы сұрақтар құрастырады.</a:t>
            </a:r>
            <a:endParaRPr b="0" lang="ru-RU" sz="2000" strike="noStrike" u="none">
              <a:solidFill>
                <a:srgbClr val="000000"/>
              </a:solidFill>
              <a:uFillTx/>
              <a:latin typeface="Calibri"/>
            </a:endParaRPr>
          </a:p>
          <a:p>
            <a:pPr marL="343080" indent="-343080">
              <a:lnSpc>
                <a:spcPct val="100000"/>
              </a:lnSpc>
              <a:buClr>
                <a:srgbClr val="0070c0"/>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70c0"/>
                </a:solidFill>
                <a:uFillTx/>
                <a:latin typeface="Times New Roman"/>
                <a:ea typeface="Times New Roman"/>
              </a:rPr>
              <a:t>Шығарма кейіпкерлерінің іс-әрекетінен 2 мысал келтіреді.</a:t>
            </a:r>
            <a:endParaRPr b="0" lang="ru-RU" sz="20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70c0"/>
                </a:solidFill>
                <a:uFillTx/>
                <a:latin typeface="Times New Roman"/>
                <a:ea typeface="Times New Roman"/>
              </a:rPr>
              <a:t>3.   Басты кейіпкерге 2 сөйлеммен мінездеме береді.</a:t>
            </a:r>
            <a:endParaRPr b="0" lang="ru-RU" sz="2000" strike="noStrike" u="none">
              <a:solidFill>
                <a:srgbClr val="000000"/>
              </a:solidFill>
              <a:uFillTx/>
              <a:latin typeface="Calibri"/>
            </a:endParaRPr>
          </a:p>
          <a:p>
            <a:pPr marL="343080" indent="-3430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70c0"/>
                </a:solidFill>
                <a:uFillTx/>
                <a:latin typeface="Times New Roman"/>
                <a:ea typeface="Times New Roman"/>
              </a:rPr>
              <a:t>4.   Композициялық құрылымды анықтайды.</a:t>
            </a:r>
            <a:endParaRPr b="0" lang="ru-RU" sz="2000" strike="noStrike" u="none">
              <a:solidFill>
                <a:srgbClr val="000000"/>
              </a:solidFill>
              <a:uFillTx/>
              <a:latin typeface="Calibri"/>
            </a:endParaRPr>
          </a:p>
        </p:txBody>
      </p:sp>
      <p:cxnSp>
        <p:nvCxnSpPr>
          <p:cNvPr id="64" name="Прямая со стрелкой 15"/>
          <p:cNvCxnSpPr/>
          <p:nvPr/>
        </p:nvCxnSpPr>
        <p:spPr>
          <a:xfrm flipH="1">
            <a:off x="4044600" y="1617840"/>
            <a:ext cx="1434240" cy="344880"/>
          </a:xfrm>
          <a:prstGeom prst="straightConnector1">
            <a:avLst/>
          </a:prstGeom>
          <a:ln w="38160">
            <a:solidFill>
              <a:srgbClr val="5b9bd5"/>
            </a:solidFill>
            <a:miter/>
            <a:tailEnd len="med" type="arrow" w="med"/>
          </a:ln>
        </p:spPr>
      </p:cxnSp>
      <p:cxnSp>
        <p:nvCxnSpPr>
          <p:cNvPr id="65" name="Прямая со стрелкой 16"/>
          <p:cNvCxnSpPr/>
          <p:nvPr/>
        </p:nvCxnSpPr>
        <p:spPr>
          <a:xfrm>
            <a:off x="6824520" y="1617480"/>
            <a:ext cx="1423440" cy="440280"/>
          </a:xfrm>
          <a:prstGeom prst="straightConnector1">
            <a:avLst/>
          </a:prstGeom>
          <a:ln w="38160">
            <a:solidFill>
              <a:srgbClr val="5b9bd5"/>
            </a:solidFill>
            <a:miter/>
            <a:tailEnd len="med" type="arrow" w="med"/>
          </a:ln>
        </p:spPr>
      </p:cxn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Рисунок 48" descr=""/>
          <p:cNvPicPr/>
          <p:nvPr/>
        </p:nvPicPr>
        <p:blipFill>
          <a:blip r:embed="rId1"/>
          <a:stretch/>
        </p:blipFill>
        <p:spPr>
          <a:xfrm>
            <a:off x="652320" y="7978680"/>
            <a:ext cx="200160" cy="203400"/>
          </a:xfrm>
          <a:prstGeom prst="rect">
            <a:avLst/>
          </a:prstGeom>
          <a:ln w="0">
            <a:noFill/>
          </a:ln>
        </p:spPr>
      </p:pic>
      <p:sp>
        <p:nvSpPr>
          <p:cNvPr id="6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6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69" name="Прямоугольник 8"/>
          <p:cNvSpPr/>
          <p:nvPr/>
        </p:nvSpPr>
        <p:spPr>
          <a:xfrm>
            <a:off x="465120" y="1517760"/>
            <a:ext cx="11219040" cy="9475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0000"/>
                </a:solidFill>
                <a:uFillTx/>
                <a:latin typeface="Times New Roman"/>
                <a:ea typeface="Times New Roman"/>
              </a:rPr>
              <a:t>  </a:t>
            </a:r>
            <a:r>
              <a:rPr b="1" lang="ru-RU" sz="2000" strike="noStrike" u="none">
                <a:solidFill>
                  <a:srgbClr val="000000"/>
                </a:solidFill>
                <a:uFillTx/>
                <a:latin typeface="Times New Roman"/>
                <a:ea typeface="Times New Roman"/>
              </a:rPr>
              <a:t>Тапсырмалар  </a:t>
            </a:r>
            <a:endParaRPr b="0" lang="ru-RU"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sp>
        <p:nvSpPr>
          <p:cNvPr id="70" name="Прямоугольник 7"/>
          <p:cNvSpPr/>
          <p:nvPr/>
        </p:nvSpPr>
        <p:spPr>
          <a:xfrm>
            <a:off x="635040" y="141120"/>
            <a:ext cx="1129500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«Тағдыр» романы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0000"/>
                </a:solidFill>
                <a:uFillTx/>
                <a:latin typeface="Times New Roman"/>
                <a:ea typeface="Times New Roman"/>
              </a:rPr>
              <a:t> </a:t>
            </a:r>
            <a:endParaRPr b="0" lang="ru-RU" sz="2000" strike="noStrike" u="none">
              <a:solidFill>
                <a:srgbClr val="000000"/>
              </a:solidFill>
              <a:uFillTx/>
              <a:latin typeface="Calibri"/>
            </a:endParaRPr>
          </a:p>
        </p:txBody>
      </p:sp>
      <p:sp>
        <p:nvSpPr>
          <p:cNvPr id="71" name="Прямоугольник 9"/>
          <p:cNvSpPr/>
          <p:nvPr/>
        </p:nvSpPr>
        <p:spPr>
          <a:xfrm>
            <a:off x="617400" y="1104840"/>
            <a:ext cx="11219040" cy="36601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2" name="Прямоугольник 11"/>
          <p:cNvSpPr/>
          <p:nvPr/>
        </p:nvSpPr>
        <p:spPr>
          <a:xfrm>
            <a:off x="3689280" y="189000"/>
            <a:ext cx="4813200" cy="542880"/>
          </a:xfrm>
          <a:prstGeom prst="rect">
            <a:avLst/>
          </a:prstGeom>
          <a:solidFill>
            <a:srgbClr val="92d05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70c0"/>
                </a:solidFill>
                <a:uFillTx/>
                <a:latin typeface="Times New Roman"/>
                <a:ea typeface="Times New Roman"/>
              </a:rPr>
              <a:t>3</a:t>
            </a:r>
            <a:r>
              <a:rPr b="1" lang="kk-KZ" sz="2000" strike="noStrike" u="none">
                <a:solidFill>
                  <a:srgbClr val="0070c0"/>
                </a:solidFill>
                <a:uFillTx/>
                <a:latin typeface="Times New Roman"/>
                <a:ea typeface="Times New Roman"/>
              </a:rPr>
              <a:t> қадам</a:t>
            </a:r>
            <a:endParaRPr b="0" lang="ru-RU" sz="2000" strike="noStrike" u="none">
              <a:solidFill>
                <a:srgbClr val="000000"/>
              </a:solidFill>
              <a:uFillTx/>
              <a:latin typeface="Calibri"/>
            </a:endParaRPr>
          </a:p>
        </p:txBody>
      </p:sp>
      <p:sp>
        <p:nvSpPr>
          <p:cNvPr id="73" name="Прямоугольник 13"/>
          <p:cNvSpPr/>
          <p:nvPr/>
        </p:nvSpPr>
        <p:spPr>
          <a:xfrm>
            <a:off x="2746440" y="754200"/>
            <a:ext cx="6699240" cy="76500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ffffff"/>
                </a:solidFill>
                <a:uFillTx/>
                <a:latin typeface="Times New Roman"/>
                <a:ea typeface="Times New Roman"/>
              </a:rPr>
              <a:t>3-қадам:</a:t>
            </a:r>
            <a:r>
              <a:rPr b="0" i="1" lang="kk-KZ" sz="2000" strike="noStrike" u="none">
                <a:solidFill>
                  <a:srgbClr val="ffffff"/>
                </a:solidFill>
                <a:uFillTx/>
                <a:latin typeface="Times New Roman"/>
                <a:ea typeface="Times New Roman"/>
              </a:rPr>
              <a:t> көркем шығарманың  «Жол торабы» тарауының қалған бөлімдеріне шолу жасай отырып, жұбымен талқылайды.</a:t>
            </a:r>
            <a:endParaRPr b="0" lang="ru-RU" sz="2000" strike="noStrike" u="none">
              <a:solidFill>
                <a:srgbClr val="000000"/>
              </a:solidFill>
              <a:uFillTx/>
              <a:latin typeface="Calibri"/>
            </a:endParaRPr>
          </a:p>
        </p:txBody>
      </p:sp>
      <p:sp>
        <p:nvSpPr>
          <p:cNvPr id="74" name="TextBox 17"/>
          <p:cNvSpPr/>
          <p:nvPr/>
        </p:nvSpPr>
        <p:spPr>
          <a:xfrm>
            <a:off x="3129120" y="804960"/>
            <a:ext cx="609588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imes New Roman"/>
                <a:ea typeface="Times New Roman"/>
              </a:rPr>
              <a:t>К</a:t>
            </a:r>
            <a:r>
              <a:rPr b="0" i="1" lang="kk-KZ" sz="1800" strike="noStrike" u="none">
                <a:solidFill>
                  <a:srgbClr val="000000"/>
                </a:solidFill>
                <a:uFillTx/>
                <a:latin typeface="Times New Roman"/>
                <a:ea typeface="Times New Roman"/>
              </a:rPr>
              <a:t>өркем шығарманың  «Жол торабы» тарауының қалған бөлімдеріне шолу жасай отырып, жұбымен талқылайды.</a:t>
            </a:r>
            <a:endParaRPr b="0" lang="ru-RU" sz="1800" strike="noStrike" u="none">
              <a:solidFill>
                <a:srgbClr val="000000"/>
              </a:solidFill>
              <a:uFillTx/>
              <a:latin typeface="Calibri"/>
            </a:endParaRPr>
          </a:p>
        </p:txBody>
      </p:sp>
      <p:sp>
        <p:nvSpPr>
          <p:cNvPr id="75" name="Прямоугольник 19"/>
          <p:cNvSpPr/>
          <p:nvPr/>
        </p:nvSpPr>
        <p:spPr>
          <a:xfrm>
            <a:off x="2746440" y="2097000"/>
            <a:ext cx="6699240" cy="62388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000" strike="noStrike" u="none">
                <a:solidFill>
                  <a:srgbClr val="000000"/>
                </a:solidFill>
                <a:uFillTx/>
                <a:latin typeface="Times New Roman"/>
                <a:ea typeface="Times New Roman"/>
              </a:rPr>
              <a:t> </a:t>
            </a:r>
            <a:r>
              <a:rPr b="0" i="1" lang="kk-KZ" sz="2000" strike="noStrike" u="none">
                <a:solidFill>
                  <a:srgbClr val="000000"/>
                </a:solidFill>
                <a:uFillTx/>
                <a:latin typeface="Times New Roman"/>
                <a:ea typeface="Times New Roman"/>
              </a:rPr>
              <a:t>Көркем шығарманы сюжеттік құрлымына талдаңыздар:</a:t>
            </a:r>
            <a:endParaRPr b="0" lang="ru-RU" sz="2000" strike="noStrike" u="none">
              <a:solidFill>
                <a:srgbClr val="000000"/>
              </a:solidFill>
              <a:uFillTx/>
              <a:latin typeface="Calibri"/>
            </a:endParaRPr>
          </a:p>
        </p:txBody>
      </p:sp>
      <p:sp>
        <p:nvSpPr>
          <p:cNvPr id="76" name="Прямоугольник 21"/>
          <p:cNvSpPr/>
          <p:nvPr/>
        </p:nvSpPr>
        <p:spPr>
          <a:xfrm>
            <a:off x="4516560" y="1547640"/>
            <a:ext cx="3419280" cy="560520"/>
          </a:xfrm>
          <a:prstGeom prst="rect">
            <a:avLst/>
          </a:prstGeom>
          <a:solidFill>
            <a:srgbClr val="ffc00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Тапсырма</a:t>
            </a:r>
            <a:endParaRPr b="0" lang="ru-RU" sz="2000" strike="noStrike" u="none">
              <a:solidFill>
                <a:srgbClr val="000000"/>
              </a:solidFill>
              <a:uFillTx/>
              <a:latin typeface="Calibri"/>
            </a:endParaRPr>
          </a:p>
        </p:txBody>
      </p:sp>
      <p:sp>
        <p:nvSpPr>
          <p:cNvPr id="77" name="Прямоугольник 24"/>
          <p:cNvSpPr/>
          <p:nvPr/>
        </p:nvSpPr>
        <p:spPr>
          <a:xfrm>
            <a:off x="776160" y="2720880"/>
            <a:ext cx="3419640" cy="560520"/>
          </a:xfrm>
          <a:prstGeom prst="rect">
            <a:avLst/>
          </a:prstGeom>
          <a:solidFill>
            <a:srgbClr val="00b05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Басталуы</a:t>
            </a:r>
            <a:endParaRPr b="0" lang="ru-RU" sz="2000" strike="noStrike" u="none">
              <a:solidFill>
                <a:srgbClr val="000000"/>
              </a:solidFill>
              <a:uFillTx/>
              <a:latin typeface="Calibri"/>
            </a:endParaRPr>
          </a:p>
        </p:txBody>
      </p:sp>
      <p:sp>
        <p:nvSpPr>
          <p:cNvPr id="78" name="Прямоугольник 25"/>
          <p:cNvSpPr/>
          <p:nvPr/>
        </p:nvSpPr>
        <p:spPr>
          <a:xfrm>
            <a:off x="4232160" y="2728800"/>
            <a:ext cx="3456000" cy="560520"/>
          </a:xfrm>
          <a:prstGeom prst="rect">
            <a:avLst/>
          </a:prstGeom>
          <a:solidFill>
            <a:srgbClr val="00b05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Байланысы</a:t>
            </a:r>
            <a:endParaRPr b="0" lang="ru-RU" sz="2000" strike="noStrike" u="none">
              <a:solidFill>
                <a:srgbClr val="000000"/>
              </a:solidFill>
              <a:uFillTx/>
              <a:latin typeface="Calibri"/>
            </a:endParaRPr>
          </a:p>
        </p:txBody>
      </p:sp>
      <p:sp>
        <p:nvSpPr>
          <p:cNvPr id="79" name="Прямоугольник 26"/>
          <p:cNvSpPr/>
          <p:nvPr/>
        </p:nvSpPr>
        <p:spPr>
          <a:xfrm>
            <a:off x="7688160" y="2716200"/>
            <a:ext cx="3419640" cy="560520"/>
          </a:xfrm>
          <a:prstGeom prst="rect">
            <a:avLst/>
          </a:prstGeom>
          <a:solidFill>
            <a:srgbClr val="00b05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Дамуы</a:t>
            </a:r>
            <a:endParaRPr b="0" lang="ru-RU" sz="2000" strike="noStrike" u="none">
              <a:solidFill>
                <a:srgbClr val="000000"/>
              </a:solidFill>
              <a:uFillTx/>
              <a:latin typeface="Calibri"/>
            </a:endParaRPr>
          </a:p>
        </p:txBody>
      </p:sp>
      <p:sp>
        <p:nvSpPr>
          <p:cNvPr id="80" name="Прямоугольник 27"/>
          <p:cNvSpPr/>
          <p:nvPr/>
        </p:nvSpPr>
        <p:spPr>
          <a:xfrm>
            <a:off x="793800" y="3306600"/>
            <a:ext cx="3419280" cy="88272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000" strike="noStrike" u="none">
                <a:solidFill>
                  <a:srgbClr val="000000"/>
                </a:solidFill>
                <a:uFillTx/>
                <a:latin typeface="Times New Roman"/>
                <a:ea typeface="Times New Roman"/>
              </a:rPr>
              <a:t>Романдағы кейіпкерлер мен оқиға өтетін жерді анықтайды</a:t>
            </a:r>
            <a:endParaRPr b="0" lang="ru-RU" sz="2000" strike="noStrike" u="none">
              <a:solidFill>
                <a:srgbClr val="000000"/>
              </a:solidFill>
              <a:uFillTx/>
              <a:latin typeface="Calibri"/>
            </a:endParaRPr>
          </a:p>
        </p:txBody>
      </p:sp>
      <p:sp>
        <p:nvSpPr>
          <p:cNvPr id="81" name="Прямоугольник 28"/>
          <p:cNvSpPr/>
          <p:nvPr/>
        </p:nvSpPr>
        <p:spPr>
          <a:xfrm>
            <a:off x="4195800" y="3294000"/>
            <a:ext cx="3492360" cy="88272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000" strike="noStrike" u="none">
                <a:solidFill>
                  <a:srgbClr val="000000"/>
                </a:solidFill>
                <a:uFillTx/>
                <a:latin typeface="Times New Roman"/>
                <a:ea typeface="Times New Roman"/>
              </a:rPr>
              <a:t>Оқиғаның болуына себепші болған ойды анықтайды</a:t>
            </a:r>
            <a:endParaRPr b="0" lang="ru-RU" sz="2000" strike="noStrike" u="none">
              <a:solidFill>
                <a:srgbClr val="000000"/>
              </a:solidFill>
              <a:uFillTx/>
              <a:latin typeface="Calibri"/>
            </a:endParaRPr>
          </a:p>
        </p:txBody>
      </p:sp>
      <p:sp>
        <p:nvSpPr>
          <p:cNvPr id="82" name="Прямоугольник 29"/>
          <p:cNvSpPr/>
          <p:nvPr/>
        </p:nvSpPr>
        <p:spPr>
          <a:xfrm>
            <a:off x="7688160" y="3281400"/>
            <a:ext cx="3419640" cy="88272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000" strike="noStrike" u="none">
                <a:solidFill>
                  <a:srgbClr val="000000"/>
                </a:solidFill>
                <a:uFillTx/>
                <a:latin typeface="Times New Roman"/>
                <a:ea typeface="Times New Roman"/>
              </a:rPr>
              <a:t>Шығармадағы оқиға қалай өрбігенін анықтайды</a:t>
            </a:r>
            <a:endParaRPr b="0" lang="ru-RU" sz="2000" strike="noStrike" u="none">
              <a:solidFill>
                <a:srgbClr val="000000"/>
              </a:solidFill>
              <a:uFillTx/>
              <a:latin typeface="Calibri"/>
            </a:endParaRPr>
          </a:p>
        </p:txBody>
      </p:sp>
      <p:sp>
        <p:nvSpPr>
          <p:cNvPr id="83" name="Прямоугольник 30"/>
          <p:cNvSpPr/>
          <p:nvPr/>
        </p:nvSpPr>
        <p:spPr>
          <a:xfrm>
            <a:off x="3770280" y="4160880"/>
            <a:ext cx="4811760" cy="542880"/>
          </a:xfrm>
          <a:prstGeom prst="rect">
            <a:avLst/>
          </a:prstGeom>
          <a:solidFill>
            <a:srgbClr val="92d05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70c0"/>
                </a:solidFill>
                <a:uFillTx/>
                <a:latin typeface="Times New Roman"/>
                <a:ea typeface="Times New Roman"/>
              </a:rPr>
              <a:t>Оқиғаның шиеленісуі</a:t>
            </a:r>
            <a:endParaRPr b="0" lang="ru-RU" sz="2000" strike="noStrike" u="none">
              <a:solidFill>
                <a:srgbClr val="000000"/>
              </a:solidFill>
              <a:uFillTx/>
              <a:latin typeface="Calibri"/>
            </a:endParaRPr>
          </a:p>
        </p:txBody>
      </p:sp>
      <p:sp>
        <p:nvSpPr>
          <p:cNvPr id="84" name="Прямоугольник 31"/>
          <p:cNvSpPr/>
          <p:nvPr/>
        </p:nvSpPr>
        <p:spPr>
          <a:xfrm>
            <a:off x="2827440" y="4686480"/>
            <a:ext cx="6697440" cy="62388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000" strike="noStrike" u="none">
                <a:solidFill>
                  <a:srgbClr val="000000"/>
                </a:solidFill>
                <a:uFillTx/>
                <a:latin typeface="Times New Roman"/>
                <a:ea typeface="Times New Roman"/>
              </a:rPr>
              <a:t> </a:t>
            </a:r>
            <a:r>
              <a:rPr b="0" i="1" lang="kk-KZ" sz="2000" strike="noStrike" u="none">
                <a:solidFill>
                  <a:srgbClr val="000000"/>
                </a:solidFill>
                <a:uFillTx/>
                <a:latin typeface="Times New Roman"/>
                <a:ea typeface="Times New Roman"/>
              </a:rPr>
              <a:t>Қалай шиеленісіп, ширыға түскенін анықтайды.</a:t>
            </a:r>
            <a:endParaRPr b="0" lang="ru-RU" sz="2000" strike="noStrike" u="none">
              <a:solidFill>
                <a:srgbClr val="000000"/>
              </a:solidFill>
              <a:uFillTx/>
              <a:latin typeface="Calibri"/>
            </a:endParaRPr>
          </a:p>
        </p:txBody>
      </p:sp>
      <p:sp>
        <p:nvSpPr>
          <p:cNvPr id="85" name="Прямоугольник 32"/>
          <p:cNvSpPr/>
          <p:nvPr/>
        </p:nvSpPr>
        <p:spPr>
          <a:xfrm>
            <a:off x="2827440" y="5302080"/>
            <a:ext cx="3419280" cy="560520"/>
          </a:xfrm>
          <a:prstGeom prst="rect">
            <a:avLst/>
          </a:prstGeom>
          <a:solidFill>
            <a:srgbClr val="ffc00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Шарықтау шегі</a:t>
            </a:r>
            <a:endParaRPr b="0" lang="ru-RU" sz="2000" strike="noStrike" u="none">
              <a:solidFill>
                <a:srgbClr val="000000"/>
              </a:solidFill>
              <a:uFillTx/>
              <a:latin typeface="Calibri"/>
            </a:endParaRPr>
          </a:p>
        </p:txBody>
      </p:sp>
      <p:sp>
        <p:nvSpPr>
          <p:cNvPr id="86" name="Прямоугольник 33"/>
          <p:cNvSpPr/>
          <p:nvPr/>
        </p:nvSpPr>
        <p:spPr>
          <a:xfrm>
            <a:off x="6315120" y="5307120"/>
            <a:ext cx="3419280" cy="560160"/>
          </a:xfrm>
          <a:prstGeom prst="rect">
            <a:avLst/>
          </a:prstGeom>
          <a:solidFill>
            <a:srgbClr val="ffc000"/>
          </a:solidFill>
          <a:ln w="1260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Шешімі</a:t>
            </a:r>
            <a:endParaRPr b="0" lang="ru-RU" sz="2000" strike="noStrike" u="none">
              <a:solidFill>
                <a:srgbClr val="000000"/>
              </a:solidFill>
              <a:uFillTx/>
              <a:latin typeface="Calibri"/>
            </a:endParaRPr>
          </a:p>
        </p:txBody>
      </p:sp>
      <p:sp>
        <p:nvSpPr>
          <p:cNvPr id="87" name="Прямоугольник 34"/>
          <p:cNvSpPr/>
          <p:nvPr/>
        </p:nvSpPr>
        <p:spPr>
          <a:xfrm>
            <a:off x="2827440" y="5862600"/>
            <a:ext cx="3419280" cy="88272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000" strike="noStrike" u="none">
                <a:solidFill>
                  <a:srgbClr val="000000"/>
                </a:solidFill>
                <a:uFillTx/>
                <a:latin typeface="Times New Roman"/>
                <a:ea typeface="Times New Roman"/>
              </a:rPr>
              <a:t>Оқиғаның шегіне жеткенін анықтайды.</a:t>
            </a:r>
            <a:endParaRPr b="0" lang="ru-RU" sz="2000" strike="noStrike" u="none">
              <a:solidFill>
                <a:srgbClr val="000000"/>
              </a:solidFill>
              <a:uFillTx/>
              <a:latin typeface="Calibri"/>
            </a:endParaRPr>
          </a:p>
        </p:txBody>
      </p:sp>
      <p:sp>
        <p:nvSpPr>
          <p:cNvPr id="88" name="Прямоугольник 35"/>
          <p:cNvSpPr/>
          <p:nvPr/>
        </p:nvSpPr>
        <p:spPr>
          <a:xfrm>
            <a:off x="6315120" y="5875200"/>
            <a:ext cx="3419280" cy="882720"/>
          </a:xfrm>
          <a:prstGeom prst="rect">
            <a:avLst/>
          </a:prstGeom>
          <a:solidFill>
            <a:srgbClr val="ffffff"/>
          </a:solidFill>
          <a:ln w="19080">
            <a:solidFill>
              <a:srgbClr val="41719c"/>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000" strike="noStrike" u="none">
                <a:solidFill>
                  <a:srgbClr val="000000"/>
                </a:solidFill>
                <a:uFillTx/>
                <a:latin typeface="Times New Roman"/>
                <a:ea typeface="Times New Roman"/>
              </a:rPr>
              <a:t>Оқиға қалай ақталды, қалай болғанын анықтайды.</a:t>
            </a:r>
            <a:endParaRPr b="0" lang="ru-RU" sz="2000" strike="noStrike" u="none">
              <a:solidFill>
                <a:srgbClr val="000000"/>
              </a:solidFill>
              <a:uFillTx/>
              <a:latin typeface="Calibri"/>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Рисунок 48" descr=""/>
          <p:cNvPicPr/>
          <p:nvPr/>
        </p:nvPicPr>
        <p:blipFill>
          <a:blip r:embed="rId1"/>
          <a:stretch/>
        </p:blipFill>
        <p:spPr>
          <a:xfrm>
            <a:off x="652320" y="7978680"/>
            <a:ext cx="200160" cy="203400"/>
          </a:xfrm>
          <a:prstGeom prst="rect">
            <a:avLst/>
          </a:prstGeom>
          <a:ln w="0">
            <a:noFill/>
          </a:ln>
        </p:spPr>
      </p:pic>
      <p:sp>
        <p:nvSpPr>
          <p:cNvPr id="90" name="object 2"/>
          <p:cNvSpPr/>
          <p:nvPr/>
        </p:nvSpPr>
        <p:spPr>
          <a:xfrm>
            <a:off x="1440" y="1584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ea typeface="Arial"/>
              </a:rPr>
              <a:t>                         </a:t>
            </a:r>
            <a:endParaRPr b="0" lang="ru-RU" sz="1800" strike="noStrike" u="none">
              <a:solidFill>
                <a:srgbClr val="000000"/>
              </a:solidFill>
              <a:uFillTx/>
              <a:latin typeface="Calibri"/>
            </a:endParaRPr>
          </a:p>
        </p:txBody>
      </p:sp>
      <p:sp>
        <p:nvSpPr>
          <p:cNvPr id="91"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сада</a:t>
            </a:r>
            <a:endParaRPr b="0" lang="ru-RU" sz="1200" strike="noStrike" u="none">
              <a:solidFill>
                <a:srgbClr val="000000"/>
              </a:solidFill>
              <a:uFillTx/>
              <a:latin typeface="Calibri"/>
            </a:endParaRPr>
          </a:p>
        </p:txBody>
      </p:sp>
      <p:sp>
        <p:nvSpPr>
          <p:cNvPr id="92"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ea typeface="Arial"/>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ea typeface="Arial"/>
              </a:rPr>
              <a:t>Мини-центра</a:t>
            </a:r>
            <a:endParaRPr b="0" lang="ru-RU" sz="1200" strike="noStrike" u="none">
              <a:solidFill>
                <a:srgbClr val="000000"/>
              </a:solidFill>
              <a:uFillTx/>
              <a:latin typeface="Calibri"/>
            </a:endParaRPr>
          </a:p>
        </p:txBody>
      </p:sp>
      <p:sp>
        <p:nvSpPr>
          <p:cNvPr id="93" name="Прямоугольник 8"/>
          <p:cNvSpPr/>
          <p:nvPr/>
        </p:nvSpPr>
        <p:spPr>
          <a:xfrm>
            <a:off x="465120" y="1517760"/>
            <a:ext cx="11219040" cy="9169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sp>
        <p:nvSpPr>
          <p:cNvPr id="94" name="Прямоугольник 9"/>
          <p:cNvSpPr/>
          <p:nvPr/>
        </p:nvSpPr>
        <p:spPr>
          <a:xfrm>
            <a:off x="550800" y="5110200"/>
            <a:ext cx="1102356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sp>
        <p:nvSpPr>
          <p:cNvPr id="95" name="TextBox 9"/>
          <p:cNvSpPr/>
          <p:nvPr/>
        </p:nvSpPr>
        <p:spPr>
          <a:xfrm>
            <a:off x="1166760" y="1031760"/>
            <a:ext cx="10137960" cy="1008720"/>
          </a:xfrm>
          <a:prstGeom prst="rect">
            <a:avLst/>
          </a:prstGeom>
          <a:noFill/>
          <a:ln w="0">
            <a:noFill/>
          </a:ln>
        </p:spPr>
        <p:style>
          <a:lnRef idx="0"/>
          <a:fillRef idx="0"/>
          <a:effectRef idx="0"/>
          <a:fontRef idx="minor"/>
        </p:style>
        <p:txBody>
          <a:bodyPr lIns="90000" rIns="90000" tIns="46800" bIns="46800" anchor="t">
            <a:spAutoFit/>
          </a:bodyPr>
          <a:p>
            <a:pPr>
              <a:lnSpc>
                <a:spcPct val="100000"/>
              </a:lnSpc>
              <a:buClr>
                <a:srgbClr val="ff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0000"/>
                </a:solidFill>
                <a:uFillTx/>
                <a:latin typeface="Times New Roman"/>
                <a:ea typeface="Times New Roman"/>
              </a:rPr>
              <a:t>Тапсырма</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000" strike="noStrike" u="none">
                <a:solidFill>
                  <a:srgbClr val="000000"/>
                </a:solidFill>
                <a:uFillTx/>
                <a:latin typeface="Times New Roman"/>
                <a:ea typeface="Calibri"/>
              </a:rPr>
              <a:t>Өздерің оқыған бөлім бойынша көтерілген негізгі мәселені анықтаңыз, сол арқылы шығарма идеясының себебін түсіндіріп 2,3 сөйлеммен  жазыңыз.</a:t>
            </a:r>
            <a:endParaRPr b="0" lang="ru-RU" sz="2000" strike="noStrike" u="none">
              <a:solidFill>
                <a:srgbClr val="000000"/>
              </a:solidFill>
              <a:uFillTx/>
              <a:latin typeface="Calibri"/>
            </a:endParaRPr>
          </a:p>
        </p:txBody>
      </p:sp>
      <p:pic>
        <p:nvPicPr>
          <p:cNvPr id="96" name="Таблица 2" descr=""/>
          <p:cNvPicPr/>
          <p:nvPr/>
        </p:nvPicPr>
        <p:blipFill>
          <a:blip r:embed="rId2"/>
          <a:stretch/>
        </p:blipFill>
        <p:spPr>
          <a:xfrm>
            <a:off x="847800" y="2054160"/>
            <a:ext cx="10740960" cy="3017880"/>
          </a:xfrm>
          <a:prstGeom prst="rect">
            <a:avLst/>
          </a:prstGeom>
          <a:ln w="0">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rm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r>
              <a:rPr b="1" lang="ru-RU" sz="1800" strike="noStrike" u="none">
                <a:solidFill>
                  <a:srgbClr val="ffffff"/>
                </a:solidFill>
                <a:uFillTx/>
                <a:latin typeface="Tahoma"/>
                <a:ea typeface="Tahoma"/>
              </a:rPr>
              <a:t>Сабақты бекіту</a:t>
            </a:r>
            <a:endParaRPr b="0" lang="ru-RU" sz="1800" strike="noStrike" u="none">
              <a:solidFill>
                <a:srgbClr val="000000"/>
              </a:solidFill>
              <a:uFillTx/>
              <a:latin typeface="Calibri"/>
            </a:endParaRPr>
          </a:p>
        </p:txBody>
      </p:sp>
      <p:graphicFrame>
        <p:nvGraphicFramePr>
          <p:cNvPr id="98" name=""/>
          <p:cNvGraphicFramePr/>
          <p:nvPr/>
        </p:nvGraphicFramePr>
        <p:xfrm>
          <a:off x="746280" y="1322280"/>
          <a:ext cx="10515600" cy="4413240"/>
        </p:xfrm>
        <a:graphic>
          <a:graphicData uri="http://schemas.openxmlformats.org/drawingml/2006/table">
            <a:tbl>
              <a:tblPr/>
              <a:tblGrid>
                <a:gridCol w="2495520"/>
                <a:gridCol w="8020080"/>
              </a:tblGrid>
              <a:tr h="951120">
                <a:tc>
                  <a:txBody>
                    <a:bodyPr lIns="68760" rIns="6876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Бағалау</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c>
                  <a:txBody>
                    <a:bodyPr lIns="68760" rIns="6876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Романдағы қитұрқы, сетерлеу, зауал сөздеріне  өз көзқарасыңызды білдіріңіз.</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5b9bd5"/>
                    </a:solidFill>
                  </a:tcPr>
                </a:tc>
              </a:tr>
              <a:tr h="949320">
                <a:tc>
                  <a:txBody>
                    <a:bodyPr lIns="68760" rIns="6876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Жинақтау</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Calibri"/>
                        </a:rPr>
                        <a:t>Дәмежанның қолындағы биліктің қазақтарға әкелер пайдасы қандай болды? Сол кездегі ел басқару ісінен қандай ерекшелікті байқадыңдар?</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2deef"/>
                    </a:solidFill>
                  </a:tcPr>
                </a:tc>
              </a:tr>
              <a:tr h="633240">
                <a:tc>
                  <a:txBody>
                    <a:bodyPr lIns="68760" rIns="6876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Талдау</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07000"/>
                        </a:lnSpc>
                        <a:spcAft>
                          <a:spcPts val="799"/>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Автор романдағы оқиға желісін  қалай бейнелеген?</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633600">
                <a:tc>
                  <a:txBody>
                    <a:bodyPr lIns="68760" rIns="6876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Қолдану</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Мамырбектің билік басындағыларға жағымпаздануы неліктен?</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r h="612720">
                <a:tc>
                  <a:txBody>
                    <a:bodyPr lIns="68760" rIns="6876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Түсіну</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Автор романға өзекті оқиғаны арқау еткен бе?  2 мысал келтіріңіз.</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aeff7"/>
                    </a:solidFill>
                  </a:tcPr>
                </a:tc>
              </a:tr>
              <a:tr h="633240">
                <a:tc>
                  <a:txBody>
                    <a:bodyPr lIns="68760" rIns="6876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Білу</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5b9bd5"/>
                    </a:solidFill>
                  </a:tcPr>
                </a:tc>
                <a:tc>
                  <a:txBody>
                    <a:bodyPr lIns="68760" rIns="68760" tIns="0" bIns="0" anchor="t">
                      <a:no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0000"/>
                          </a:solidFill>
                          <a:uFillTx/>
                          <a:latin typeface="Times New Roman"/>
                          <a:ea typeface="Times New Roman"/>
                        </a:rPr>
                        <a:t>Романның негізгі идеясы неде? Автор қалай жүзеге асырған?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2dee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6334</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Сауле Абылкасова</cp:lastModifiedBy>
  <cp:lastPrinted>2020-03-24T14:36:16Z</cp:lastPrinted>
  <dcterms:modified xsi:type="dcterms:W3CDTF">2021-04-04T12:37:50Z</dcterms:modified>
  <cp:revision>486</cp:revision>
  <dc:subject/>
  <dc:title>Презентация PowerPoint</dc:title>
</cp:coreProperties>
</file>