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5"/>
  </p:notesMasterIdLst>
  <p:sldIdLst>
    <p:sldId id="266" r:id="rId2"/>
    <p:sldId id="268" r:id="rId3"/>
    <p:sldId id="267" r:id="rId4"/>
    <p:sldId id="269" r:id="rId5"/>
    <p:sldId id="280" r:id="rId6"/>
    <p:sldId id="281" r:id="rId7"/>
    <p:sldId id="282" r:id="rId8"/>
    <p:sldId id="283" r:id="rId9"/>
    <p:sldId id="278" r:id="rId10"/>
    <p:sldId id="279" r:id="rId11"/>
    <p:sldId id="271" r:id="rId12"/>
    <p:sldId id="284" r:id="rId13"/>
    <p:sldId id="285"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277" autoAdjust="0"/>
    <p:restoredTop sz="94660"/>
  </p:normalViewPr>
  <p:slideViewPr>
    <p:cSldViewPr>
      <p:cViewPr varScale="1">
        <p:scale>
          <a:sx n="70" d="100"/>
          <a:sy n="70" d="100"/>
        </p:scale>
        <p:origin x="183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1D8F46-68D2-4E82-B50A-1E1ED61EFD24}" type="datetimeFigureOut">
              <a:rPr lang="ru-RU" smtClean="0"/>
              <a:pPr/>
              <a:t>06.04.2021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364537-D69A-43FE-84F4-91701F71C849}" type="slidenum">
              <a:rPr lang="ru-RU" smtClean="0"/>
              <a:pPr/>
              <a:t>‹#›</a:t>
            </a:fld>
            <a:endParaRPr lang="ru-RU"/>
          </a:p>
        </p:txBody>
      </p:sp>
    </p:spTree>
    <p:extLst>
      <p:ext uri="{BB962C8B-B14F-4D97-AF65-F5344CB8AC3E}">
        <p14:creationId xmlns:p14="http://schemas.microsoft.com/office/powerpoint/2010/main" val="1215699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E4346B0-9945-48D1-A305-2A777CE9864E}" type="datetimeFigureOut">
              <a:rPr lang="ru-RU" smtClean="0"/>
              <a:pPr/>
              <a:t>06.04.2021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AC17EAB-85C2-4F42-8677-02FB4816625B}" type="slidenum">
              <a:rPr lang="ru-RU" smtClean="0"/>
              <a:pPr/>
              <a:t>‹#›</a:t>
            </a:fld>
            <a:endParaRPr lang="ru-RU"/>
          </a:p>
        </p:txBody>
      </p:sp>
    </p:spTree>
    <p:extLst>
      <p:ext uri="{BB962C8B-B14F-4D97-AF65-F5344CB8AC3E}">
        <p14:creationId xmlns:p14="http://schemas.microsoft.com/office/powerpoint/2010/main" val="726755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4346B0-9945-48D1-A305-2A777CE9864E}" type="datetimeFigureOut">
              <a:rPr lang="ru-RU" smtClean="0"/>
              <a:pPr/>
              <a:t>06.04.2021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AC17EAB-85C2-4F42-8677-02FB4816625B}" type="slidenum">
              <a:rPr lang="ru-RU" smtClean="0"/>
              <a:pPr/>
              <a:t>‹#›</a:t>
            </a:fld>
            <a:endParaRPr lang="ru-RU"/>
          </a:p>
        </p:txBody>
      </p:sp>
    </p:spTree>
    <p:extLst>
      <p:ext uri="{BB962C8B-B14F-4D97-AF65-F5344CB8AC3E}">
        <p14:creationId xmlns:p14="http://schemas.microsoft.com/office/powerpoint/2010/main" val="600225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4346B0-9945-48D1-A305-2A777CE9864E}" type="datetimeFigureOut">
              <a:rPr lang="ru-RU" smtClean="0"/>
              <a:pPr/>
              <a:t>06.04.2021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AC17EAB-85C2-4F42-8677-02FB4816625B}"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92797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4346B0-9945-48D1-A305-2A777CE9864E}" type="datetimeFigureOut">
              <a:rPr lang="ru-RU" smtClean="0"/>
              <a:pPr/>
              <a:t>06.04.2021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AC17EAB-85C2-4F42-8677-02FB4816625B}" type="slidenum">
              <a:rPr lang="ru-RU" smtClean="0"/>
              <a:pPr/>
              <a:t>‹#›</a:t>
            </a:fld>
            <a:endParaRPr lang="ru-RU"/>
          </a:p>
        </p:txBody>
      </p:sp>
    </p:spTree>
    <p:extLst>
      <p:ext uri="{BB962C8B-B14F-4D97-AF65-F5344CB8AC3E}">
        <p14:creationId xmlns:p14="http://schemas.microsoft.com/office/powerpoint/2010/main" val="7808223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4346B0-9945-48D1-A305-2A777CE9864E}" type="datetimeFigureOut">
              <a:rPr lang="ru-RU" smtClean="0"/>
              <a:pPr/>
              <a:t>06.04.2021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AC17EAB-85C2-4F42-8677-02FB4816625B}"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891524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4346B0-9945-48D1-A305-2A777CE9864E}" type="datetimeFigureOut">
              <a:rPr lang="ru-RU" smtClean="0"/>
              <a:pPr/>
              <a:t>06.04.2021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AC17EAB-85C2-4F42-8677-02FB4816625B}" type="slidenum">
              <a:rPr lang="ru-RU" smtClean="0"/>
              <a:pPr/>
              <a:t>‹#›</a:t>
            </a:fld>
            <a:endParaRPr lang="ru-RU"/>
          </a:p>
        </p:txBody>
      </p:sp>
    </p:spTree>
    <p:extLst>
      <p:ext uri="{BB962C8B-B14F-4D97-AF65-F5344CB8AC3E}">
        <p14:creationId xmlns:p14="http://schemas.microsoft.com/office/powerpoint/2010/main" val="2018124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E4346B0-9945-48D1-A305-2A777CE9864E}" type="datetimeFigureOut">
              <a:rPr lang="ru-RU" smtClean="0"/>
              <a:pPr/>
              <a:t>06.04.2021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AC17EAB-85C2-4F42-8677-02FB4816625B}" type="slidenum">
              <a:rPr lang="ru-RU" smtClean="0"/>
              <a:pPr/>
              <a:t>‹#›</a:t>
            </a:fld>
            <a:endParaRPr lang="ru-RU"/>
          </a:p>
        </p:txBody>
      </p:sp>
    </p:spTree>
    <p:extLst>
      <p:ext uri="{BB962C8B-B14F-4D97-AF65-F5344CB8AC3E}">
        <p14:creationId xmlns:p14="http://schemas.microsoft.com/office/powerpoint/2010/main" val="16302196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E4346B0-9945-48D1-A305-2A777CE9864E}" type="datetimeFigureOut">
              <a:rPr lang="ru-RU" smtClean="0"/>
              <a:pPr/>
              <a:t>06.04.2021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AC17EAB-85C2-4F42-8677-02FB4816625B}" type="slidenum">
              <a:rPr lang="ru-RU" smtClean="0"/>
              <a:pPr/>
              <a:t>‹#›</a:t>
            </a:fld>
            <a:endParaRPr lang="ru-RU"/>
          </a:p>
        </p:txBody>
      </p:sp>
    </p:spTree>
    <p:extLst>
      <p:ext uri="{BB962C8B-B14F-4D97-AF65-F5344CB8AC3E}">
        <p14:creationId xmlns:p14="http://schemas.microsoft.com/office/powerpoint/2010/main" val="1512337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E4346B0-9945-48D1-A305-2A777CE9864E}" type="datetimeFigureOut">
              <a:rPr lang="ru-RU" smtClean="0"/>
              <a:pPr/>
              <a:t>06.04.2021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AC17EAB-85C2-4F42-8677-02FB4816625B}" type="slidenum">
              <a:rPr lang="ru-RU" smtClean="0"/>
              <a:pPr/>
              <a:t>‹#›</a:t>
            </a:fld>
            <a:endParaRPr lang="ru-RU"/>
          </a:p>
        </p:txBody>
      </p:sp>
    </p:spTree>
    <p:extLst>
      <p:ext uri="{BB962C8B-B14F-4D97-AF65-F5344CB8AC3E}">
        <p14:creationId xmlns:p14="http://schemas.microsoft.com/office/powerpoint/2010/main" val="557978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4346B0-9945-48D1-A305-2A777CE9864E}" type="datetimeFigureOut">
              <a:rPr lang="ru-RU" smtClean="0"/>
              <a:pPr/>
              <a:t>06.04.2021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AC17EAB-85C2-4F42-8677-02FB4816625B}" type="slidenum">
              <a:rPr lang="ru-RU" smtClean="0"/>
              <a:pPr/>
              <a:t>‹#›</a:t>
            </a:fld>
            <a:endParaRPr lang="ru-RU"/>
          </a:p>
        </p:txBody>
      </p:sp>
    </p:spTree>
    <p:extLst>
      <p:ext uri="{BB962C8B-B14F-4D97-AF65-F5344CB8AC3E}">
        <p14:creationId xmlns:p14="http://schemas.microsoft.com/office/powerpoint/2010/main" val="227033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E4346B0-9945-48D1-A305-2A777CE9864E}" type="datetimeFigureOut">
              <a:rPr lang="ru-RU" smtClean="0"/>
              <a:pPr/>
              <a:t>06.04.2021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AC17EAB-85C2-4F42-8677-02FB4816625B}" type="slidenum">
              <a:rPr lang="ru-RU" smtClean="0"/>
              <a:pPr/>
              <a:t>‹#›</a:t>
            </a:fld>
            <a:endParaRPr lang="ru-RU"/>
          </a:p>
        </p:txBody>
      </p:sp>
    </p:spTree>
    <p:extLst>
      <p:ext uri="{BB962C8B-B14F-4D97-AF65-F5344CB8AC3E}">
        <p14:creationId xmlns:p14="http://schemas.microsoft.com/office/powerpoint/2010/main" val="876603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E4346B0-9945-48D1-A305-2A777CE9864E}" type="datetimeFigureOut">
              <a:rPr lang="ru-RU" smtClean="0"/>
              <a:pPr/>
              <a:t>06.04.2021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AC17EAB-85C2-4F42-8677-02FB4816625B}" type="slidenum">
              <a:rPr lang="ru-RU" smtClean="0"/>
              <a:pPr/>
              <a:t>‹#›</a:t>
            </a:fld>
            <a:endParaRPr lang="ru-RU"/>
          </a:p>
        </p:txBody>
      </p:sp>
    </p:spTree>
    <p:extLst>
      <p:ext uri="{BB962C8B-B14F-4D97-AF65-F5344CB8AC3E}">
        <p14:creationId xmlns:p14="http://schemas.microsoft.com/office/powerpoint/2010/main" val="3550133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E4346B0-9945-48D1-A305-2A777CE9864E}" type="datetimeFigureOut">
              <a:rPr lang="ru-RU" smtClean="0"/>
              <a:pPr/>
              <a:t>06.04.2021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AC17EAB-85C2-4F42-8677-02FB4816625B}" type="slidenum">
              <a:rPr lang="ru-RU" smtClean="0"/>
              <a:pPr/>
              <a:t>‹#›</a:t>
            </a:fld>
            <a:endParaRPr lang="ru-RU"/>
          </a:p>
        </p:txBody>
      </p:sp>
    </p:spTree>
    <p:extLst>
      <p:ext uri="{BB962C8B-B14F-4D97-AF65-F5344CB8AC3E}">
        <p14:creationId xmlns:p14="http://schemas.microsoft.com/office/powerpoint/2010/main" val="1283824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4346B0-9945-48D1-A305-2A777CE9864E}" type="datetimeFigureOut">
              <a:rPr lang="ru-RU" smtClean="0"/>
              <a:pPr/>
              <a:t>06.04.2021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AC17EAB-85C2-4F42-8677-02FB4816625B}" type="slidenum">
              <a:rPr lang="ru-RU" smtClean="0"/>
              <a:pPr/>
              <a:t>‹#›</a:t>
            </a:fld>
            <a:endParaRPr lang="ru-RU"/>
          </a:p>
        </p:txBody>
      </p:sp>
    </p:spTree>
    <p:extLst>
      <p:ext uri="{BB962C8B-B14F-4D97-AF65-F5344CB8AC3E}">
        <p14:creationId xmlns:p14="http://schemas.microsoft.com/office/powerpoint/2010/main" val="1694864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0E4346B0-9945-48D1-A305-2A777CE9864E}" type="datetimeFigureOut">
              <a:rPr lang="ru-RU" smtClean="0"/>
              <a:pPr/>
              <a:t>06.04.2021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AC17EAB-85C2-4F42-8677-02FB4816625B}" type="slidenum">
              <a:rPr lang="ru-RU" smtClean="0"/>
              <a:pPr/>
              <a:t>‹#›</a:t>
            </a:fld>
            <a:endParaRPr lang="ru-RU"/>
          </a:p>
        </p:txBody>
      </p:sp>
    </p:spTree>
    <p:extLst>
      <p:ext uri="{BB962C8B-B14F-4D97-AF65-F5344CB8AC3E}">
        <p14:creationId xmlns:p14="http://schemas.microsoft.com/office/powerpoint/2010/main" val="2428862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E4346B0-9945-48D1-A305-2A777CE9864E}" type="datetimeFigureOut">
              <a:rPr lang="ru-RU" smtClean="0"/>
              <a:pPr/>
              <a:t>06.04.2021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AC17EAB-85C2-4F42-8677-02FB4816625B}" type="slidenum">
              <a:rPr lang="ru-RU" smtClean="0"/>
              <a:pPr/>
              <a:t>‹#›</a:t>
            </a:fld>
            <a:endParaRPr lang="ru-RU"/>
          </a:p>
        </p:txBody>
      </p:sp>
    </p:spTree>
    <p:extLst>
      <p:ext uri="{BB962C8B-B14F-4D97-AF65-F5344CB8AC3E}">
        <p14:creationId xmlns:p14="http://schemas.microsoft.com/office/powerpoint/2010/main" val="522131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E4346B0-9945-48D1-A305-2A777CE9864E}" type="datetimeFigureOut">
              <a:rPr lang="ru-RU" smtClean="0"/>
              <a:pPr/>
              <a:t>06.04.2021</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3AC17EAB-85C2-4F42-8677-02FB4816625B}" type="slidenum">
              <a:rPr lang="ru-RU" smtClean="0"/>
              <a:pPr/>
              <a:t>‹#›</a:t>
            </a:fld>
            <a:endParaRPr lang="ru-RU"/>
          </a:p>
        </p:txBody>
      </p:sp>
    </p:spTree>
    <p:extLst>
      <p:ext uri="{BB962C8B-B14F-4D97-AF65-F5344CB8AC3E}">
        <p14:creationId xmlns:p14="http://schemas.microsoft.com/office/powerpoint/2010/main" val="137436613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3048000" y="781050"/>
            <a:ext cx="5340424" cy="1462088"/>
          </a:xfrm>
        </p:spPr>
        <p:txBody>
          <a:bodyPr>
            <a:normAutofit/>
          </a:bodyPr>
          <a:lstStyle/>
          <a:p>
            <a:r>
              <a:rPr lang="kk-KZ" sz="2800" b="1" i="1" dirty="0" smtClean="0">
                <a:solidFill>
                  <a:srgbClr val="FF0000"/>
                </a:solidFill>
                <a:latin typeface="Times New Roman" pitchFamily="18" charset="0"/>
                <a:cs typeface="Times New Roman" pitchFamily="18" charset="0"/>
              </a:rPr>
              <a:t>Бөлім тақырыбы: </a:t>
            </a:r>
            <a:r>
              <a:rPr lang="kk-KZ" sz="3200" b="1" i="1" dirty="0" smtClean="0">
                <a:solidFill>
                  <a:srgbClr val="FF0000"/>
                </a:solidFill>
                <a:latin typeface="Times New Roman" pitchFamily="18" charset="0"/>
                <a:cs typeface="Times New Roman" pitchFamily="18" charset="0"/>
              </a:rPr>
              <a:t/>
            </a:r>
            <a:br>
              <a:rPr lang="kk-KZ" sz="3200" b="1" i="1" dirty="0" smtClean="0">
                <a:solidFill>
                  <a:srgbClr val="FF0000"/>
                </a:solidFill>
                <a:latin typeface="Times New Roman" pitchFamily="18" charset="0"/>
                <a:cs typeface="Times New Roman" pitchFamily="18" charset="0"/>
              </a:rPr>
            </a:br>
            <a:r>
              <a:rPr lang="kk-KZ" b="1" i="1" dirty="0" smtClean="0">
                <a:solidFill>
                  <a:srgbClr val="FF0000"/>
                </a:solidFill>
                <a:latin typeface="Times New Roman" pitchFamily="18" charset="0"/>
                <a:cs typeface="Times New Roman" pitchFamily="18" charset="0"/>
              </a:rPr>
              <a:t>       </a:t>
            </a:r>
            <a:r>
              <a:rPr lang="kk-KZ" sz="3200" b="1" dirty="0" smtClean="0">
                <a:solidFill>
                  <a:srgbClr val="FF0000"/>
                </a:solidFill>
                <a:latin typeface="Times New Roman" pitchFamily="18" charset="0"/>
                <a:cs typeface="Times New Roman" pitchFamily="18" charset="0"/>
              </a:rPr>
              <a:t>Заман, дәуір тұлғасы</a:t>
            </a:r>
            <a:endParaRPr lang="ru-RU" sz="2800" b="1" dirty="0">
              <a:solidFill>
                <a:srgbClr val="FF0000"/>
              </a:solidFill>
              <a:latin typeface="Times New Roman" pitchFamily="18" charset="0"/>
              <a:cs typeface="Times New Roman" pitchFamily="18" charset="0"/>
            </a:endParaRPr>
          </a:p>
        </p:txBody>
      </p:sp>
      <p:sp>
        <p:nvSpPr>
          <p:cNvPr id="5" name="Line 4"/>
          <p:cNvSpPr>
            <a:spLocks noChangeShapeType="1"/>
          </p:cNvSpPr>
          <p:nvPr/>
        </p:nvSpPr>
        <p:spPr bwMode="gray">
          <a:xfrm flipH="1">
            <a:off x="0" y="6400800"/>
            <a:ext cx="2819400" cy="228600"/>
          </a:xfrm>
          <a:prstGeom prst="line">
            <a:avLst/>
          </a:prstGeom>
          <a:noFill/>
          <a:ln w="9525">
            <a:solidFill>
              <a:schemeClr val="accent1">
                <a:alpha val="39999"/>
              </a:schemeClr>
            </a:solidFill>
            <a:round/>
            <a:headEnd/>
            <a:tailEnd/>
          </a:ln>
          <a:effectLst/>
        </p:spPr>
        <p:txBody>
          <a:bodyPr/>
          <a:lstStyle/>
          <a:p>
            <a:endParaRPr lang="ru-RU"/>
          </a:p>
        </p:txBody>
      </p:sp>
      <p:grpSp>
        <p:nvGrpSpPr>
          <p:cNvPr id="6" name="Группа 5"/>
          <p:cNvGrpSpPr/>
          <p:nvPr/>
        </p:nvGrpSpPr>
        <p:grpSpPr>
          <a:xfrm>
            <a:off x="0" y="1735138"/>
            <a:ext cx="4114800" cy="5122862"/>
            <a:chOff x="0" y="1735138"/>
            <a:chExt cx="4114800" cy="5122862"/>
          </a:xfrm>
        </p:grpSpPr>
        <p:sp>
          <p:nvSpPr>
            <p:cNvPr id="7" name="Line 5"/>
            <p:cNvSpPr>
              <a:spLocks noChangeShapeType="1"/>
            </p:cNvSpPr>
            <p:nvPr/>
          </p:nvSpPr>
          <p:spPr bwMode="gray">
            <a:xfrm flipH="1">
              <a:off x="0" y="3962400"/>
              <a:ext cx="609600" cy="2667000"/>
            </a:xfrm>
            <a:prstGeom prst="line">
              <a:avLst/>
            </a:prstGeom>
            <a:noFill/>
            <a:ln w="9525">
              <a:solidFill>
                <a:schemeClr val="accent1">
                  <a:alpha val="39999"/>
                </a:schemeClr>
              </a:solidFill>
              <a:round/>
              <a:headEnd/>
              <a:tailEnd/>
            </a:ln>
            <a:effectLst/>
          </p:spPr>
          <p:txBody>
            <a:bodyPr/>
            <a:lstStyle/>
            <a:p>
              <a:endParaRPr lang="ru-RU"/>
            </a:p>
          </p:txBody>
        </p:sp>
        <p:sp>
          <p:nvSpPr>
            <p:cNvPr id="8" name="AutoShape 6"/>
            <p:cNvSpPr>
              <a:spLocks noChangeArrowheads="1"/>
            </p:cNvSpPr>
            <p:nvPr/>
          </p:nvSpPr>
          <p:spPr bwMode="black">
            <a:xfrm>
              <a:off x="1614488" y="354330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9" name="AutoShape 7"/>
            <p:cNvSpPr>
              <a:spLocks noChangeArrowheads="1"/>
            </p:cNvSpPr>
            <p:nvPr/>
          </p:nvSpPr>
          <p:spPr bwMode="black">
            <a:xfrm>
              <a:off x="2506663" y="403225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10" name="AutoShape 8"/>
            <p:cNvSpPr>
              <a:spLocks noChangeArrowheads="1"/>
            </p:cNvSpPr>
            <p:nvPr/>
          </p:nvSpPr>
          <p:spPr bwMode="black">
            <a:xfrm>
              <a:off x="2884488" y="533400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11" name="Line 9"/>
            <p:cNvSpPr>
              <a:spLocks noChangeShapeType="1"/>
            </p:cNvSpPr>
            <p:nvPr/>
          </p:nvSpPr>
          <p:spPr bwMode="gray">
            <a:xfrm flipH="1">
              <a:off x="0" y="3751263"/>
              <a:ext cx="1665288" cy="2878137"/>
            </a:xfrm>
            <a:prstGeom prst="line">
              <a:avLst/>
            </a:prstGeom>
            <a:noFill/>
            <a:ln w="9525">
              <a:solidFill>
                <a:schemeClr val="accent1">
                  <a:alpha val="39999"/>
                </a:schemeClr>
              </a:solidFill>
              <a:round/>
              <a:headEnd/>
              <a:tailEnd/>
            </a:ln>
            <a:effectLst/>
          </p:spPr>
          <p:txBody>
            <a:bodyPr/>
            <a:lstStyle/>
            <a:p>
              <a:endParaRPr lang="ru-RU"/>
            </a:p>
          </p:txBody>
        </p:sp>
        <p:sp>
          <p:nvSpPr>
            <p:cNvPr id="12" name="Line 10"/>
            <p:cNvSpPr>
              <a:spLocks noChangeShapeType="1"/>
            </p:cNvSpPr>
            <p:nvPr/>
          </p:nvSpPr>
          <p:spPr bwMode="gray">
            <a:xfrm flipH="1">
              <a:off x="0" y="5481638"/>
              <a:ext cx="2895600" cy="1147762"/>
            </a:xfrm>
            <a:prstGeom prst="line">
              <a:avLst/>
            </a:prstGeom>
            <a:noFill/>
            <a:ln w="9525">
              <a:solidFill>
                <a:schemeClr val="accent1">
                  <a:alpha val="39999"/>
                </a:schemeClr>
              </a:solidFill>
              <a:round/>
              <a:headEnd/>
              <a:tailEnd/>
            </a:ln>
            <a:effectLst/>
          </p:spPr>
          <p:txBody>
            <a:bodyPr/>
            <a:lstStyle/>
            <a:p>
              <a:endParaRPr lang="ru-RU"/>
            </a:p>
          </p:txBody>
        </p:sp>
        <p:sp>
          <p:nvSpPr>
            <p:cNvPr id="13" name="Line 11"/>
            <p:cNvSpPr>
              <a:spLocks noChangeShapeType="1"/>
            </p:cNvSpPr>
            <p:nvPr/>
          </p:nvSpPr>
          <p:spPr bwMode="black">
            <a:xfrm flipH="1">
              <a:off x="0" y="2243138"/>
              <a:ext cx="1866900" cy="4386262"/>
            </a:xfrm>
            <a:prstGeom prst="line">
              <a:avLst/>
            </a:prstGeom>
            <a:noFill/>
            <a:ln w="19050">
              <a:solidFill>
                <a:schemeClr val="accent1">
                  <a:alpha val="60001"/>
                </a:schemeClr>
              </a:solidFill>
              <a:round/>
              <a:headEnd/>
              <a:tailEnd/>
            </a:ln>
            <a:effectLst/>
          </p:spPr>
          <p:txBody>
            <a:bodyPr/>
            <a:lstStyle/>
            <a:p>
              <a:endParaRPr lang="ru-RU"/>
            </a:p>
          </p:txBody>
        </p:sp>
        <p:sp>
          <p:nvSpPr>
            <p:cNvPr id="14" name="Line 12"/>
            <p:cNvSpPr>
              <a:spLocks noChangeShapeType="1"/>
            </p:cNvSpPr>
            <p:nvPr/>
          </p:nvSpPr>
          <p:spPr bwMode="black">
            <a:xfrm flipH="1">
              <a:off x="0" y="3570288"/>
              <a:ext cx="2309813" cy="3059112"/>
            </a:xfrm>
            <a:prstGeom prst="line">
              <a:avLst/>
            </a:prstGeom>
            <a:noFill/>
            <a:ln w="19050">
              <a:solidFill>
                <a:schemeClr val="accent1">
                  <a:alpha val="60001"/>
                </a:schemeClr>
              </a:solidFill>
              <a:round/>
              <a:headEnd/>
              <a:tailEnd/>
            </a:ln>
            <a:effectLst/>
          </p:spPr>
          <p:txBody>
            <a:bodyPr/>
            <a:lstStyle/>
            <a:p>
              <a:endParaRPr lang="ru-RU"/>
            </a:p>
          </p:txBody>
        </p:sp>
        <p:sp>
          <p:nvSpPr>
            <p:cNvPr id="15" name="Line 13"/>
            <p:cNvSpPr>
              <a:spLocks noChangeShapeType="1"/>
            </p:cNvSpPr>
            <p:nvPr/>
          </p:nvSpPr>
          <p:spPr bwMode="black">
            <a:xfrm flipH="1">
              <a:off x="0" y="4837113"/>
              <a:ext cx="2846388" cy="1792287"/>
            </a:xfrm>
            <a:prstGeom prst="line">
              <a:avLst/>
            </a:prstGeom>
            <a:noFill/>
            <a:ln w="19050">
              <a:solidFill>
                <a:schemeClr val="accent1">
                  <a:alpha val="60001"/>
                </a:schemeClr>
              </a:solidFill>
              <a:round/>
              <a:headEnd/>
              <a:tailEnd/>
            </a:ln>
            <a:effectLst/>
          </p:spPr>
          <p:txBody>
            <a:bodyPr/>
            <a:lstStyle/>
            <a:p>
              <a:endParaRPr lang="ru-RU"/>
            </a:p>
          </p:txBody>
        </p:sp>
        <p:sp>
          <p:nvSpPr>
            <p:cNvPr id="16" name="Line 14"/>
            <p:cNvSpPr>
              <a:spLocks noChangeShapeType="1"/>
            </p:cNvSpPr>
            <p:nvPr/>
          </p:nvSpPr>
          <p:spPr bwMode="black">
            <a:xfrm flipH="1">
              <a:off x="0" y="5883275"/>
              <a:ext cx="3867150" cy="746125"/>
            </a:xfrm>
            <a:prstGeom prst="line">
              <a:avLst/>
            </a:prstGeom>
            <a:noFill/>
            <a:ln w="19050">
              <a:solidFill>
                <a:schemeClr val="accent1">
                  <a:alpha val="60001"/>
                </a:schemeClr>
              </a:solidFill>
              <a:round/>
              <a:headEnd/>
              <a:tailEnd/>
            </a:ln>
            <a:effectLst/>
          </p:spPr>
          <p:txBody>
            <a:bodyPr/>
            <a:lstStyle/>
            <a:p>
              <a:endParaRPr lang="ru-RU"/>
            </a:p>
          </p:txBody>
        </p:sp>
        <p:sp>
          <p:nvSpPr>
            <p:cNvPr id="17" name="Line 16"/>
            <p:cNvSpPr>
              <a:spLocks noChangeShapeType="1"/>
            </p:cNvSpPr>
            <p:nvPr/>
          </p:nvSpPr>
          <p:spPr bwMode="gray">
            <a:xfrm flipH="1">
              <a:off x="0" y="4232275"/>
              <a:ext cx="2532063" cy="2625725"/>
            </a:xfrm>
            <a:prstGeom prst="line">
              <a:avLst/>
            </a:prstGeom>
            <a:noFill/>
            <a:ln w="9525">
              <a:solidFill>
                <a:schemeClr val="accent1">
                  <a:alpha val="39999"/>
                </a:schemeClr>
              </a:solidFill>
              <a:round/>
              <a:headEnd/>
              <a:tailEnd/>
            </a:ln>
            <a:effectLst/>
          </p:spPr>
          <p:txBody>
            <a:bodyPr/>
            <a:lstStyle/>
            <a:p>
              <a:endParaRPr lang="ru-RU"/>
            </a:p>
          </p:txBody>
        </p:sp>
        <p:sp>
          <p:nvSpPr>
            <p:cNvPr id="18" name="Arc 17"/>
            <p:cNvSpPr>
              <a:spLocks/>
            </p:cNvSpPr>
            <p:nvPr/>
          </p:nvSpPr>
          <p:spPr bwMode="gray">
            <a:xfrm>
              <a:off x="0" y="4422775"/>
              <a:ext cx="2438400" cy="243522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chemeClr val="accent1"/>
            </a:solidFill>
            <a:ln w="9525">
              <a:solidFill>
                <a:schemeClr val="accent1"/>
              </a:solidFill>
              <a:round/>
              <a:headEnd/>
              <a:tailEnd/>
            </a:ln>
            <a:effectLst/>
          </p:spPr>
          <p:txBody>
            <a:bodyPr wrap="none" anchor="ctr"/>
            <a:lstStyle/>
            <a:p>
              <a:endParaRPr lang="ru-RU"/>
            </a:p>
          </p:txBody>
        </p:sp>
        <p:sp>
          <p:nvSpPr>
            <p:cNvPr id="19" name="AutoShape 38"/>
            <p:cNvSpPr>
              <a:spLocks noChangeArrowheads="1"/>
            </p:cNvSpPr>
            <p:nvPr/>
          </p:nvSpPr>
          <p:spPr bwMode="black">
            <a:xfrm>
              <a:off x="534988" y="3732213"/>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20" name="AutoShape 39"/>
            <p:cNvSpPr>
              <a:spLocks noChangeArrowheads="1"/>
            </p:cNvSpPr>
            <p:nvPr/>
          </p:nvSpPr>
          <p:spPr bwMode="black">
            <a:xfrm>
              <a:off x="2819400" y="6302375"/>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21" name="Oval 40"/>
            <p:cNvSpPr>
              <a:spLocks noChangeArrowheads="1"/>
            </p:cNvSpPr>
            <p:nvPr/>
          </p:nvSpPr>
          <p:spPr bwMode="gray">
            <a:xfrm rot="3083608">
              <a:off x="3714750" y="5619750"/>
              <a:ext cx="400050" cy="400050"/>
            </a:xfrm>
            <a:prstGeom prst="ellipse">
              <a:avLst/>
            </a:prstGeom>
            <a:gradFill rotWithShape="1">
              <a:gsLst>
                <a:gs pos="0">
                  <a:schemeClr val="accent2">
                    <a:gamma/>
                    <a:tint val="50980"/>
                    <a:invGamma/>
                  </a:schemeClr>
                </a:gs>
                <a:gs pos="100000">
                  <a:schemeClr val="accent2"/>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sp>
          <p:nvSpPr>
            <p:cNvPr id="22" name="Oval 41"/>
            <p:cNvSpPr>
              <a:spLocks noChangeArrowheads="1"/>
            </p:cNvSpPr>
            <p:nvPr/>
          </p:nvSpPr>
          <p:spPr bwMode="gray">
            <a:xfrm>
              <a:off x="1503363" y="1735138"/>
              <a:ext cx="730250" cy="730250"/>
            </a:xfrm>
            <a:prstGeom prst="ellipse">
              <a:avLst/>
            </a:prstGeom>
            <a:gradFill rotWithShape="1">
              <a:gsLst>
                <a:gs pos="0">
                  <a:schemeClr val="hlink">
                    <a:gamma/>
                    <a:tint val="20000"/>
                    <a:invGamma/>
                  </a:schemeClr>
                </a:gs>
                <a:gs pos="100000">
                  <a:schemeClr val="hlink"/>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sp>
          <p:nvSpPr>
            <p:cNvPr id="23" name="Oval 42"/>
            <p:cNvSpPr>
              <a:spLocks noChangeArrowheads="1"/>
            </p:cNvSpPr>
            <p:nvPr/>
          </p:nvSpPr>
          <p:spPr bwMode="gray">
            <a:xfrm rot="802016">
              <a:off x="2133600" y="3124200"/>
              <a:ext cx="598488" cy="598488"/>
            </a:xfrm>
            <a:prstGeom prst="ellipse">
              <a:avLst/>
            </a:prstGeom>
            <a:gradFill rotWithShape="1">
              <a:gsLst>
                <a:gs pos="0">
                  <a:schemeClr val="accent1">
                    <a:gamma/>
                    <a:tint val="28627"/>
                    <a:invGamma/>
                  </a:schemeClr>
                </a:gs>
                <a:gs pos="100000">
                  <a:schemeClr val="accent1"/>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sp>
          <p:nvSpPr>
            <p:cNvPr id="24" name="Oval 43"/>
            <p:cNvSpPr>
              <a:spLocks noChangeArrowheads="1"/>
            </p:cNvSpPr>
            <p:nvPr/>
          </p:nvSpPr>
          <p:spPr bwMode="gray">
            <a:xfrm rot="3116201">
              <a:off x="2714625" y="4468813"/>
              <a:ext cx="504825" cy="504825"/>
            </a:xfrm>
            <a:prstGeom prst="ellipse">
              <a:avLst/>
            </a:prstGeom>
            <a:gradFill rotWithShape="1">
              <a:gsLst>
                <a:gs pos="0">
                  <a:schemeClr val="folHlink">
                    <a:gamma/>
                    <a:tint val="63529"/>
                    <a:invGamma/>
                  </a:schemeClr>
                </a:gs>
                <a:gs pos="100000">
                  <a:schemeClr val="folHlink"/>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grpSp>
      <p:grpSp>
        <p:nvGrpSpPr>
          <p:cNvPr id="25" name="Group 45"/>
          <p:cNvGrpSpPr>
            <a:grpSpLocks/>
          </p:cNvGrpSpPr>
          <p:nvPr/>
        </p:nvGrpSpPr>
        <p:grpSpPr bwMode="auto">
          <a:xfrm>
            <a:off x="304800" y="4495800"/>
            <a:ext cx="1752600" cy="1958975"/>
            <a:chOff x="482" y="1851"/>
            <a:chExt cx="860" cy="796"/>
          </a:xfrm>
        </p:grpSpPr>
        <p:sp>
          <p:nvSpPr>
            <p:cNvPr id="26" name="Freeform 46"/>
            <p:cNvSpPr>
              <a:spLocks/>
            </p:cNvSpPr>
            <p:nvPr/>
          </p:nvSpPr>
          <p:spPr bwMode="gray">
            <a:xfrm>
              <a:off x="567" y="2464"/>
              <a:ext cx="335" cy="173"/>
            </a:xfrm>
            <a:custGeom>
              <a:avLst/>
              <a:gdLst/>
              <a:ahLst/>
              <a:cxnLst>
                <a:cxn ang="0">
                  <a:pos x="0" y="166"/>
                </a:cxn>
                <a:cxn ang="0">
                  <a:pos x="58" y="173"/>
                </a:cxn>
                <a:cxn ang="0">
                  <a:pos x="297" y="32"/>
                </a:cxn>
                <a:cxn ang="0">
                  <a:pos x="289" y="8"/>
                </a:cxn>
                <a:cxn ang="0">
                  <a:pos x="223" y="26"/>
                </a:cxn>
                <a:cxn ang="0">
                  <a:pos x="0" y="166"/>
                </a:cxn>
              </a:cxnLst>
              <a:rect l="0" t="0" r="r" b="b"/>
              <a:pathLst>
                <a:path w="335" h="173">
                  <a:moveTo>
                    <a:pt x="0" y="166"/>
                  </a:moveTo>
                  <a:lnTo>
                    <a:pt x="58" y="173"/>
                  </a:lnTo>
                  <a:lnTo>
                    <a:pt x="297" y="32"/>
                  </a:lnTo>
                  <a:cubicBezTo>
                    <a:pt x="335" y="5"/>
                    <a:pt x="301" y="9"/>
                    <a:pt x="289" y="8"/>
                  </a:cubicBezTo>
                  <a:cubicBezTo>
                    <a:pt x="277" y="7"/>
                    <a:pt x="271" y="0"/>
                    <a:pt x="223" y="26"/>
                  </a:cubicBezTo>
                  <a:lnTo>
                    <a:pt x="0" y="166"/>
                  </a:lnTo>
                  <a:close/>
                </a:path>
              </a:pathLst>
            </a:custGeom>
            <a:gradFill rotWithShape="1">
              <a:gsLst>
                <a:gs pos="0">
                  <a:srgbClr val="1C1C1C">
                    <a:gamma/>
                    <a:shade val="85882"/>
                    <a:invGamma/>
                    <a:alpha val="0"/>
                  </a:srgbClr>
                </a:gs>
                <a:gs pos="100000">
                  <a:srgbClr val="1C1C1C"/>
                </a:gs>
              </a:gsLst>
              <a:lin ang="5400000" scaled="1"/>
            </a:gradFill>
            <a:ln w="9525">
              <a:noFill/>
              <a:round/>
              <a:headEnd/>
              <a:tailEnd/>
            </a:ln>
            <a:effectLst/>
          </p:spPr>
          <p:txBody>
            <a:bodyPr/>
            <a:lstStyle/>
            <a:p>
              <a:endParaRPr lang="ru-RU"/>
            </a:p>
          </p:txBody>
        </p:sp>
        <p:sp>
          <p:nvSpPr>
            <p:cNvPr id="27" name="Freeform 47"/>
            <p:cNvSpPr>
              <a:spLocks/>
            </p:cNvSpPr>
            <p:nvPr/>
          </p:nvSpPr>
          <p:spPr bwMode="gray">
            <a:xfrm>
              <a:off x="797" y="2401"/>
              <a:ext cx="367" cy="170"/>
            </a:xfrm>
            <a:custGeom>
              <a:avLst/>
              <a:gdLst/>
              <a:ahLst/>
              <a:cxnLst>
                <a:cxn ang="0">
                  <a:pos x="0" y="158"/>
                </a:cxn>
                <a:cxn ang="0">
                  <a:pos x="80" y="170"/>
                </a:cxn>
                <a:cxn ang="0">
                  <a:pos x="332" y="37"/>
                </a:cxn>
                <a:cxn ang="0">
                  <a:pos x="292" y="1"/>
                </a:cxn>
                <a:cxn ang="0">
                  <a:pos x="230" y="29"/>
                </a:cxn>
                <a:cxn ang="0">
                  <a:pos x="0" y="158"/>
                </a:cxn>
              </a:cxnLst>
              <a:rect l="0" t="0" r="r" b="b"/>
              <a:pathLst>
                <a:path w="367" h="170">
                  <a:moveTo>
                    <a:pt x="0" y="158"/>
                  </a:moveTo>
                  <a:lnTo>
                    <a:pt x="80" y="170"/>
                  </a:lnTo>
                  <a:lnTo>
                    <a:pt x="332" y="37"/>
                  </a:lnTo>
                  <a:cubicBezTo>
                    <a:pt x="367" y="9"/>
                    <a:pt x="309" y="2"/>
                    <a:pt x="292" y="1"/>
                  </a:cubicBezTo>
                  <a:cubicBezTo>
                    <a:pt x="280" y="0"/>
                    <a:pt x="279" y="3"/>
                    <a:pt x="230" y="29"/>
                  </a:cubicBezTo>
                  <a:lnTo>
                    <a:pt x="0" y="158"/>
                  </a:lnTo>
                  <a:close/>
                </a:path>
              </a:pathLst>
            </a:custGeom>
            <a:gradFill rotWithShape="1">
              <a:gsLst>
                <a:gs pos="0">
                  <a:srgbClr val="1C1C1C">
                    <a:gamma/>
                    <a:shade val="85882"/>
                    <a:invGamma/>
                    <a:alpha val="0"/>
                  </a:srgbClr>
                </a:gs>
                <a:gs pos="100000">
                  <a:srgbClr val="1C1C1C"/>
                </a:gs>
              </a:gsLst>
              <a:lin ang="5400000" scaled="1"/>
            </a:gradFill>
            <a:ln w="9525">
              <a:noFill/>
              <a:round/>
              <a:headEnd/>
              <a:tailEnd/>
            </a:ln>
            <a:effectLst/>
          </p:spPr>
          <p:txBody>
            <a:bodyPr/>
            <a:lstStyle/>
            <a:p>
              <a:endParaRPr lang="ru-RU"/>
            </a:p>
          </p:txBody>
        </p:sp>
        <p:sp>
          <p:nvSpPr>
            <p:cNvPr id="28" name="Freeform 48"/>
            <p:cNvSpPr>
              <a:spLocks/>
            </p:cNvSpPr>
            <p:nvPr/>
          </p:nvSpPr>
          <p:spPr bwMode="gray">
            <a:xfrm>
              <a:off x="1035" y="2504"/>
              <a:ext cx="307" cy="143"/>
            </a:xfrm>
            <a:custGeom>
              <a:avLst/>
              <a:gdLst/>
              <a:ahLst/>
              <a:cxnLst>
                <a:cxn ang="0">
                  <a:pos x="0" y="134"/>
                </a:cxn>
                <a:cxn ang="0">
                  <a:pos x="66" y="143"/>
                </a:cxn>
                <a:cxn ang="0">
                  <a:pos x="282" y="35"/>
                </a:cxn>
                <a:cxn ang="0">
                  <a:pos x="219" y="17"/>
                </a:cxn>
                <a:cxn ang="0">
                  <a:pos x="0" y="134"/>
                </a:cxn>
              </a:cxnLst>
              <a:rect l="0" t="0" r="r" b="b"/>
              <a:pathLst>
                <a:path w="307" h="143">
                  <a:moveTo>
                    <a:pt x="0" y="134"/>
                  </a:moveTo>
                  <a:lnTo>
                    <a:pt x="66" y="143"/>
                  </a:lnTo>
                  <a:lnTo>
                    <a:pt x="282" y="35"/>
                  </a:lnTo>
                  <a:cubicBezTo>
                    <a:pt x="307" y="14"/>
                    <a:pt x="266" y="0"/>
                    <a:pt x="219" y="17"/>
                  </a:cubicBezTo>
                  <a:lnTo>
                    <a:pt x="0" y="134"/>
                  </a:lnTo>
                  <a:close/>
                </a:path>
              </a:pathLst>
            </a:custGeom>
            <a:gradFill rotWithShape="1">
              <a:gsLst>
                <a:gs pos="0">
                  <a:srgbClr val="1C1C1C">
                    <a:gamma/>
                    <a:shade val="85882"/>
                    <a:invGamma/>
                    <a:alpha val="0"/>
                  </a:srgbClr>
                </a:gs>
                <a:gs pos="100000">
                  <a:srgbClr val="1C1C1C"/>
                </a:gs>
              </a:gsLst>
              <a:lin ang="5400000" scaled="1"/>
            </a:gradFill>
            <a:ln w="9525">
              <a:noFill/>
              <a:round/>
              <a:headEnd/>
              <a:tailEnd/>
            </a:ln>
            <a:effectLst/>
          </p:spPr>
          <p:txBody>
            <a:bodyPr/>
            <a:lstStyle/>
            <a:p>
              <a:endParaRPr lang="ru-RU"/>
            </a:p>
          </p:txBody>
        </p:sp>
        <p:sp>
          <p:nvSpPr>
            <p:cNvPr id="29" name="Freeform 49"/>
            <p:cNvSpPr>
              <a:spLocks/>
            </p:cNvSpPr>
            <p:nvPr/>
          </p:nvSpPr>
          <p:spPr bwMode="gray">
            <a:xfrm>
              <a:off x="482" y="2066"/>
              <a:ext cx="224" cy="569"/>
            </a:xfrm>
            <a:custGeom>
              <a:avLst/>
              <a:gdLst/>
              <a:ahLst/>
              <a:cxnLst>
                <a:cxn ang="0">
                  <a:pos x="103" y="101"/>
                </a:cxn>
                <a:cxn ang="0">
                  <a:pos x="74" y="50"/>
                </a:cxn>
                <a:cxn ang="0">
                  <a:pos x="121" y="1"/>
                </a:cxn>
                <a:cxn ang="0">
                  <a:pos x="171" y="52"/>
                </a:cxn>
                <a:cxn ang="0">
                  <a:pos x="135" y="101"/>
                </a:cxn>
                <a:cxn ang="0">
                  <a:pos x="134" y="124"/>
                </a:cxn>
                <a:cxn ang="0">
                  <a:pos x="209" y="145"/>
                </a:cxn>
                <a:cxn ang="0">
                  <a:pos x="221" y="204"/>
                </a:cxn>
                <a:cxn ang="0">
                  <a:pos x="218" y="321"/>
                </a:cxn>
                <a:cxn ang="0">
                  <a:pos x="209" y="365"/>
                </a:cxn>
                <a:cxn ang="0">
                  <a:pos x="196" y="308"/>
                </a:cxn>
                <a:cxn ang="0">
                  <a:pos x="187" y="202"/>
                </a:cxn>
                <a:cxn ang="0">
                  <a:pos x="170" y="321"/>
                </a:cxn>
                <a:cxn ang="0">
                  <a:pos x="144" y="569"/>
                </a:cxn>
                <a:cxn ang="0">
                  <a:pos x="78" y="565"/>
                </a:cxn>
                <a:cxn ang="0">
                  <a:pos x="50" y="325"/>
                </a:cxn>
                <a:cxn ang="0">
                  <a:pos x="33" y="208"/>
                </a:cxn>
                <a:cxn ang="0">
                  <a:pos x="25" y="310"/>
                </a:cxn>
                <a:cxn ang="0">
                  <a:pos x="12" y="365"/>
                </a:cxn>
                <a:cxn ang="0">
                  <a:pos x="1" y="305"/>
                </a:cxn>
                <a:cxn ang="0">
                  <a:pos x="7" y="184"/>
                </a:cxn>
                <a:cxn ang="0">
                  <a:pos x="23" y="140"/>
                </a:cxn>
                <a:cxn ang="0">
                  <a:pos x="102" y="124"/>
                </a:cxn>
                <a:cxn ang="0">
                  <a:pos x="103" y="101"/>
                </a:cxn>
              </a:cxnLst>
              <a:rect l="0" t="0" r="r" b="b"/>
              <a:pathLst>
                <a:path w="224" h="569">
                  <a:moveTo>
                    <a:pt x="103" y="101"/>
                  </a:moveTo>
                  <a:cubicBezTo>
                    <a:pt x="87" y="94"/>
                    <a:pt x="75" y="75"/>
                    <a:pt x="74" y="50"/>
                  </a:cubicBezTo>
                  <a:cubicBezTo>
                    <a:pt x="72" y="26"/>
                    <a:pt x="90" y="0"/>
                    <a:pt x="121" y="1"/>
                  </a:cubicBezTo>
                  <a:cubicBezTo>
                    <a:pt x="152" y="2"/>
                    <a:pt x="172" y="18"/>
                    <a:pt x="171" y="52"/>
                  </a:cubicBezTo>
                  <a:cubicBezTo>
                    <a:pt x="170" y="85"/>
                    <a:pt x="151" y="96"/>
                    <a:pt x="135" y="101"/>
                  </a:cubicBezTo>
                  <a:cubicBezTo>
                    <a:pt x="132" y="111"/>
                    <a:pt x="132" y="118"/>
                    <a:pt x="134" y="124"/>
                  </a:cubicBezTo>
                  <a:cubicBezTo>
                    <a:pt x="151" y="131"/>
                    <a:pt x="194" y="132"/>
                    <a:pt x="209" y="145"/>
                  </a:cubicBezTo>
                  <a:cubicBezTo>
                    <a:pt x="224" y="156"/>
                    <a:pt x="219" y="175"/>
                    <a:pt x="221" y="204"/>
                  </a:cubicBezTo>
                  <a:lnTo>
                    <a:pt x="218" y="321"/>
                  </a:lnTo>
                  <a:cubicBezTo>
                    <a:pt x="216" y="348"/>
                    <a:pt x="212" y="367"/>
                    <a:pt x="209" y="365"/>
                  </a:cubicBezTo>
                  <a:cubicBezTo>
                    <a:pt x="199" y="370"/>
                    <a:pt x="200" y="335"/>
                    <a:pt x="196" y="308"/>
                  </a:cubicBezTo>
                  <a:lnTo>
                    <a:pt x="187" y="202"/>
                  </a:lnTo>
                  <a:cubicBezTo>
                    <a:pt x="182" y="204"/>
                    <a:pt x="177" y="260"/>
                    <a:pt x="170" y="321"/>
                  </a:cubicBezTo>
                  <a:lnTo>
                    <a:pt x="144" y="569"/>
                  </a:lnTo>
                  <a:lnTo>
                    <a:pt x="78" y="565"/>
                  </a:lnTo>
                  <a:lnTo>
                    <a:pt x="50" y="325"/>
                  </a:lnTo>
                  <a:cubicBezTo>
                    <a:pt x="39" y="255"/>
                    <a:pt x="37" y="211"/>
                    <a:pt x="33" y="208"/>
                  </a:cubicBezTo>
                  <a:lnTo>
                    <a:pt x="25" y="310"/>
                  </a:lnTo>
                  <a:cubicBezTo>
                    <a:pt x="22" y="336"/>
                    <a:pt x="16" y="366"/>
                    <a:pt x="12" y="365"/>
                  </a:cubicBezTo>
                  <a:cubicBezTo>
                    <a:pt x="4" y="365"/>
                    <a:pt x="2" y="335"/>
                    <a:pt x="1" y="305"/>
                  </a:cubicBezTo>
                  <a:cubicBezTo>
                    <a:pt x="0" y="275"/>
                    <a:pt x="3" y="212"/>
                    <a:pt x="7" y="184"/>
                  </a:cubicBezTo>
                  <a:cubicBezTo>
                    <a:pt x="12" y="157"/>
                    <a:pt x="7" y="150"/>
                    <a:pt x="23" y="140"/>
                  </a:cubicBezTo>
                  <a:cubicBezTo>
                    <a:pt x="39" y="131"/>
                    <a:pt x="89" y="131"/>
                    <a:pt x="102" y="124"/>
                  </a:cubicBezTo>
                  <a:cubicBezTo>
                    <a:pt x="106" y="120"/>
                    <a:pt x="108" y="108"/>
                    <a:pt x="103" y="101"/>
                  </a:cubicBezTo>
                  <a:close/>
                </a:path>
              </a:pathLst>
            </a:custGeom>
            <a:gradFill rotWithShape="1">
              <a:gsLst>
                <a:gs pos="0">
                  <a:srgbClr val="FFFFFF"/>
                </a:gs>
                <a:gs pos="100000">
                  <a:srgbClr val="FFFFFF">
                    <a:gamma/>
                    <a:shade val="46275"/>
                    <a:invGamma/>
                  </a:srgbClr>
                </a:gs>
              </a:gsLst>
              <a:lin ang="5400000" scaled="1"/>
            </a:gradFill>
            <a:ln w="9525">
              <a:noFill/>
              <a:round/>
              <a:headEnd/>
              <a:tailEnd/>
            </a:ln>
            <a:effectLst/>
            <a:scene3d>
              <a:camera prst="legacyPerspectiveTopRight">
                <a:rot lat="0" lon="900000" rev="0"/>
              </a:camera>
              <a:lightRig rig="legacyFlat1" dir="t"/>
            </a:scene3d>
            <a:sp3d extrusionH="36500" prstMaterial="legacyMetal">
              <a:bevelT w="13500" h="13500" prst="angle"/>
              <a:bevelB w="13500" h="13500" prst="angle"/>
              <a:extrusionClr>
                <a:srgbClr val="333333"/>
              </a:extrusionClr>
            </a:sp3d>
          </p:spPr>
          <p:txBody>
            <a:bodyPr>
              <a:flatTx/>
            </a:bodyPr>
            <a:lstStyle/>
            <a:p>
              <a:endParaRPr lang="ru-RU"/>
            </a:p>
          </p:txBody>
        </p:sp>
        <p:sp>
          <p:nvSpPr>
            <p:cNvPr id="30" name="Freeform 50"/>
            <p:cNvSpPr>
              <a:spLocks/>
            </p:cNvSpPr>
            <p:nvPr/>
          </p:nvSpPr>
          <p:spPr bwMode="gray">
            <a:xfrm>
              <a:off x="698" y="1851"/>
              <a:ext cx="282" cy="716"/>
            </a:xfrm>
            <a:custGeom>
              <a:avLst/>
              <a:gdLst/>
              <a:ahLst/>
              <a:cxnLst>
                <a:cxn ang="0">
                  <a:pos x="103" y="101"/>
                </a:cxn>
                <a:cxn ang="0">
                  <a:pos x="74" y="50"/>
                </a:cxn>
                <a:cxn ang="0">
                  <a:pos x="121" y="1"/>
                </a:cxn>
                <a:cxn ang="0">
                  <a:pos x="171" y="52"/>
                </a:cxn>
                <a:cxn ang="0">
                  <a:pos x="135" y="101"/>
                </a:cxn>
                <a:cxn ang="0">
                  <a:pos x="134" y="124"/>
                </a:cxn>
                <a:cxn ang="0">
                  <a:pos x="209" y="145"/>
                </a:cxn>
                <a:cxn ang="0">
                  <a:pos x="221" y="204"/>
                </a:cxn>
                <a:cxn ang="0">
                  <a:pos x="218" y="321"/>
                </a:cxn>
                <a:cxn ang="0">
                  <a:pos x="209" y="365"/>
                </a:cxn>
                <a:cxn ang="0">
                  <a:pos x="196" y="308"/>
                </a:cxn>
                <a:cxn ang="0">
                  <a:pos x="187" y="202"/>
                </a:cxn>
                <a:cxn ang="0">
                  <a:pos x="170" y="321"/>
                </a:cxn>
                <a:cxn ang="0">
                  <a:pos x="144" y="569"/>
                </a:cxn>
                <a:cxn ang="0">
                  <a:pos x="78" y="565"/>
                </a:cxn>
                <a:cxn ang="0">
                  <a:pos x="50" y="325"/>
                </a:cxn>
                <a:cxn ang="0">
                  <a:pos x="33" y="208"/>
                </a:cxn>
                <a:cxn ang="0">
                  <a:pos x="25" y="310"/>
                </a:cxn>
                <a:cxn ang="0">
                  <a:pos x="12" y="365"/>
                </a:cxn>
                <a:cxn ang="0">
                  <a:pos x="1" y="305"/>
                </a:cxn>
                <a:cxn ang="0">
                  <a:pos x="7" y="184"/>
                </a:cxn>
                <a:cxn ang="0">
                  <a:pos x="23" y="140"/>
                </a:cxn>
                <a:cxn ang="0">
                  <a:pos x="102" y="124"/>
                </a:cxn>
                <a:cxn ang="0">
                  <a:pos x="103" y="101"/>
                </a:cxn>
              </a:cxnLst>
              <a:rect l="0" t="0" r="r" b="b"/>
              <a:pathLst>
                <a:path w="224" h="569">
                  <a:moveTo>
                    <a:pt x="103" y="101"/>
                  </a:moveTo>
                  <a:cubicBezTo>
                    <a:pt x="87" y="94"/>
                    <a:pt x="75" y="75"/>
                    <a:pt x="74" y="50"/>
                  </a:cubicBezTo>
                  <a:cubicBezTo>
                    <a:pt x="72" y="26"/>
                    <a:pt x="90" y="0"/>
                    <a:pt x="121" y="1"/>
                  </a:cubicBezTo>
                  <a:cubicBezTo>
                    <a:pt x="152" y="2"/>
                    <a:pt x="172" y="18"/>
                    <a:pt x="171" y="52"/>
                  </a:cubicBezTo>
                  <a:cubicBezTo>
                    <a:pt x="170" y="85"/>
                    <a:pt x="151" y="96"/>
                    <a:pt x="135" y="101"/>
                  </a:cubicBezTo>
                  <a:cubicBezTo>
                    <a:pt x="132" y="111"/>
                    <a:pt x="132" y="118"/>
                    <a:pt x="134" y="124"/>
                  </a:cubicBezTo>
                  <a:cubicBezTo>
                    <a:pt x="151" y="131"/>
                    <a:pt x="194" y="132"/>
                    <a:pt x="209" y="145"/>
                  </a:cubicBezTo>
                  <a:cubicBezTo>
                    <a:pt x="224" y="156"/>
                    <a:pt x="219" y="175"/>
                    <a:pt x="221" y="204"/>
                  </a:cubicBezTo>
                  <a:lnTo>
                    <a:pt x="218" y="321"/>
                  </a:lnTo>
                  <a:cubicBezTo>
                    <a:pt x="216" y="348"/>
                    <a:pt x="212" y="367"/>
                    <a:pt x="209" y="365"/>
                  </a:cubicBezTo>
                  <a:cubicBezTo>
                    <a:pt x="199" y="370"/>
                    <a:pt x="200" y="335"/>
                    <a:pt x="196" y="308"/>
                  </a:cubicBezTo>
                  <a:lnTo>
                    <a:pt x="187" y="202"/>
                  </a:lnTo>
                  <a:cubicBezTo>
                    <a:pt x="182" y="204"/>
                    <a:pt x="177" y="260"/>
                    <a:pt x="170" y="321"/>
                  </a:cubicBezTo>
                  <a:lnTo>
                    <a:pt x="144" y="569"/>
                  </a:lnTo>
                  <a:lnTo>
                    <a:pt x="78" y="565"/>
                  </a:lnTo>
                  <a:lnTo>
                    <a:pt x="50" y="325"/>
                  </a:lnTo>
                  <a:cubicBezTo>
                    <a:pt x="39" y="255"/>
                    <a:pt x="37" y="211"/>
                    <a:pt x="33" y="208"/>
                  </a:cubicBezTo>
                  <a:lnTo>
                    <a:pt x="25" y="310"/>
                  </a:lnTo>
                  <a:cubicBezTo>
                    <a:pt x="22" y="336"/>
                    <a:pt x="16" y="366"/>
                    <a:pt x="12" y="365"/>
                  </a:cubicBezTo>
                  <a:cubicBezTo>
                    <a:pt x="4" y="365"/>
                    <a:pt x="2" y="335"/>
                    <a:pt x="1" y="305"/>
                  </a:cubicBezTo>
                  <a:cubicBezTo>
                    <a:pt x="0" y="275"/>
                    <a:pt x="3" y="212"/>
                    <a:pt x="7" y="184"/>
                  </a:cubicBezTo>
                  <a:cubicBezTo>
                    <a:pt x="12" y="157"/>
                    <a:pt x="7" y="150"/>
                    <a:pt x="23" y="140"/>
                  </a:cubicBezTo>
                  <a:cubicBezTo>
                    <a:pt x="39" y="131"/>
                    <a:pt x="89" y="131"/>
                    <a:pt x="102" y="124"/>
                  </a:cubicBezTo>
                  <a:cubicBezTo>
                    <a:pt x="106" y="120"/>
                    <a:pt x="108" y="108"/>
                    <a:pt x="103" y="101"/>
                  </a:cubicBezTo>
                  <a:close/>
                </a:path>
              </a:pathLst>
            </a:custGeom>
            <a:gradFill rotWithShape="1">
              <a:gsLst>
                <a:gs pos="0">
                  <a:srgbClr val="FFFFFF"/>
                </a:gs>
                <a:gs pos="100000">
                  <a:srgbClr val="FFFFFF">
                    <a:gamma/>
                    <a:shade val="46275"/>
                    <a:invGamma/>
                  </a:srgbClr>
                </a:gs>
              </a:gsLst>
              <a:lin ang="5400000" scaled="1"/>
            </a:gradFill>
            <a:ln w="9525">
              <a:noFill/>
              <a:round/>
              <a:headEnd/>
              <a:tailEnd/>
            </a:ln>
            <a:effectLst/>
            <a:scene3d>
              <a:camera prst="legacyPerspectiveTopRight">
                <a:rot lat="0" lon="900000" rev="0"/>
              </a:camera>
              <a:lightRig rig="legacyFlat1" dir="t"/>
            </a:scene3d>
            <a:sp3d extrusionH="36500" prstMaterial="legacyMetal">
              <a:bevelT w="13500" h="13500" prst="angle"/>
              <a:bevelB w="13500" h="13500" prst="angle"/>
              <a:extrusionClr>
                <a:srgbClr val="333333"/>
              </a:extrusionClr>
            </a:sp3d>
          </p:spPr>
          <p:txBody>
            <a:bodyPr>
              <a:flatTx/>
            </a:bodyPr>
            <a:lstStyle/>
            <a:p>
              <a:endParaRPr lang="ru-RU"/>
            </a:p>
          </p:txBody>
        </p:sp>
        <p:sp>
          <p:nvSpPr>
            <p:cNvPr id="31" name="Freeform 51"/>
            <p:cNvSpPr>
              <a:spLocks/>
            </p:cNvSpPr>
            <p:nvPr/>
          </p:nvSpPr>
          <p:spPr bwMode="gray">
            <a:xfrm>
              <a:off x="956" y="2078"/>
              <a:ext cx="224" cy="569"/>
            </a:xfrm>
            <a:custGeom>
              <a:avLst/>
              <a:gdLst/>
              <a:ahLst/>
              <a:cxnLst>
                <a:cxn ang="0">
                  <a:pos x="103" y="101"/>
                </a:cxn>
                <a:cxn ang="0">
                  <a:pos x="74" y="50"/>
                </a:cxn>
                <a:cxn ang="0">
                  <a:pos x="121" y="1"/>
                </a:cxn>
                <a:cxn ang="0">
                  <a:pos x="171" y="52"/>
                </a:cxn>
                <a:cxn ang="0">
                  <a:pos x="135" y="101"/>
                </a:cxn>
                <a:cxn ang="0">
                  <a:pos x="134" y="124"/>
                </a:cxn>
                <a:cxn ang="0">
                  <a:pos x="209" y="145"/>
                </a:cxn>
                <a:cxn ang="0">
                  <a:pos x="221" y="204"/>
                </a:cxn>
                <a:cxn ang="0">
                  <a:pos x="218" y="321"/>
                </a:cxn>
                <a:cxn ang="0">
                  <a:pos x="209" y="365"/>
                </a:cxn>
                <a:cxn ang="0">
                  <a:pos x="196" y="308"/>
                </a:cxn>
                <a:cxn ang="0">
                  <a:pos x="187" y="202"/>
                </a:cxn>
                <a:cxn ang="0">
                  <a:pos x="170" y="321"/>
                </a:cxn>
                <a:cxn ang="0">
                  <a:pos x="144" y="569"/>
                </a:cxn>
                <a:cxn ang="0">
                  <a:pos x="78" y="565"/>
                </a:cxn>
                <a:cxn ang="0">
                  <a:pos x="50" y="325"/>
                </a:cxn>
                <a:cxn ang="0">
                  <a:pos x="33" y="208"/>
                </a:cxn>
                <a:cxn ang="0">
                  <a:pos x="25" y="310"/>
                </a:cxn>
                <a:cxn ang="0">
                  <a:pos x="12" y="365"/>
                </a:cxn>
                <a:cxn ang="0">
                  <a:pos x="1" y="305"/>
                </a:cxn>
                <a:cxn ang="0">
                  <a:pos x="7" y="184"/>
                </a:cxn>
                <a:cxn ang="0">
                  <a:pos x="23" y="140"/>
                </a:cxn>
                <a:cxn ang="0">
                  <a:pos x="102" y="124"/>
                </a:cxn>
                <a:cxn ang="0">
                  <a:pos x="103" y="101"/>
                </a:cxn>
              </a:cxnLst>
              <a:rect l="0" t="0" r="r" b="b"/>
              <a:pathLst>
                <a:path w="224" h="569">
                  <a:moveTo>
                    <a:pt x="103" y="101"/>
                  </a:moveTo>
                  <a:cubicBezTo>
                    <a:pt x="87" y="94"/>
                    <a:pt x="75" y="75"/>
                    <a:pt x="74" y="50"/>
                  </a:cubicBezTo>
                  <a:cubicBezTo>
                    <a:pt x="72" y="26"/>
                    <a:pt x="90" y="0"/>
                    <a:pt x="121" y="1"/>
                  </a:cubicBezTo>
                  <a:cubicBezTo>
                    <a:pt x="152" y="2"/>
                    <a:pt x="172" y="18"/>
                    <a:pt x="171" y="52"/>
                  </a:cubicBezTo>
                  <a:cubicBezTo>
                    <a:pt x="170" y="85"/>
                    <a:pt x="151" y="96"/>
                    <a:pt x="135" y="101"/>
                  </a:cubicBezTo>
                  <a:cubicBezTo>
                    <a:pt x="132" y="111"/>
                    <a:pt x="132" y="118"/>
                    <a:pt x="134" y="124"/>
                  </a:cubicBezTo>
                  <a:cubicBezTo>
                    <a:pt x="151" y="131"/>
                    <a:pt x="194" y="132"/>
                    <a:pt x="209" y="145"/>
                  </a:cubicBezTo>
                  <a:cubicBezTo>
                    <a:pt x="224" y="156"/>
                    <a:pt x="219" y="175"/>
                    <a:pt x="221" y="204"/>
                  </a:cubicBezTo>
                  <a:lnTo>
                    <a:pt x="218" y="321"/>
                  </a:lnTo>
                  <a:cubicBezTo>
                    <a:pt x="216" y="348"/>
                    <a:pt x="212" y="367"/>
                    <a:pt x="209" y="365"/>
                  </a:cubicBezTo>
                  <a:cubicBezTo>
                    <a:pt x="199" y="370"/>
                    <a:pt x="200" y="335"/>
                    <a:pt x="196" y="308"/>
                  </a:cubicBezTo>
                  <a:lnTo>
                    <a:pt x="187" y="202"/>
                  </a:lnTo>
                  <a:cubicBezTo>
                    <a:pt x="182" y="204"/>
                    <a:pt x="177" y="260"/>
                    <a:pt x="170" y="321"/>
                  </a:cubicBezTo>
                  <a:lnTo>
                    <a:pt x="144" y="569"/>
                  </a:lnTo>
                  <a:lnTo>
                    <a:pt x="78" y="565"/>
                  </a:lnTo>
                  <a:lnTo>
                    <a:pt x="50" y="325"/>
                  </a:lnTo>
                  <a:cubicBezTo>
                    <a:pt x="39" y="255"/>
                    <a:pt x="37" y="211"/>
                    <a:pt x="33" y="208"/>
                  </a:cubicBezTo>
                  <a:lnTo>
                    <a:pt x="25" y="310"/>
                  </a:lnTo>
                  <a:cubicBezTo>
                    <a:pt x="22" y="336"/>
                    <a:pt x="16" y="366"/>
                    <a:pt x="12" y="365"/>
                  </a:cubicBezTo>
                  <a:cubicBezTo>
                    <a:pt x="4" y="365"/>
                    <a:pt x="2" y="335"/>
                    <a:pt x="1" y="305"/>
                  </a:cubicBezTo>
                  <a:cubicBezTo>
                    <a:pt x="0" y="275"/>
                    <a:pt x="3" y="212"/>
                    <a:pt x="7" y="184"/>
                  </a:cubicBezTo>
                  <a:cubicBezTo>
                    <a:pt x="12" y="157"/>
                    <a:pt x="7" y="150"/>
                    <a:pt x="23" y="140"/>
                  </a:cubicBezTo>
                  <a:cubicBezTo>
                    <a:pt x="39" y="131"/>
                    <a:pt x="89" y="131"/>
                    <a:pt x="102" y="124"/>
                  </a:cubicBezTo>
                  <a:cubicBezTo>
                    <a:pt x="106" y="120"/>
                    <a:pt x="108" y="108"/>
                    <a:pt x="103" y="101"/>
                  </a:cubicBezTo>
                  <a:close/>
                </a:path>
              </a:pathLst>
            </a:custGeom>
            <a:gradFill rotWithShape="1">
              <a:gsLst>
                <a:gs pos="0">
                  <a:srgbClr val="FFFFFF"/>
                </a:gs>
                <a:gs pos="100000">
                  <a:srgbClr val="FFFFFF">
                    <a:gamma/>
                    <a:shade val="46275"/>
                    <a:invGamma/>
                  </a:srgbClr>
                </a:gs>
              </a:gsLst>
              <a:lin ang="5400000" scaled="1"/>
            </a:gradFill>
            <a:ln w="9525">
              <a:noFill/>
              <a:round/>
              <a:headEnd/>
              <a:tailEnd/>
            </a:ln>
            <a:effectLst/>
            <a:scene3d>
              <a:camera prst="legacyPerspectiveTopRight">
                <a:rot lat="0" lon="900000" rev="0"/>
              </a:camera>
              <a:lightRig rig="legacyFlat1" dir="t"/>
            </a:scene3d>
            <a:sp3d extrusionH="36500" prstMaterial="legacyMetal">
              <a:bevelT w="13500" h="13500" prst="angle"/>
              <a:bevelB w="13500" h="13500" prst="angle"/>
              <a:extrusionClr>
                <a:srgbClr val="333333"/>
              </a:extrusionClr>
            </a:sp3d>
          </p:spPr>
          <p:txBody>
            <a:bodyPr>
              <a:flatTx/>
            </a:bodyPr>
            <a:lstStyle/>
            <a:p>
              <a:endParaRPr lang="ru-RU"/>
            </a:p>
          </p:txBody>
        </p:sp>
      </p:grpSp>
      <p:sp>
        <p:nvSpPr>
          <p:cNvPr id="32" name="Text Box 25"/>
          <p:cNvSpPr txBox="1">
            <a:spLocks noChangeArrowheads="1"/>
          </p:cNvSpPr>
          <p:nvPr/>
        </p:nvSpPr>
        <p:spPr bwMode="black">
          <a:xfrm>
            <a:off x="6588223" y="140248"/>
            <a:ext cx="2232249" cy="584775"/>
          </a:xfrm>
          <a:prstGeom prst="rect">
            <a:avLst/>
          </a:prstGeom>
          <a:noFill/>
          <a:ln w="9525" algn="ctr">
            <a:noFill/>
            <a:miter lim="800000"/>
            <a:headEnd/>
            <a:tailEnd/>
          </a:ln>
          <a:effectLst/>
        </p:spPr>
        <p:txBody>
          <a:bodyPr wrap="square">
            <a:spAutoFit/>
          </a:bodyPr>
          <a:lstStyle/>
          <a:p>
            <a:pPr algn="ctr">
              <a:spcBef>
                <a:spcPct val="50000"/>
              </a:spcBef>
            </a:pPr>
            <a:r>
              <a:rPr lang="kk-KZ" sz="3200" b="1" i="1" dirty="0" smtClean="0">
                <a:solidFill>
                  <a:srgbClr val="7030A0"/>
                </a:solidFill>
                <a:latin typeface="Times New Roman" pitchFamily="18" charset="0"/>
                <a:cs typeface="Times New Roman" pitchFamily="18" charset="0"/>
              </a:rPr>
              <a:t>10-сынып</a:t>
            </a:r>
            <a:r>
              <a:rPr lang="kk-KZ" sz="3200" b="1" i="1" dirty="0" smtClean="0">
                <a:solidFill>
                  <a:srgbClr val="3333CC"/>
                </a:solidFill>
                <a:latin typeface="Times New Roman" pitchFamily="18" charset="0"/>
                <a:cs typeface="Times New Roman" pitchFamily="18" charset="0"/>
              </a:rPr>
              <a:t> </a:t>
            </a:r>
            <a:endParaRPr lang="en-US" sz="3200" b="1" i="1" dirty="0">
              <a:solidFill>
                <a:srgbClr val="3333CC"/>
              </a:solidFill>
              <a:latin typeface="Times New Roman" pitchFamily="18" charset="0"/>
              <a:cs typeface="Times New Roman" pitchFamily="18" charset="0"/>
            </a:endParaRPr>
          </a:p>
        </p:txBody>
      </p:sp>
      <p:sp>
        <p:nvSpPr>
          <p:cNvPr id="33" name="Text Box 29"/>
          <p:cNvSpPr txBox="1">
            <a:spLocks noChangeArrowheads="1"/>
          </p:cNvSpPr>
          <p:nvPr/>
        </p:nvSpPr>
        <p:spPr bwMode="black">
          <a:xfrm>
            <a:off x="2057400" y="2780929"/>
            <a:ext cx="5250904" cy="461665"/>
          </a:xfrm>
          <a:prstGeom prst="rect">
            <a:avLst/>
          </a:prstGeom>
          <a:noFill/>
          <a:ln w="9525" algn="ctr">
            <a:noFill/>
            <a:miter lim="800000"/>
            <a:headEnd/>
            <a:tailEnd/>
          </a:ln>
          <a:effectLst/>
        </p:spPr>
        <p:txBody>
          <a:bodyPr wrap="square">
            <a:spAutoFit/>
          </a:bodyPr>
          <a:lstStyle/>
          <a:p>
            <a:pPr algn="ctr">
              <a:spcBef>
                <a:spcPct val="50000"/>
              </a:spcBef>
            </a:pPr>
            <a:r>
              <a:rPr lang="kk-KZ" sz="2400" b="1" i="1" dirty="0" smtClean="0">
                <a:solidFill>
                  <a:srgbClr val="7030A0"/>
                </a:solidFill>
                <a:latin typeface="Times New Roman" pitchFamily="18" charset="0"/>
                <a:cs typeface="Times New Roman" pitchFamily="18" charset="0"/>
              </a:rPr>
              <a:t>Сабақтың тақырыбы: </a:t>
            </a:r>
            <a:endParaRPr lang="en-US" sz="2400" b="1" i="1" dirty="0">
              <a:solidFill>
                <a:srgbClr val="7030A0"/>
              </a:solidFill>
              <a:latin typeface="Times New Roman" pitchFamily="18" charset="0"/>
              <a:cs typeface="Times New Roman" pitchFamily="18" charset="0"/>
            </a:endParaRPr>
          </a:p>
        </p:txBody>
      </p:sp>
      <p:sp>
        <p:nvSpPr>
          <p:cNvPr id="35" name="Text Box 29"/>
          <p:cNvSpPr txBox="1">
            <a:spLocks noChangeArrowheads="1"/>
          </p:cNvSpPr>
          <p:nvPr/>
        </p:nvSpPr>
        <p:spPr bwMode="black">
          <a:xfrm>
            <a:off x="4788024" y="3429000"/>
            <a:ext cx="3600400" cy="3108543"/>
          </a:xfrm>
          <a:prstGeom prst="rect">
            <a:avLst/>
          </a:prstGeom>
          <a:noFill/>
          <a:ln w="9525" algn="ctr">
            <a:noFill/>
            <a:miter lim="800000"/>
            <a:headEnd/>
            <a:tailEnd/>
          </a:ln>
          <a:effectLst/>
        </p:spPr>
        <p:txBody>
          <a:bodyPr wrap="square">
            <a:spAutoFit/>
          </a:bodyPr>
          <a:lstStyle/>
          <a:p>
            <a:pPr>
              <a:spcBef>
                <a:spcPct val="50000"/>
              </a:spcBef>
            </a:pPr>
            <a:r>
              <a:rPr lang="kk-KZ" sz="2800" b="1" i="1" dirty="0" smtClean="0">
                <a:solidFill>
                  <a:srgbClr val="3333CC"/>
                </a:solidFill>
                <a:latin typeface="Times New Roman" pitchFamily="18" charset="0"/>
                <a:cs typeface="Times New Roman" pitchFamily="18" charset="0"/>
              </a:rPr>
              <a:t>     Ш.Мұртаза «Тәуекел той» әңгімесіндегі өмір шындығы мен «Тәуекел той» әңгімесін оқығаннан кейін туған ойлар...</a:t>
            </a:r>
            <a:endParaRPr lang="en-US" sz="2800" b="1" i="1" dirty="0">
              <a:solidFill>
                <a:srgbClr val="3333CC"/>
              </a:solidFill>
              <a:latin typeface="Times New Roman" pitchFamily="18" charset="0"/>
              <a:cs typeface="Times New Roman" pitchFamily="18" charset="0"/>
            </a:endParaRPr>
          </a:p>
        </p:txBody>
      </p:sp>
    </p:spTree>
    <p:extLst>
      <p:ext uri="{BB962C8B-B14F-4D97-AF65-F5344CB8AC3E}">
        <p14:creationId xmlns:p14="http://schemas.microsoft.com/office/powerpoint/2010/main" val="29993336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Line 4"/>
          <p:cNvSpPr>
            <a:spLocks noChangeShapeType="1"/>
          </p:cNvSpPr>
          <p:nvPr/>
        </p:nvSpPr>
        <p:spPr bwMode="gray">
          <a:xfrm flipH="1">
            <a:off x="0" y="6400800"/>
            <a:ext cx="2819400" cy="228600"/>
          </a:xfrm>
          <a:prstGeom prst="line">
            <a:avLst/>
          </a:prstGeom>
          <a:noFill/>
          <a:ln w="9525">
            <a:solidFill>
              <a:schemeClr val="accent1">
                <a:alpha val="39999"/>
              </a:schemeClr>
            </a:solidFill>
            <a:round/>
            <a:headEnd/>
            <a:tailEnd/>
          </a:ln>
          <a:effectLst/>
        </p:spPr>
        <p:txBody>
          <a:bodyPr/>
          <a:lstStyle/>
          <a:p>
            <a:endParaRPr lang="ru-RU"/>
          </a:p>
        </p:txBody>
      </p:sp>
      <p:grpSp>
        <p:nvGrpSpPr>
          <p:cNvPr id="6" name="Группа 5"/>
          <p:cNvGrpSpPr/>
          <p:nvPr/>
        </p:nvGrpSpPr>
        <p:grpSpPr>
          <a:xfrm>
            <a:off x="0" y="4495800"/>
            <a:ext cx="2057400" cy="2389496"/>
            <a:chOff x="0" y="1735138"/>
            <a:chExt cx="4114800" cy="5122862"/>
          </a:xfrm>
        </p:grpSpPr>
        <p:sp>
          <p:nvSpPr>
            <p:cNvPr id="7" name="Line 5"/>
            <p:cNvSpPr>
              <a:spLocks noChangeShapeType="1"/>
            </p:cNvSpPr>
            <p:nvPr/>
          </p:nvSpPr>
          <p:spPr bwMode="gray">
            <a:xfrm flipH="1">
              <a:off x="0" y="3962400"/>
              <a:ext cx="609600" cy="2667000"/>
            </a:xfrm>
            <a:prstGeom prst="line">
              <a:avLst/>
            </a:prstGeom>
            <a:noFill/>
            <a:ln w="9525">
              <a:solidFill>
                <a:schemeClr val="accent1">
                  <a:alpha val="39999"/>
                </a:schemeClr>
              </a:solidFill>
              <a:round/>
              <a:headEnd/>
              <a:tailEnd/>
            </a:ln>
            <a:effectLst/>
          </p:spPr>
          <p:txBody>
            <a:bodyPr/>
            <a:lstStyle/>
            <a:p>
              <a:endParaRPr lang="ru-RU"/>
            </a:p>
          </p:txBody>
        </p:sp>
        <p:sp>
          <p:nvSpPr>
            <p:cNvPr id="8" name="AutoShape 6"/>
            <p:cNvSpPr>
              <a:spLocks noChangeArrowheads="1"/>
            </p:cNvSpPr>
            <p:nvPr/>
          </p:nvSpPr>
          <p:spPr bwMode="black">
            <a:xfrm>
              <a:off x="1614488" y="354330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9" name="AutoShape 7"/>
            <p:cNvSpPr>
              <a:spLocks noChangeArrowheads="1"/>
            </p:cNvSpPr>
            <p:nvPr/>
          </p:nvSpPr>
          <p:spPr bwMode="black">
            <a:xfrm>
              <a:off x="2506663" y="403225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10" name="AutoShape 8"/>
            <p:cNvSpPr>
              <a:spLocks noChangeArrowheads="1"/>
            </p:cNvSpPr>
            <p:nvPr/>
          </p:nvSpPr>
          <p:spPr bwMode="black">
            <a:xfrm>
              <a:off x="2884488" y="533400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11" name="Line 9"/>
            <p:cNvSpPr>
              <a:spLocks noChangeShapeType="1"/>
            </p:cNvSpPr>
            <p:nvPr/>
          </p:nvSpPr>
          <p:spPr bwMode="gray">
            <a:xfrm flipH="1">
              <a:off x="0" y="3751263"/>
              <a:ext cx="1665288" cy="2878137"/>
            </a:xfrm>
            <a:prstGeom prst="line">
              <a:avLst/>
            </a:prstGeom>
            <a:noFill/>
            <a:ln w="9525">
              <a:solidFill>
                <a:schemeClr val="accent1">
                  <a:alpha val="39999"/>
                </a:schemeClr>
              </a:solidFill>
              <a:round/>
              <a:headEnd/>
              <a:tailEnd/>
            </a:ln>
            <a:effectLst/>
          </p:spPr>
          <p:txBody>
            <a:bodyPr/>
            <a:lstStyle/>
            <a:p>
              <a:endParaRPr lang="ru-RU"/>
            </a:p>
          </p:txBody>
        </p:sp>
        <p:sp>
          <p:nvSpPr>
            <p:cNvPr id="12" name="Line 10"/>
            <p:cNvSpPr>
              <a:spLocks noChangeShapeType="1"/>
            </p:cNvSpPr>
            <p:nvPr/>
          </p:nvSpPr>
          <p:spPr bwMode="gray">
            <a:xfrm flipH="1">
              <a:off x="0" y="5481638"/>
              <a:ext cx="2895600" cy="1147762"/>
            </a:xfrm>
            <a:prstGeom prst="line">
              <a:avLst/>
            </a:prstGeom>
            <a:noFill/>
            <a:ln w="9525">
              <a:solidFill>
                <a:schemeClr val="accent1">
                  <a:alpha val="39999"/>
                </a:schemeClr>
              </a:solidFill>
              <a:round/>
              <a:headEnd/>
              <a:tailEnd/>
            </a:ln>
            <a:effectLst/>
          </p:spPr>
          <p:txBody>
            <a:bodyPr/>
            <a:lstStyle/>
            <a:p>
              <a:endParaRPr lang="ru-RU"/>
            </a:p>
          </p:txBody>
        </p:sp>
        <p:sp>
          <p:nvSpPr>
            <p:cNvPr id="13" name="Line 11"/>
            <p:cNvSpPr>
              <a:spLocks noChangeShapeType="1"/>
            </p:cNvSpPr>
            <p:nvPr/>
          </p:nvSpPr>
          <p:spPr bwMode="black">
            <a:xfrm flipH="1">
              <a:off x="0" y="2243138"/>
              <a:ext cx="1866900" cy="4386262"/>
            </a:xfrm>
            <a:prstGeom prst="line">
              <a:avLst/>
            </a:prstGeom>
            <a:noFill/>
            <a:ln w="19050">
              <a:solidFill>
                <a:schemeClr val="accent1">
                  <a:alpha val="60001"/>
                </a:schemeClr>
              </a:solidFill>
              <a:round/>
              <a:headEnd/>
              <a:tailEnd/>
            </a:ln>
            <a:effectLst/>
          </p:spPr>
          <p:txBody>
            <a:bodyPr/>
            <a:lstStyle/>
            <a:p>
              <a:endParaRPr lang="ru-RU"/>
            </a:p>
          </p:txBody>
        </p:sp>
        <p:sp>
          <p:nvSpPr>
            <p:cNvPr id="14" name="Line 12"/>
            <p:cNvSpPr>
              <a:spLocks noChangeShapeType="1"/>
            </p:cNvSpPr>
            <p:nvPr/>
          </p:nvSpPr>
          <p:spPr bwMode="black">
            <a:xfrm flipH="1">
              <a:off x="0" y="3570288"/>
              <a:ext cx="2309813" cy="3059112"/>
            </a:xfrm>
            <a:prstGeom prst="line">
              <a:avLst/>
            </a:prstGeom>
            <a:noFill/>
            <a:ln w="19050">
              <a:solidFill>
                <a:schemeClr val="accent1">
                  <a:alpha val="60001"/>
                </a:schemeClr>
              </a:solidFill>
              <a:round/>
              <a:headEnd/>
              <a:tailEnd/>
            </a:ln>
            <a:effectLst/>
          </p:spPr>
          <p:txBody>
            <a:bodyPr/>
            <a:lstStyle/>
            <a:p>
              <a:endParaRPr lang="ru-RU"/>
            </a:p>
          </p:txBody>
        </p:sp>
        <p:sp>
          <p:nvSpPr>
            <p:cNvPr id="15" name="Line 13"/>
            <p:cNvSpPr>
              <a:spLocks noChangeShapeType="1"/>
            </p:cNvSpPr>
            <p:nvPr/>
          </p:nvSpPr>
          <p:spPr bwMode="black">
            <a:xfrm flipH="1">
              <a:off x="0" y="4837113"/>
              <a:ext cx="2846388" cy="1792287"/>
            </a:xfrm>
            <a:prstGeom prst="line">
              <a:avLst/>
            </a:prstGeom>
            <a:noFill/>
            <a:ln w="19050">
              <a:solidFill>
                <a:schemeClr val="accent1">
                  <a:alpha val="60001"/>
                </a:schemeClr>
              </a:solidFill>
              <a:round/>
              <a:headEnd/>
              <a:tailEnd/>
            </a:ln>
            <a:effectLst/>
          </p:spPr>
          <p:txBody>
            <a:bodyPr/>
            <a:lstStyle/>
            <a:p>
              <a:endParaRPr lang="ru-RU"/>
            </a:p>
          </p:txBody>
        </p:sp>
        <p:sp>
          <p:nvSpPr>
            <p:cNvPr id="16" name="Line 14"/>
            <p:cNvSpPr>
              <a:spLocks noChangeShapeType="1"/>
            </p:cNvSpPr>
            <p:nvPr/>
          </p:nvSpPr>
          <p:spPr bwMode="black">
            <a:xfrm flipH="1">
              <a:off x="0" y="5883275"/>
              <a:ext cx="3867150" cy="746125"/>
            </a:xfrm>
            <a:prstGeom prst="line">
              <a:avLst/>
            </a:prstGeom>
            <a:noFill/>
            <a:ln w="19050">
              <a:solidFill>
                <a:schemeClr val="accent1">
                  <a:alpha val="60001"/>
                </a:schemeClr>
              </a:solidFill>
              <a:round/>
              <a:headEnd/>
              <a:tailEnd/>
            </a:ln>
            <a:effectLst/>
          </p:spPr>
          <p:txBody>
            <a:bodyPr/>
            <a:lstStyle/>
            <a:p>
              <a:endParaRPr lang="ru-RU"/>
            </a:p>
          </p:txBody>
        </p:sp>
        <p:sp>
          <p:nvSpPr>
            <p:cNvPr id="17" name="Line 16"/>
            <p:cNvSpPr>
              <a:spLocks noChangeShapeType="1"/>
            </p:cNvSpPr>
            <p:nvPr/>
          </p:nvSpPr>
          <p:spPr bwMode="gray">
            <a:xfrm flipH="1">
              <a:off x="0" y="4232275"/>
              <a:ext cx="2532063" cy="2625725"/>
            </a:xfrm>
            <a:prstGeom prst="line">
              <a:avLst/>
            </a:prstGeom>
            <a:noFill/>
            <a:ln w="9525">
              <a:solidFill>
                <a:schemeClr val="accent1">
                  <a:alpha val="39999"/>
                </a:schemeClr>
              </a:solidFill>
              <a:round/>
              <a:headEnd/>
              <a:tailEnd/>
            </a:ln>
            <a:effectLst/>
          </p:spPr>
          <p:txBody>
            <a:bodyPr/>
            <a:lstStyle/>
            <a:p>
              <a:endParaRPr lang="ru-RU"/>
            </a:p>
          </p:txBody>
        </p:sp>
        <p:sp>
          <p:nvSpPr>
            <p:cNvPr id="18" name="Arc 17"/>
            <p:cNvSpPr>
              <a:spLocks/>
            </p:cNvSpPr>
            <p:nvPr/>
          </p:nvSpPr>
          <p:spPr bwMode="gray">
            <a:xfrm>
              <a:off x="0" y="4422775"/>
              <a:ext cx="2438400" cy="243522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chemeClr val="accent1"/>
            </a:solidFill>
            <a:ln w="9525">
              <a:solidFill>
                <a:schemeClr val="accent1"/>
              </a:solidFill>
              <a:round/>
              <a:headEnd/>
              <a:tailEnd/>
            </a:ln>
            <a:effectLst/>
          </p:spPr>
          <p:txBody>
            <a:bodyPr wrap="none" anchor="ctr"/>
            <a:lstStyle/>
            <a:p>
              <a:endParaRPr lang="ru-RU"/>
            </a:p>
          </p:txBody>
        </p:sp>
        <p:sp>
          <p:nvSpPr>
            <p:cNvPr id="19" name="AutoShape 38"/>
            <p:cNvSpPr>
              <a:spLocks noChangeArrowheads="1"/>
            </p:cNvSpPr>
            <p:nvPr/>
          </p:nvSpPr>
          <p:spPr bwMode="black">
            <a:xfrm>
              <a:off x="534988" y="3732213"/>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20" name="AutoShape 39"/>
            <p:cNvSpPr>
              <a:spLocks noChangeArrowheads="1"/>
            </p:cNvSpPr>
            <p:nvPr/>
          </p:nvSpPr>
          <p:spPr bwMode="black">
            <a:xfrm>
              <a:off x="2819400" y="6302375"/>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21" name="Oval 40"/>
            <p:cNvSpPr>
              <a:spLocks noChangeArrowheads="1"/>
            </p:cNvSpPr>
            <p:nvPr/>
          </p:nvSpPr>
          <p:spPr bwMode="gray">
            <a:xfrm rot="3083608">
              <a:off x="3714750" y="5619750"/>
              <a:ext cx="400050" cy="400050"/>
            </a:xfrm>
            <a:prstGeom prst="ellipse">
              <a:avLst/>
            </a:prstGeom>
            <a:gradFill rotWithShape="1">
              <a:gsLst>
                <a:gs pos="0">
                  <a:schemeClr val="accent2">
                    <a:gamma/>
                    <a:tint val="50980"/>
                    <a:invGamma/>
                  </a:schemeClr>
                </a:gs>
                <a:gs pos="100000">
                  <a:schemeClr val="accent2"/>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sp>
          <p:nvSpPr>
            <p:cNvPr id="22" name="Oval 41"/>
            <p:cNvSpPr>
              <a:spLocks noChangeArrowheads="1"/>
            </p:cNvSpPr>
            <p:nvPr/>
          </p:nvSpPr>
          <p:spPr bwMode="gray">
            <a:xfrm>
              <a:off x="1503363" y="1735138"/>
              <a:ext cx="730250" cy="730250"/>
            </a:xfrm>
            <a:prstGeom prst="ellipse">
              <a:avLst/>
            </a:prstGeom>
            <a:gradFill rotWithShape="1">
              <a:gsLst>
                <a:gs pos="0">
                  <a:schemeClr val="hlink">
                    <a:gamma/>
                    <a:tint val="20000"/>
                    <a:invGamma/>
                  </a:schemeClr>
                </a:gs>
                <a:gs pos="100000">
                  <a:schemeClr val="hlink"/>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sp>
          <p:nvSpPr>
            <p:cNvPr id="23" name="Oval 42"/>
            <p:cNvSpPr>
              <a:spLocks noChangeArrowheads="1"/>
            </p:cNvSpPr>
            <p:nvPr/>
          </p:nvSpPr>
          <p:spPr bwMode="gray">
            <a:xfrm rot="802016">
              <a:off x="2133600" y="3124200"/>
              <a:ext cx="598488" cy="598488"/>
            </a:xfrm>
            <a:prstGeom prst="ellipse">
              <a:avLst/>
            </a:prstGeom>
            <a:gradFill rotWithShape="1">
              <a:gsLst>
                <a:gs pos="0">
                  <a:schemeClr val="accent1">
                    <a:gamma/>
                    <a:tint val="28627"/>
                    <a:invGamma/>
                  </a:schemeClr>
                </a:gs>
                <a:gs pos="100000">
                  <a:schemeClr val="accent1"/>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sp>
          <p:nvSpPr>
            <p:cNvPr id="24" name="Oval 43"/>
            <p:cNvSpPr>
              <a:spLocks noChangeArrowheads="1"/>
            </p:cNvSpPr>
            <p:nvPr/>
          </p:nvSpPr>
          <p:spPr bwMode="gray">
            <a:xfrm rot="3116201">
              <a:off x="2714625" y="4468813"/>
              <a:ext cx="504825" cy="504825"/>
            </a:xfrm>
            <a:prstGeom prst="ellipse">
              <a:avLst/>
            </a:prstGeom>
            <a:gradFill rotWithShape="1">
              <a:gsLst>
                <a:gs pos="0">
                  <a:schemeClr val="folHlink">
                    <a:gamma/>
                    <a:tint val="63529"/>
                    <a:invGamma/>
                  </a:schemeClr>
                </a:gs>
                <a:gs pos="100000">
                  <a:schemeClr val="folHlink"/>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grpSp>
      <p:sp>
        <p:nvSpPr>
          <p:cNvPr id="32" name="Заголовок 1"/>
          <p:cNvSpPr>
            <a:spLocks noGrp="1"/>
          </p:cNvSpPr>
          <p:nvPr>
            <p:ph type="title"/>
          </p:nvPr>
        </p:nvSpPr>
        <p:spPr>
          <a:xfrm>
            <a:off x="301752" y="332655"/>
            <a:ext cx="8446712" cy="2448273"/>
          </a:xfrm>
        </p:spPr>
        <p:txBody>
          <a:bodyPr>
            <a:normAutofit fontScale="90000"/>
          </a:bodyPr>
          <a:lstStyle/>
          <a:p>
            <a:pPr algn="ctr"/>
            <a:r>
              <a:rPr lang="kk-KZ" altLang="ru-RU" b="1" i="1" dirty="0" smtClean="0">
                <a:solidFill>
                  <a:srgbClr val="7030A0"/>
                </a:solidFill>
                <a:latin typeface="Times New Roman" panose="02020603050405020304" pitchFamily="18" charset="0"/>
                <a:cs typeface="Times New Roman" panose="02020603050405020304" pitchFamily="18" charset="0"/>
              </a:rPr>
              <a:t>Өзіңді тексер</a:t>
            </a:r>
            <a:r>
              <a:rPr lang="kk-KZ" altLang="ru-RU" b="1" i="1" dirty="0">
                <a:solidFill>
                  <a:srgbClr val="7030A0"/>
                </a:solidFill>
                <a:latin typeface="Times New Roman" panose="02020603050405020304" pitchFamily="18" charset="0"/>
                <a:cs typeface="Times New Roman" panose="02020603050405020304" pitchFamily="18" charset="0"/>
              </a:rPr>
              <a:t/>
            </a:r>
            <a:br>
              <a:rPr lang="kk-KZ" altLang="ru-RU" b="1" i="1" dirty="0">
                <a:solidFill>
                  <a:srgbClr val="7030A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«Т кестесі» </a:t>
            </a:r>
            <a:r>
              <a:rPr lang="kk-KZ" sz="2700" b="1" i="1" dirty="0">
                <a:solidFill>
                  <a:srgbClr val="002060"/>
                </a:solidFill>
                <a:latin typeface="Times New Roman" panose="02020603050405020304" pitchFamily="18" charset="0"/>
                <a:cs typeface="Times New Roman" panose="02020603050405020304" pitchFamily="18" charset="0"/>
              </a:rPr>
              <a:t>әдісі бойынша </a:t>
            </a:r>
            <a:br>
              <a:rPr lang="kk-KZ" sz="2700" b="1" i="1" dirty="0">
                <a:solidFill>
                  <a:srgbClr val="002060"/>
                </a:solidFill>
                <a:latin typeface="Times New Roman" panose="02020603050405020304" pitchFamily="18" charset="0"/>
                <a:cs typeface="Times New Roman" panose="02020603050405020304" pitchFamily="18" charset="0"/>
              </a:rPr>
            </a:br>
            <a:r>
              <a:rPr lang="kk-KZ" sz="2700" b="1" i="1" dirty="0">
                <a:solidFill>
                  <a:srgbClr val="002060"/>
                </a:solidFill>
                <a:latin typeface="Times New Roman" panose="02020603050405020304" pitchFamily="18" charset="0"/>
                <a:cs typeface="Times New Roman" panose="02020603050405020304" pitchFamily="18" charset="0"/>
              </a:rPr>
              <a:t>тойдың жақсы және кері жақтарын жазыңдар</a:t>
            </a:r>
            <a:br>
              <a:rPr lang="kk-KZ" sz="2700" b="1" i="1" dirty="0">
                <a:solidFill>
                  <a:srgbClr val="002060"/>
                </a:solidFill>
                <a:latin typeface="Times New Roman" panose="02020603050405020304" pitchFamily="18" charset="0"/>
                <a:cs typeface="Times New Roman" panose="02020603050405020304" pitchFamily="18" charset="0"/>
              </a:rPr>
            </a:br>
            <a:r>
              <a:rPr lang="kk-KZ" sz="2700" b="1" i="1" dirty="0" smtClean="0">
                <a:solidFill>
                  <a:srgbClr val="002060"/>
                </a:solidFill>
                <a:latin typeface="Times New Roman" panose="02020603050405020304" pitchFamily="18" charset="0"/>
                <a:cs typeface="Times New Roman" panose="02020603050405020304" pitchFamily="18" charset="0"/>
              </a:rPr>
              <a:t/>
            </a:r>
            <a:br>
              <a:rPr lang="kk-KZ" sz="2700" b="1" i="1" dirty="0" smtClean="0">
                <a:solidFill>
                  <a:srgbClr val="00206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endParaRPr lang="ru-RU" sz="1600" b="1" dirty="0">
              <a:solidFill>
                <a:srgbClr val="C00000"/>
              </a:solidFill>
              <a:latin typeface="Times New Roman" panose="02020603050405020304" pitchFamily="18" charset="0"/>
              <a:cs typeface="Times New Roman" panose="02020603050405020304" pitchFamily="18" charset="0"/>
            </a:endParaRPr>
          </a:p>
        </p:txBody>
      </p:sp>
      <p:sp>
        <p:nvSpPr>
          <p:cNvPr id="34" name="Заголовок 1"/>
          <p:cNvSpPr txBox="1">
            <a:spLocks/>
          </p:cNvSpPr>
          <p:nvPr/>
        </p:nvSpPr>
        <p:spPr>
          <a:xfrm>
            <a:off x="606552" y="548679"/>
            <a:ext cx="7709864" cy="1362008"/>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endParaRPr lang="kk-KZ" sz="2000" b="1" dirty="0" smtClean="0">
              <a:solidFill>
                <a:srgbClr val="C00000"/>
              </a:solidFill>
              <a:latin typeface="Times New Roman" panose="02020603050405020304" pitchFamily="18" charset="0"/>
              <a:cs typeface="Times New Roman" panose="02020603050405020304" pitchFamily="18" charset="0"/>
            </a:endParaRPr>
          </a:p>
          <a:p>
            <a:pPr algn="ctr"/>
            <a:endParaRPr lang="kk-KZ" sz="2000" b="1" dirty="0">
              <a:solidFill>
                <a:srgbClr val="C00000"/>
              </a:solidFill>
              <a:latin typeface="Times New Roman" panose="02020603050405020304" pitchFamily="18" charset="0"/>
              <a:cs typeface="Times New Roman" panose="02020603050405020304" pitchFamily="18" charset="0"/>
            </a:endParaRPr>
          </a:p>
          <a:p>
            <a:pPr algn="ctr"/>
            <a:endParaRPr lang="kk-KZ" sz="2000" b="1" dirty="0" smtClean="0">
              <a:solidFill>
                <a:srgbClr val="C00000"/>
              </a:solidFill>
              <a:latin typeface="Times New Roman" panose="02020603050405020304" pitchFamily="18" charset="0"/>
              <a:cs typeface="Times New Roman" panose="02020603050405020304" pitchFamily="18" charset="0"/>
            </a:endParaRPr>
          </a:p>
          <a:p>
            <a:pPr algn="ctr"/>
            <a:endParaRPr lang="kk-KZ" sz="2000" b="1" dirty="0">
              <a:solidFill>
                <a:srgbClr val="C00000"/>
              </a:solidFill>
              <a:latin typeface="Times New Roman" panose="02020603050405020304" pitchFamily="18" charset="0"/>
              <a:cs typeface="Times New Roman" panose="02020603050405020304" pitchFamily="18" charset="0"/>
            </a:endParaRPr>
          </a:p>
          <a:p>
            <a:pPr algn="ctr"/>
            <a:endParaRPr lang="ru-RU" sz="2000" b="1" dirty="0">
              <a:solidFill>
                <a:srgbClr val="C00000"/>
              </a:solidFill>
              <a:latin typeface="Times New Roman" panose="02020603050405020304" pitchFamily="18" charset="0"/>
              <a:cs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443547462"/>
              </p:ext>
            </p:extLst>
          </p:nvPr>
        </p:nvGraphicFramePr>
        <p:xfrm>
          <a:off x="933450" y="1954916"/>
          <a:ext cx="7238950" cy="3435858"/>
        </p:xfrm>
        <a:graphic>
          <a:graphicData uri="http://schemas.openxmlformats.org/drawingml/2006/table">
            <a:tbl>
              <a:tblPr firstRow="1" firstCol="1" bandRow="1">
                <a:tableStyleId>{5C22544A-7EE6-4342-B048-85BDC9FD1C3A}</a:tableStyleId>
              </a:tblPr>
              <a:tblGrid>
                <a:gridCol w="3619087"/>
                <a:gridCol w="3619863"/>
              </a:tblGrid>
              <a:tr h="1114044">
                <a:tc>
                  <a:txBody>
                    <a:bodyPr/>
                    <a:lstStyle/>
                    <a:p>
                      <a:pPr algn="ctr">
                        <a:lnSpc>
                          <a:spcPct val="107000"/>
                        </a:lnSpc>
                        <a:spcAft>
                          <a:spcPts val="0"/>
                        </a:spcAft>
                      </a:pPr>
                      <a:r>
                        <a:rPr lang="ru-RU" sz="1400" dirty="0">
                          <a:effectLst/>
                        </a:rPr>
                        <a:t> </a:t>
                      </a:r>
                      <a:r>
                        <a:rPr lang="ru-RU" sz="2400" dirty="0" smtClean="0">
                          <a:effectLst/>
                          <a:latin typeface="Times New Roman" panose="02020603050405020304" pitchFamily="18" charset="0"/>
                          <a:cs typeface="Times New Roman" panose="02020603050405020304" pitchFamily="18" charset="0"/>
                        </a:rPr>
                        <a:t>Жақсы </a:t>
                      </a:r>
                      <a:r>
                        <a:rPr lang="ru-RU" sz="2400" dirty="0" err="1" smtClean="0">
                          <a:effectLst/>
                          <a:latin typeface="Times New Roman" panose="02020603050405020304" pitchFamily="18" charset="0"/>
                          <a:cs typeface="Times New Roman" panose="02020603050405020304" pitchFamily="18" charset="0"/>
                        </a:rPr>
                        <a:t>жақтары</a:t>
                      </a:r>
                      <a:endParaRPr lang="ru-RU" sz="2400" dirty="0" smtClean="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kk-KZ" sz="2400" dirty="0" smtClean="0">
                          <a:effectLst/>
                          <a:latin typeface="Times New Roman" panose="02020603050405020304" pitchFamily="18" charset="0"/>
                          <a:ea typeface="Calibri" panose="020F0502020204030204" pitchFamily="34" charset="0"/>
                          <a:cs typeface="Times New Roman" panose="02020603050405020304" pitchFamily="18" charset="0"/>
                        </a:rPr>
                        <a:t>« + »</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2400" dirty="0">
                          <a:effectLst/>
                          <a:latin typeface="Times New Roman" panose="02020603050405020304" pitchFamily="18" charset="0"/>
                          <a:cs typeface="Times New Roman" panose="02020603050405020304" pitchFamily="18" charset="0"/>
                        </a:rPr>
                        <a:t> </a:t>
                      </a:r>
                      <a:r>
                        <a:rPr lang="ru-RU" sz="2400" dirty="0" err="1" smtClean="0">
                          <a:effectLst/>
                          <a:latin typeface="Times New Roman" panose="02020603050405020304" pitchFamily="18" charset="0"/>
                          <a:cs typeface="Times New Roman" panose="02020603050405020304" pitchFamily="18" charset="0"/>
                        </a:rPr>
                        <a:t>Кері</a:t>
                      </a:r>
                      <a:r>
                        <a:rPr lang="ru-RU" sz="2400" dirty="0" smtClean="0">
                          <a:effectLst/>
                          <a:latin typeface="Times New Roman" panose="02020603050405020304" pitchFamily="18" charset="0"/>
                          <a:cs typeface="Times New Roman" panose="02020603050405020304" pitchFamily="18" charset="0"/>
                        </a:rPr>
                        <a:t> </a:t>
                      </a:r>
                      <a:r>
                        <a:rPr lang="ru-RU" sz="2400" dirty="0" err="1" smtClean="0">
                          <a:effectLst/>
                          <a:latin typeface="Times New Roman" panose="02020603050405020304" pitchFamily="18" charset="0"/>
                          <a:cs typeface="Times New Roman" panose="02020603050405020304" pitchFamily="18" charset="0"/>
                        </a:rPr>
                        <a:t>жақтары</a:t>
                      </a:r>
                      <a:endParaRPr lang="ru-RU" sz="2400" dirty="0" smtClean="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kk-KZ" sz="2400" dirty="0" smtClean="0">
                          <a:effectLst/>
                          <a:latin typeface="Times New Roman" panose="02020603050405020304" pitchFamily="18" charset="0"/>
                          <a:ea typeface="Calibri" panose="020F0502020204030204" pitchFamily="34" charset="0"/>
                          <a:cs typeface="Times New Roman" panose="02020603050405020304" pitchFamily="18" charset="0"/>
                        </a:rPr>
                        <a:t>« - »</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2160469">
                <a:tc>
                  <a:txBody>
                    <a:bodyPr/>
                    <a:lstStyle/>
                    <a:p>
                      <a:pPr algn="l">
                        <a:lnSpc>
                          <a:spcPct val="107000"/>
                        </a:lnSpc>
                        <a:spcAft>
                          <a:spcPts val="0"/>
                        </a:spcAft>
                      </a:pPr>
                      <a:r>
                        <a:rPr lang="kk-KZ" sz="20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Шаңырақ көтеру, </a:t>
                      </a:r>
                    </a:p>
                    <a:p>
                      <a:pPr algn="l">
                        <a:lnSpc>
                          <a:spcPct val="107000"/>
                        </a:lnSpc>
                        <a:spcAft>
                          <a:spcPts val="0"/>
                        </a:spcAft>
                      </a:pPr>
                      <a:r>
                        <a:rPr lang="kk-KZ" sz="20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Қуаныш, жақсылықты бөлісу,</a:t>
                      </a:r>
                    </a:p>
                    <a:p>
                      <a:pPr algn="l">
                        <a:lnSpc>
                          <a:spcPct val="107000"/>
                        </a:lnSpc>
                        <a:spcAft>
                          <a:spcPts val="0"/>
                        </a:spcAft>
                      </a:pPr>
                      <a:r>
                        <a:rPr lang="kk-KZ" sz="20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Ағайын, туыс, жекжаттың басын қосу</a:t>
                      </a:r>
                    </a:p>
                    <a:p>
                      <a:pPr algn="l">
                        <a:lnSpc>
                          <a:spcPct val="107000"/>
                        </a:lnSpc>
                        <a:spcAft>
                          <a:spcPts val="0"/>
                        </a:spcAft>
                      </a:pPr>
                      <a:endParaRPr lang="kk-KZ"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l">
                        <a:lnSpc>
                          <a:spcPct val="107000"/>
                        </a:lnSpc>
                        <a:spcAft>
                          <a:spcPts val="0"/>
                        </a:spcAft>
                      </a:pP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kk-KZ" sz="20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Даңғойлық, мақтаншақтық, бақталастық, бәсекелестік, арзан атақ, ысырапшылдық</a:t>
                      </a:r>
                      <a:endParaRPr lang="ru-RU" sz="20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9941604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285" name="Group 21"/>
          <p:cNvGraphicFramePr>
            <a:graphicFrameLocks noGrp="1"/>
          </p:cNvGraphicFramePr>
          <p:nvPr>
            <p:ph idx="1"/>
            <p:extLst>
              <p:ext uri="{D42A27DB-BD31-4B8C-83A1-F6EECF244321}">
                <p14:modId xmlns:p14="http://schemas.microsoft.com/office/powerpoint/2010/main" val="2446846603"/>
              </p:ext>
            </p:extLst>
          </p:nvPr>
        </p:nvGraphicFramePr>
        <p:xfrm>
          <a:off x="0" y="1900878"/>
          <a:ext cx="8748465" cy="2541954"/>
        </p:xfrm>
        <a:graphic>
          <a:graphicData uri="http://schemas.openxmlformats.org/drawingml/2006/table">
            <a:tbl>
              <a:tblPr/>
              <a:tblGrid>
                <a:gridCol w="2916155"/>
                <a:gridCol w="2916155"/>
                <a:gridCol w="2916155"/>
              </a:tblGrid>
              <a:tr h="12220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FFFFFF"/>
                          </a:solidFill>
                          <a:effectLst/>
                          <a:latin typeface="Times New Roman" pitchFamily="18" charset="0"/>
                          <a:cs typeface="Times New Roman" pitchFamily="18" charset="0"/>
                        </a:rPr>
                        <a:t>Шығармадағы той көрінісі</a:t>
                      </a:r>
                      <a:endParaRPr kumimoji="0" lang="ru-RU" sz="2400" b="1" i="0" u="none" strike="noStrike" cap="none" normalizeH="0" baseline="0" dirty="0" smtClean="0">
                        <a:ln>
                          <a:noFill/>
                        </a:ln>
                        <a:solidFill>
                          <a:srgbClr val="FFFFFF"/>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FFFFFF"/>
                          </a:solidFill>
                          <a:effectLst/>
                          <a:latin typeface="Times New Roman" pitchFamily="18" charset="0"/>
                          <a:cs typeface="Times New Roman" pitchFamily="18" charset="0"/>
                        </a:rPr>
                        <a:t>Ұқсастықтары</a:t>
                      </a:r>
                      <a:endParaRPr kumimoji="0" lang="ru-RU" sz="2400" b="1" i="0" u="none" strike="noStrike" cap="none" normalizeH="0" baseline="0" dirty="0" smtClean="0">
                        <a:ln>
                          <a:noFill/>
                        </a:ln>
                        <a:solidFill>
                          <a:srgbClr val="FFFFFF"/>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kk-KZ" altLang="ru-RU" sz="2400" b="1" dirty="0" smtClean="0">
                          <a:solidFill>
                            <a:schemeClr val="bg1"/>
                          </a:solidFill>
                          <a:latin typeface="Times New Roman" panose="02020603050405020304" pitchFamily="18" charset="0"/>
                          <a:cs typeface="Times New Roman" panose="02020603050405020304" pitchFamily="18" charset="0"/>
                        </a:rPr>
                        <a:t>Қазіргі</a:t>
                      </a:r>
                      <a:r>
                        <a:rPr lang="kk-KZ" altLang="ru-RU" sz="2400" b="1" baseline="0" dirty="0" smtClean="0">
                          <a:solidFill>
                            <a:schemeClr val="bg1"/>
                          </a:solidFill>
                          <a:latin typeface="Times New Roman" panose="02020603050405020304" pitchFamily="18" charset="0"/>
                          <a:cs typeface="Times New Roman" panose="02020603050405020304" pitchFamily="18" charset="0"/>
                        </a:rPr>
                        <a:t> уақыттағы</a:t>
                      </a:r>
                      <a:r>
                        <a:rPr lang="kk-KZ" altLang="ru-RU" sz="2400" b="1" dirty="0" smtClean="0">
                          <a:solidFill>
                            <a:schemeClr val="bg1"/>
                          </a:solidFill>
                          <a:latin typeface="Times New Roman" panose="02020603050405020304" pitchFamily="18" charset="0"/>
                          <a:cs typeface="Times New Roman" panose="02020603050405020304" pitchFamily="18" charset="0"/>
                        </a:rPr>
                        <a:t> </a:t>
                      </a:r>
                      <a:r>
                        <a:rPr lang="kk-KZ" altLang="ru-RU" sz="2400" b="1" dirty="0" smtClean="0">
                          <a:solidFill>
                            <a:schemeClr val="bg1"/>
                          </a:solidFill>
                          <a:latin typeface="Times New Roman" panose="02020603050405020304" pitchFamily="18" charset="0"/>
                          <a:cs typeface="Times New Roman" panose="02020603050405020304" pitchFamily="18" charset="0"/>
                        </a:rPr>
                        <a:t>өткізіліп жатқан той</a:t>
                      </a:r>
                      <a:endParaRPr kumimoji="0" lang="kk-KZ" sz="2400" b="1" i="0" u="none" strike="noStrike" cap="none" normalizeH="0" baseline="0" dirty="0" smtClean="0">
                        <a:ln>
                          <a:noFill/>
                        </a:ln>
                        <a:solidFill>
                          <a:schemeClr val="bg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r>
              <a:tr h="954159">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463416"/>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DE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463416"/>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DE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rgbClr val="463416"/>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DEFF"/>
                    </a:solidFill>
                  </a:tcPr>
                </a:tc>
              </a:tr>
              <a:tr h="133781">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463416"/>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rgbClr val="463416"/>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rgbClr val="463416"/>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FFF"/>
                    </a:solidFill>
                  </a:tcPr>
                </a:tc>
              </a:tr>
            </a:tbl>
          </a:graphicData>
        </a:graphic>
      </p:graphicFrame>
      <p:sp>
        <p:nvSpPr>
          <p:cNvPr id="2" name="Прямоугольник 1"/>
          <p:cNvSpPr/>
          <p:nvPr/>
        </p:nvSpPr>
        <p:spPr>
          <a:xfrm>
            <a:off x="323528" y="256872"/>
            <a:ext cx="4230216" cy="1015663"/>
          </a:xfrm>
          <a:prstGeom prst="rect">
            <a:avLst/>
          </a:prstGeom>
        </p:spPr>
        <p:txBody>
          <a:bodyPr wrap="square">
            <a:spAutoFit/>
          </a:bodyPr>
          <a:lstStyle/>
          <a:p>
            <a:pPr algn="ctr">
              <a:spcBef>
                <a:spcPct val="50000"/>
              </a:spcBef>
            </a:pPr>
            <a:r>
              <a:rPr lang="kk-KZ" sz="2400" b="1" dirty="0" smtClean="0">
                <a:solidFill>
                  <a:srgbClr val="C00000"/>
                </a:solidFill>
                <a:latin typeface="Times New Roman" pitchFamily="18" charset="0"/>
                <a:cs typeface="Times New Roman" pitchFamily="18" charset="0"/>
              </a:rPr>
              <a:t>ТАПСЫРМА</a:t>
            </a:r>
            <a:endParaRPr lang="kk-KZ" sz="2400" b="1" dirty="0">
              <a:solidFill>
                <a:srgbClr val="C00000"/>
              </a:solidFill>
              <a:latin typeface="Times New Roman" pitchFamily="18" charset="0"/>
              <a:cs typeface="Times New Roman" pitchFamily="18" charset="0"/>
            </a:endParaRPr>
          </a:p>
          <a:p>
            <a:pPr algn="ctr">
              <a:spcBef>
                <a:spcPct val="50000"/>
              </a:spcBef>
            </a:pPr>
            <a:r>
              <a:rPr lang="kk-KZ" sz="2400" b="1" dirty="0" smtClean="0">
                <a:solidFill>
                  <a:srgbClr val="3333CC"/>
                </a:solidFill>
                <a:latin typeface="Times New Roman" pitchFamily="18" charset="0"/>
                <a:cs typeface="Times New Roman" pitchFamily="18" charset="0"/>
              </a:rPr>
              <a:t>«Түсіндірме күнделік» әдісі</a:t>
            </a:r>
            <a:endParaRPr lang="en-US" sz="2400" b="1" dirty="0">
              <a:solidFill>
                <a:srgbClr val="3333CC"/>
              </a:solidFill>
              <a:latin typeface="Times New Roman" pitchFamily="18" charset="0"/>
              <a:cs typeface="Times New Roman" pitchFamily="18" charset="0"/>
            </a:endParaRPr>
          </a:p>
        </p:txBody>
      </p:sp>
      <p:sp>
        <p:nvSpPr>
          <p:cNvPr id="3" name="Прямоугольник 2"/>
          <p:cNvSpPr/>
          <p:nvPr/>
        </p:nvSpPr>
        <p:spPr>
          <a:xfrm>
            <a:off x="1043608" y="548680"/>
            <a:ext cx="4896544" cy="1969770"/>
          </a:xfrm>
          <a:prstGeom prst="rect">
            <a:avLst/>
          </a:prstGeom>
        </p:spPr>
        <p:txBody>
          <a:bodyPr wrap="square">
            <a:spAutoFit/>
          </a:bodyPr>
          <a:lstStyle/>
          <a:p>
            <a:endParaRPr lang="kk-KZ" altLang="ru-RU" sz="2000" dirty="0" smtClean="0">
              <a:solidFill>
                <a:srgbClr val="002060"/>
              </a:solidFill>
              <a:latin typeface="Times New Roman" panose="02020603050405020304" pitchFamily="18" charset="0"/>
              <a:cs typeface="Times New Roman" panose="02020603050405020304" pitchFamily="18" charset="0"/>
            </a:endParaRPr>
          </a:p>
          <a:p>
            <a:endParaRPr lang="kk-KZ" altLang="ru-RU" sz="2000" dirty="0" smtClean="0">
              <a:solidFill>
                <a:srgbClr val="002060"/>
              </a:solidFill>
              <a:latin typeface="Times New Roman" panose="02020603050405020304" pitchFamily="18" charset="0"/>
              <a:cs typeface="Times New Roman" panose="02020603050405020304" pitchFamily="18" charset="0"/>
            </a:endParaRPr>
          </a:p>
          <a:p>
            <a:r>
              <a:rPr lang="kk-KZ" altLang="ru-RU" sz="2000" dirty="0" smtClean="0">
                <a:solidFill>
                  <a:srgbClr val="002060"/>
                </a:solidFill>
                <a:latin typeface="Times New Roman" panose="02020603050405020304" pitchFamily="18" charset="0"/>
                <a:cs typeface="Times New Roman" panose="02020603050405020304" pitchFamily="18" charset="0"/>
              </a:rPr>
              <a:t>Шығармадағы той мен </a:t>
            </a:r>
            <a:r>
              <a:rPr lang="kk-KZ" altLang="ru-RU" sz="2000" dirty="0" smtClean="0">
                <a:solidFill>
                  <a:srgbClr val="002060"/>
                </a:solidFill>
                <a:latin typeface="Times New Roman" panose="02020603050405020304" pitchFamily="18" charset="0"/>
                <a:cs typeface="Times New Roman" panose="02020603050405020304" pitchFamily="18" charset="0"/>
              </a:rPr>
              <a:t>қазіргі уақыттағы</a:t>
            </a:r>
            <a:r>
              <a:rPr lang="kk-KZ" altLang="ru-RU" sz="2000" dirty="0" smtClean="0">
                <a:solidFill>
                  <a:srgbClr val="002060"/>
                </a:solidFill>
                <a:latin typeface="Times New Roman" panose="02020603050405020304" pitchFamily="18" charset="0"/>
                <a:cs typeface="Times New Roman" panose="02020603050405020304" pitchFamily="18" charset="0"/>
              </a:rPr>
              <a:t> </a:t>
            </a:r>
            <a:r>
              <a:rPr lang="kk-KZ" altLang="ru-RU" sz="2000" dirty="0" smtClean="0">
                <a:solidFill>
                  <a:srgbClr val="002060"/>
                </a:solidFill>
                <a:latin typeface="Times New Roman" panose="02020603050405020304" pitchFamily="18" charset="0"/>
                <a:cs typeface="Times New Roman" panose="02020603050405020304" pitchFamily="18" charset="0"/>
              </a:rPr>
              <a:t>өткізіліп жатқан тойды салыстырыңдар</a:t>
            </a:r>
            <a:endParaRPr lang="ru-RU" altLang="ru-RU" sz="2000" dirty="0">
              <a:solidFill>
                <a:srgbClr val="002060"/>
              </a:solidFill>
              <a:latin typeface="Times New Roman" panose="02020603050405020304" pitchFamily="18" charset="0"/>
              <a:cs typeface="Times New Roman" panose="02020603050405020304" pitchFamily="18" charset="0"/>
            </a:endParaRPr>
          </a:p>
          <a:p>
            <a:r>
              <a:rPr lang="kk-KZ" altLang="ru-RU" sz="2400" dirty="0" smtClean="0">
                <a:solidFill>
                  <a:srgbClr val="002060"/>
                </a:solidFill>
                <a:latin typeface="Times New Roman" panose="02020603050405020304" pitchFamily="18" charset="0"/>
                <a:cs typeface="Times New Roman" panose="02020603050405020304" pitchFamily="18" charset="0"/>
              </a:rPr>
              <a:t> </a:t>
            </a:r>
            <a:r>
              <a:rPr lang="ru-RU" altLang="ru-RU" dirty="0">
                <a:solidFill>
                  <a:srgbClr val="002060"/>
                </a:solidFill>
                <a:latin typeface="Times New Roman" panose="02020603050405020304" pitchFamily="18" charset="0"/>
                <a:cs typeface="Times New Roman" panose="02020603050405020304" pitchFamily="18" charset="0"/>
              </a:rPr>
              <a:t/>
            </a:r>
            <a:br>
              <a:rPr lang="ru-RU" altLang="ru-RU" dirty="0">
                <a:solidFill>
                  <a:srgbClr val="002060"/>
                </a:solidFill>
                <a:latin typeface="Times New Roman" panose="02020603050405020304" pitchFamily="18" charset="0"/>
                <a:cs typeface="Times New Roman" panose="02020603050405020304" pitchFamily="18" charset="0"/>
              </a:rPr>
            </a:br>
            <a:endParaRPr lang="ru-RU" dirty="0">
              <a:solidFill>
                <a:srgbClr val="002060"/>
              </a:solidFill>
            </a:endParaRPr>
          </a:p>
        </p:txBody>
      </p:sp>
      <p:sp>
        <p:nvSpPr>
          <p:cNvPr id="4" name="Прямоугольник 3"/>
          <p:cNvSpPr/>
          <p:nvPr/>
        </p:nvSpPr>
        <p:spPr>
          <a:xfrm>
            <a:off x="4553744" y="4606244"/>
            <a:ext cx="4410744" cy="2092881"/>
          </a:xfrm>
          <a:prstGeom prst="rect">
            <a:avLst/>
          </a:prstGeom>
        </p:spPr>
        <p:txBody>
          <a:bodyPr wrap="square">
            <a:spAutoFit/>
          </a:bodyPr>
          <a:lstStyle/>
          <a:p>
            <a:pPr algn="ctr">
              <a:spcBef>
                <a:spcPct val="50000"/>
              </a:spcBef>
            </a:pPr>
            <a:endParaRPr lang="kk-KZ" sz="2400" b="1" dirty="0" smtClean="0">
              <a:solidFill>
                <a:srgbClr val="C00000"/>
              </a:solidFill>
              <a:latin typeface="Times New Roman" pitchFamily="18" charset="0"/>
              <a:cs typeface="Times New Roman" pitchFamily="18" charset="0"/>
            </a:endParaRPr>
          </a:p>
          <a:p>
            <a:pPr>
              <a:spcBef>
                <a:spcPct val="50000"/>
              </a:spcBef>
            </a:pPr>
            <a:r>
              <a:rPr lang="kk-KZ" sz="2400" b="1" dirty="0" smtClean="0">
                <a:solidFill>
                  <a:srgbClr val="C00000"/>
                </a:solidFill>
                <a:latin typeface="Times New Roman" pitchFamily="18" charset="0"/>
                <a:cs typeface="Times New Roman" pitchFamily="18" charset="0"/>
              </a:rPr>
              <a:t>Дескриптор:</a:t>
            </a:r>
            <a:endParaRPr lang="kk-KZ" sz="2400" b="1" dirty="0">
              <a:solidFill>
                <a:srgbClr val="C00000"/>
              </a:solidFill>
              <a:latin typeface="Times New Roman" pitchFamily="18" charset="0"/>
              <a:cs typeface="Times New Roman" pitchFamily="18" charset="0"/>
            </a:endParaRPr>
          </a:p>
          <a:p>
            <a:pPr>
              <a:spcBef>
                <a:spcPct val="50000"/>
              </a:spcBef>
            </a:pPr>
            <a:r>
              <a:rPr lang="kk-KZ" sz="2000" dirty="0">
                <a:solidFill>
                  <a:srgbClr val="002060"/>
                </a:solidFill>
                <a:latin typeface="Times New Roman" pitchFamily="18" charset="0"/>
                <a:cs typeface="Times New Roman" pitchFamily="18" charset="0"/>
              </a:rPr>
              <a:t>ө</a:t>
            </a:r>
            <a:r>
              <a:rPr lang="kk-KZ" sz="2000" dirty="0" smtClean="0">
                <a:solidFill>
                  <a:srgbClr val="002060"/>
                </a:solidFill>
                <a:latin typeface="Times New Roman" pitchFamily="18" charset="0"/>
                <a:cs typeface="Times New Roman" pitchFamily="18" charset="0"/>
              </a:rPr>
              <a:t>з пікірін білдіреді;                        </a:t>
            </a:r>
            <a:r>
              <a:rPr lang="kk-KZ" sz="2000" dirty="0">
                <a:solidFill>
                  <a:srgbClr val="002060"/>
                </a:solidFill>
                <a:latin typeface="Times New Roman" pitchFamily="18" charset="0"/>
                <a:cs typeface="Times New Roman" pitchFamily="18" charset="0"/>
              </a:rPr>
              <a:t>т</a:t>
            </a:r>
            <a:r>
              <a:rPr lang="kk-KZ" sz="2000" dirty="0" smtClean="0">
                <a:solidFill>
                  <a:srgbClr val="002060"/>
                </a:solidFill>
                <a:latin typeface="Times New Roman" pitchFamily="18" charset="0"/>
                <a:cs typeface="Times New Roman" pitchFamily="18" charset="0"/>
              </a:rPr>
              <a:t>ойлардың өткізу үрдістерін салыстырады.</a:t>
            </a:r>
            <a:endParaRPr lang="en-US"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037468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285" name="Group 21"/>
          <p:cNvGraphicFramePr>
            <a:graphicFrameLocks noGrp="1"/>
          </p:cNvGraphicFramePr>
          <p:nvPr>
            <p:ph idx="1"/>
            <p:extLst>
              <p:ext uri="{D42A27DB-BD31-4B8C-83A1-F6EECF244321}">
                <p14:modId xmlns:p14="http://schemas.microsoft.com/office/powerpoint/2010/main" val="186810860"/>
              </p:ext>
            </p:extLst>
          </p:nvPr>
        </p:nvGraphicFramePr>
        <p:xfrm>
          <a:off x="0" y="1900879"/>
          <a:ext cx="9144000" cy="4957121"/>
        </p:xfrm>
        <a:graphic>
          <a:graphicData uri="http://schemas.openxmlformats.org/drawingml/2006/table">
            <a:tbl>
              <a:tblPr/>
              <a:tblGrid>
                <a:gridCol w="3048000"/>
                <a:gridCol w="3048000"/>
                <a:gridCol w="3048000"/>
              </a:tblGrid>
              <a:tr h="11245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FFFFFF"/>
                          </a:solidFill>
                          <a:effectLst/>
                          <a:latin typeface="Times New Roman" pitchFamily="18" charset="0"/>
                          <a:cs typeface="Times New Roman" pitchFamily="18" charset="0"/>
                        </a:rPr>
                        <a:t>Шығармадағы той көрінісі</a:t>
                      </a:r>
                      <a:endParaRPr kumimoji="0" lang="ru-RU" sz="2400" b="1" i="0" u="none" strike="noStrike" cap="none" normalizeH="0" baseline="0" dirty="0" smtClean="0">
                        <a:ln>
                          <a:noFill/>
                        </a:ln>
                        <a:solidFill>
                          <a:srgbClr val="FFFFFF"/>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FFFFFF"/>
                          </a:solidFill>
                          <a:effectLst/>
                          <a:latin typeface="Times New Roman" pitchFamily="18" charset="0"/>
                          <a:cs typeface="Times New Roman" pitchFamily="18" charset="0"/>
                        </a:rPr>
                        <a:t>Ұқсастықтары</a:t>
                      </a:r>
                      <a:endParaRPr kumimoji="0" lang="ru-RU" sz="2400" b="1" i="0" u="none" strike="noStrike" cap="none" normalizeH="0" baseline="0" dirty="0" smtClean="0">
                        <a:ln>
                          <a:noFill/>
                        </a:ln>
                        <a:solidFill>
                          <a:srgbClr val="FFFFFF"/>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kk-KZ" altLang="ru-RU" sz="2400" b="1" dirty="0" smtClean="0">
                          <a:solidFill>
                            <a:schemeClr val="bg1"/>
                          </a:solidFill>
                          <a:latin typeface="Times New Roman" panose="02020603050405020304" pitchFamily="18" charset="0"/>
                          <a:cs typeface="Times New Roman" panose="02020603050405020304" pitchFamily="18" charset="0"/>
                        </a:rPr>
                        <a:t>Бүгінгі өмірдегі өткізіліп жатқан той</a:t>
                      </a:r>
                      <a:endParaRPr kumimoji="0" lang="kk-KZ" sz="2400" b="1" i="0" u="none" strike="noStrike" cap="none" normalizeH="0" baseline="0" dirty="0" smtClean="0">
                        <a:ln>
                          <a:noFill/>
                        </a:ln>
                        <a:solidFill>
                          <a:schemeClr val="bg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r>
              <a:tr h="3460042">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kk-KZ" sz="1800" kern="1200" dirty="0" smtClean="0">
                          <a:solidFill>
                            <a:schemeClr val="tx1"/>
                          </a:solidFill>
                          <a:effectLst/>
                          <a:latin typeface="Times New Roman" panose="02020603050405020304" pitchFamily="18" charset="0"/>
                          <a:ea typeface="+mn-ea"/>
                          <a:cs typeface="Times New Roman" panose="02020603050405020304" pitchFamily="18" charset="0"/>
                        </a:rPr>
                        <a:t>«Тәуекел той» әңгімесінің атының өзі айтып тұрғанындай, шығармаға қазіргі замандағы бәсеке тойы арқау болған. Бақталастық пен күндестіктің шегінен асқынғандығы сонша той десе жанын салатын қазақ бүгінде дәстүрлі тойларды жоғалтып, тойдың өзін бәсекеге айналдыра бастады. </a:t>
                      </a:r>
                      <a:endParaRPr kumimoji="0" lang="ru-RU" sz="1800" b="0" i="0" u="none" strike="noStrike" cap="none" normalizeH="0" baseline="0" dirty="0" smtClean="0">
                        <a:ln>
                          <a:noFill/>
                        </a:ln>
                        <a:solidFill>
                          <a:srgbClr val="463416"/>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DE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Бәсекелестік,</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даңғойлық,</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ысырапшылдық</a:t>
                      </a:r>
                      <a:endParaRPr kumimoji="0" lang="ru-RU"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DE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kk-KZ" sz="1800" kern="1200" dirty="0" smtClean="0">
                          <a:solidFill>
                            <a:schemeClr val="tx1"/>
                          </a:solidFill>
                          <a:effectLst/>
                          <a:latin typeface="Times New Roman" panose="02020603050405020304" pitchFamily="18" charset="0"/>
                          <a:ea typeface="+mn-ea"/>
                          <a:cs typeface="Times New Roman" panose="02020603050405020304" pitchFamily="18" charset="0"/>
                        </a:rPr>
                        <a:t>Даңқ пен дақпыртқа мастанған жандардың өзгеден асып түсу мақсатында тойдан кейін қарызға белшесінен батып жатуы бүгінгі күннің шындығы.</a:t>
                      </a:r>
                      <a:endParaRPr lang="ru-RU" sz="1800" kern="1200" dirty="0" smtClean="0">
                        <a:solidFill>
                          <a:schemeClr val="tx1"/>
                        </a:solidFill>
                        <a:effectLst/>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rgbClr val="463416"/>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DEFF"/>
                    </a:solidFill>
                  </a:tcPr>
                </a:tc>
              </a:tr>
              <a:tr h="37256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463416"/>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rgbClr val="463416"/>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rgbClr val="463416"/>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FFF"/>
                    </a:solidFill>
                  </a:tcPr>
                </a:tc>
              </a:tr>
            </a:tbl>
          </a:graphicData>
        </a:graphic>
      </p:graphicFrame>
      <p:sp>
        <p:nvSpPr>
          <p:cNvPr id="2" name="Прямоугольник 1"/>
          <p:cNvSpPr/>
          <p:nvPr/>
        </p:nvSpPr>
        <p:spPr>
          <a:xfrm>
            <a:off x="323528" y="256872"/>
            <a:ext cx="4230216" cy="1015663"/>
          </a:xfrm>
          <a:prstGeom prst="rect">
            <a:avLst/>
          </a:prstGeom>
        </p:spPr>
        <p:txBody>
          <a:bodyPr wrap="square">
            <a:spAutoFit/>
          </a:bodyPr>
          <a:lstStyle/>
          <a:p>
            <a:pPr algn="ctr">
              <a:spcBef>
                <a:spcPct val="50000"/>
              </a:spcBef>
            </a:pPr>
            <a:r>
              <a:rPr lang="kk-KZ" sz="2400" b="1" dirty="0" smtClean="0">
                <a:solidFill>
                  <a:srgbClr val="C00000"/>
                </a:solidFill>
                <a:latin typeface="Times New Roman" pitchFamily="18" charset="0"/>
                <a:cs typeface="Times New Roman" pitchFamily="18" charset="0"/>
              </a:rPr>
              <a:t>ӨЗІҢДІ ТЕКСЕР</a:t>
            </a:r>
            <a:endParaRPr lang="kk-KZ" sz="2400" b="1" dirty="0">
              <a:solidFill>
                <a:srgbClr val="C00000"/>
              </a:solidFill>
              <a:latin typeface="Times New Roman" pitchFamily="18" charset="0"/>
              <a:cs typeface="Times New Roman" pitchFamily="18" charset="0"/>
            </a:endParaRPr>
          </a:p>
          <a:p>
            <a:pPr algn="ctr">
              <a:spcBef>
                <a:spcPct val="50000"/>
              </a:spcBef>
            </a:pPr>
            <a:r>
              <a:rPr lang="kk-KZ" sz="2400" b="1" dirty="0" smtClean="0">
                <a:solidFill>
                  <a:srgbClr val="3333CC"/>
                </a:solidFill>
                <a:latin typeface="Times New Roman" pitchFamily="18" charset="0"/>
                <a:cs typeface="Times New Roman" pitchFamily="18" charset="0"/>
              </a:rPr>
              <a:t>«Түсіндірме күнделік» әдісі</a:t>
            </a:r>
            <a:endParaRPr lang="en-US" sz="2400" b="1" dirty="0">
              <a:solidFill>
                <a:srgbClr val="3333CC"/>
              </a:solidFill>
              <a:latin typeface="Times New Roman" pitchFamily="18" charset="0"/>
              <a:cs typeface="Times New Roman" pitchFamily="18" charset="0"/>
            </a:endParaRPr>
          </a:p>
        </p:txBody>
      </p:sp>
      <p:sp>
        <p:nvSpPr>
          <p:cNvPr id="3" name="Прямоугольник 2"/>
          <p:cNvSpPr/>
          <p:nvPr/>
        </p:nvSpPr>
        <p:spPr>
          <a:xfrm>
            <a:off x="1043608" y="548680"/>
            <a:ext cx="4968552" cy="1969770"/>
          </a:xfrm>
          <a:prstGeom prst="rect">
            <a:avLst/>
          </a:prstGeom>
        </p:spPr>
        <p:txBody>
          <a:bodyPr wrap="square">
            <a:spAutoFit/>
          </a:bodyPr>
          <a:lstStyle/>
          <a:p>
            <a:endParaRPr lang="kk-KZ" altLang="ru-RU" sz="2000" dirty="0" smtClean="0">
              <a:solidFill>
                <a:srgbClr val="002060"/>
              </a:solidFill>
              <a:latin typeface="Times New Roman" panose="02020603050405020304" pitchFamily="18" charset="0"/>
              <a:cs typeface="Times New Roman" panose="02020603050405020304" pitchFamily="18" charset="0"/>
            </a:endParaRPr>
          </a:p>
          <a:p>
            <a:endParaRPr lang="kk-KZ" altLang="ru-RU" sz="2000" dirty="0" smtClean="0">
              <a:solidFill>
                <a:srgbClr val="002060"/>
              </a:solidFill>
              <a:latin typeface="Times New Roman" panose="02020603050405020304" pitchFamily="18" charset="0"/>
              <a:cs typeface="Times New Roman" panose="02020603050405020304" pitchFamily="18" charset="0"/>
            </a:endParaRPr>
          </a:p>
          <a:p>
            <a:r>
              <a:rPr lang="kk-KZ" altLang="ru-RU" sz="2000" dirty="0" smtClean="0">
                <a:solidFill>
                  <a:srgbClr val="002060"/>
                </a:solidFill>
                <a:latin typeface="Times New Roman" panose="02020603050405020304" pitchFamily="18" charset="0"/>
                <a:cs typeface="Times New Roman" panose="02020603050405020304" pitchFamily="18" charset="0"/>
              </a:rPr>
              <a:t>Шығармадағы той мен бүгінгі өмірдегі өткізіліп жатқан тойды салыстырыңдар</a:t>
            </a:r>
            <a:endParaRPr lang="ru-RU" altLang="ru-RU" sz="2000" dirty="0">
              <a:solidFill>
                <a:srgbClr val="002060"/>
              </a:solidFill>
              <a:latin typeface="Times New Roman" panose="02020603050405020304" pitchFamily="18" charset="0"/>
              <a:cs typeface="Times New Roman" panose="02020603050405020304" pitchFamily="18" charset="0"/>
            </a:endParaRPr>
          </a:p>
          <a:p>
            <a:r>
              <a:rPr lang="kk-KZ" altLang="ru-RU" sz="2400" dirty="0" smtClean="0">
                <a:solidFill>
                  <a:srgbClr val="002060"/>
                </a:solidFill>
                <a:latin typeface="Times New Roman" panose="02020603050405020304" pitchFamily="18" charset="0"/>
                <a:cs typeface="Times New Roman" panose="02020603050405020304" pitchFamily="18" charset="0"/>
              </a:rPr>
              <a:t> </a:t>
            </a:r>
            <a:r>
              <a:rPr lang="ru-RU" altLang="ru-RU" dirty="0">
                <a:solidFill>
                  <a:srgbClr val="002060"/>
                </a:solidFill>
                <a:latin typeface="Times New Roman" panose="02020603050405020304" pitchFamily="18" charset="0"/>
                <a:cs typeface="Times New Roman" panose="02020603050405020304" pitchFamily="18" charset="0"/>
              </a:rPr>
              <a:t/>
            </a:r>
            <a:br>
              <a:rPr lang="ru-RU" altLang="ru-RU" dirty="0">
                <a:solidFill>
                  <a:srgbClr val="002060"/>
                </a:solidFill>
                <a:latin typeface="Times New Roman" panose="02020603050405020304" pitchFamily="18" charset="0"/>
                <a:cs typeface="Times New Roman" panose="02020603050405020304" pitchFamily="18" charset="0"/>
              </a:rPr>
            </a:br>
            <a:endParaRPr lang="ru-RU" dirty="0">
              <a:solidFill>
                <a:srgbClr val="002060"/>
              </a:solidFill>
            </a:endParaRPr>
          </a:p>
        </p:txBody>
      </p:sp>
    </p:spTree>
    <p:extLst>
      <p:ext uri="{BB962C8B-B14F-4D97-AF65-F5344CB8AC3E}">
        <p14:creationId xmlns:p14="http://schemas.microsoft.com/office/powerpoint/2010/main" val="31660080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56872"/>
            <a:ext cx="4230216" cy="461665"/>
          </a:xfrm>
          <a:prstGeom prst="rect">
            <a:avLst/>
          </a:prstGeom>
        </p:spPr>
        <p:txBody>
          <a:bodyPr wrap="square">
            <a:spAutoFit/>
          </a:bodyPr>
          <a:lstStyle/>
          <a:p>
            <a:pPr algn="ctr">
              <a:spcBef>
                <a:spcPct val="50000"/>
              </a:spcBef>
            </a:pPr>
            <a:r>
              <a:rPr lang="kk-KZ" sz="2400" b="1" dirty="0" smtClean="0">
                <a:solidFill>
                  <a:srgbClr val="C00000"/>
                </a:solidFill>
                <a:latin typeface="Times New Roman" pitchFamily="18" charset="0"/>
                <a:cs typeface="Times New Roman" pitchFamily="18" charset="0"/>
              </a:rPr>
              <a:t>ТАПСЫРМА</a:t>
            </a:r>
            <a:endParaRPr lang="kk-KZ" sz="2400" b="1" dirty="0">
              <a:solidFill>
                <a:srgbClr val="C00000"/>
              </a:solidFill>
              <a:latin typeface="Times New Roman" pitchFamily="18" charset="0"/>
              <a:cs typeface="Times New Roman" pitchFamily="18" charset="0"/>
            </a:endParaRPr>
          </a:p>
        </p:txBody>
      </p:sp>
      <p:sp>
        <p:nvSpPr>
          <p:cNvPr id="3" name="Прямоугольник 2"/>
          <p:cNvSpPr/>
          <p:nvPr/>
        </p:nvSpPr>
        <p:spPr>
          <a:xfrm>
            <a:off x="1043608" y="548680"/>
            <a:ext cx="6768752" cy="2554545"/>
          </a:xfrm>
          <a:prstGeom prst="rect">
            <a:avLst/>
          </a:prstGeom>
        </p:spPr>
        <p:txBody>
          <a:bodyPr wrap="square">
            <a:spAutoFit/>
          </a:bodyPr>
          <a:lstStyle/>
          <a:p>
            <a:endParaRPr lang="kk-KZ" altLang="ru-RU" sz="2000" dirty="0" smtClean="0">
              <a:solidFill>
                <a:srgbClr val="002060"/>
              </a:solidFill>
              <a:latin typeface="Times New Roman" panose="02020603050405020304" pitchFamily="18" charset="0"/>
              <a:cs typeface="Times New Roman" panose="02020603050405020304" pitchFamily="18" charset="0"/>
            </a:endParaRPr>
          </a:p>
          <a:p>
            <a:endParaRPr lang="kk-KZ" altLang="ru-RU" sz="2000" dirty="0" smtClean="0">
              <a:solidFill>
                <a:srgbClr val="002060"/>
              </a:solidFill>
              <a:latin typeface="Times New Roman" panose="02020603050405020304" pitchFamily="18" charset="0"/>
              <a:cs typeface="Times New Roman" panose="02020603050405020304" pitchFamily="18" charset="0"/>
            </a:endParaRPr>
          </a:p>
          <a:p>
            <a:r>
              <a:rPr lang="kk-KZ" altLang="ru-RU" sz="2000" dirty="0" smtClean="0">
                <a:solidFill>
                  <a:srgbClr val="002060"/>
                </a:solidFill>
                <a:latin typeface="Times New Roman" panose="02020603050405020304" pitchFamily="18" charset="0"/>
                <a:cs typeface="Times New Roman" panose="02020603050405020304" pitchFamily="18" charset="0"/>
              </a:rPr>
              <a:t>     </a:t>
            </a:r>
            <a:r>
              <a:rPr lang="kk-KZ" altLang="ru-RU" sz="2400" dirty="0" smtClean="0">
                <a:solidFill>
                  <a:srgbClr val="002060"/>
                </a:solidFill>
                <a:latin typeface="Times New Roman" panose="02020603050405020304" pitchFamily="18" charset="0"/>
                <a:cs typeface="Times New Roman" panose="02020603050405020304" pitchFamily="18" charset="0"/>
              </a:rPr>
              <a:t>Шығармадағы </a:t>
            </a:r>
            <a:r>
              <a:rPr lang="kk-KZ" altLang="ru-RU" sz="2400" dirty="0">
                <a:solidFill>
                  <a:srgbClr val="002060"/>
                </a:solidFill>
                <a:latin typeface="Times New Roman" panose="02020603050405020304" pitchFamily="18" charset="0"/>
                <a:cs typeface="Times New Roman" panose="02020603050405020304" pitchFamily="18" charset="0"/>
              </a:rPr>
              <a:t>көтерілген мәселелерге талдау жасау арқылы өзіндік </a:t>
            </a:r>
            <a:r>
              <a:rPr lang="kk-KZ" altLang="ru-RU" sz="2400" dirty="0" smtClean="0">
                <a:solidFill>
                  <a:srgbClr val="002060"/>
                </a:solidFill>
                <a:latin typeface="Times New Roman" panose="02020603050405020304" pitchFamily="18" charset="0"/>
                <a:cs typeface="Times New Roman" panose="02020603050405020304" pitchFamily="18" charset="0"/>
              </a:rPr>
              <a:t>пікірлеріңді </a:t>
            </a:r>
            <a:r>
              <a:rPr lang="kk-KZ" altLang="ru-RU" sz="2400" dirty="0">
                <a:solidFill>
                  <a:srgbClr val="002060"/>
                </a:solidFill>
                <a:latin typeface="Times New Roman" panose="02020603050405020304" pitchFamily="18" charset="0"/>
                <a:cs typeface="Times New Roman" panose="02020603050405020304" pitchFamily="18" charset="0"/>
              </a:rPr>
              <a:t>қосып, шығармашылық жұмыс </a:t>
            </a:r>
            <a:endParaRPr lang="kk-KZ" altLang="ru-RU" sz="2400" dirty="0" smtClean="0">
              <a:solidFill>
                <a:srgbClr val="002060"/>
              </a:solidFill>
              <a:latin typeface="Times New Roman" panose="02020603050405020304" pitchFamily="18" charset="0"/>
              <a:cs typeface="Times New Roman" panose="02020603050405020304" pitchFamily="18" charset="0"/>
            </a:endParaRPr>
          </a:p>
          <a:p>
            <a:r>
              <a:rPr lang="kk-KZ" altLang="ru-RU" sz="2400" dirty="0" smtClean="0">
                <a:solidFill>
                  <a:srgbClr val="002060"/>
                </a:solidFill>
                <a:latin typeface="Times New Roman" panose="02020603050405020304" pitchFamily="18" charset="0"/>
                <a:cs typeface="Times New Roman" panose="02020603050405020304" pitchFamily="18" charset="0"/>
              </a:rPr>
              <a:t>(</a:t>
            </a:r>
            <a:r>
              <a:rPr lang="kk-KZ" altLang="ru-RU" sz="2400" dirty="0">
                <a:solidFill>
                  <a:srgbClr val="002060"/>
                </a:solidFill>
                <a:latin typeface="Times New Roman" panose="02020603050405020304" pitchFamily="18" charset="0"/>
                <a:cs typeface="Times New Roman" panose="02020603050405020304" pitchFamily="18" charset="0"/>
              </a:rPr>
              <a:t>әңгіме, өлең, әдеби және еркін                                                           </a:t>
            </a:r>
            <a:r>
              <a:rPr lang="kk-KZ" altLang="ru-RU" sz="2400" dirty="0" smtClean="0">
                <a:solidFill>
                  <a:srgbClr val="002060"/>
                </a:solidFill>
                <a:latin typeface="Times New Roman" panose="02020603050405020304" pitchFamily="18" charset="0"/>
                <a:cs typeface="Times New Roman" panose="02020603050405020304" pitchFamily="18" charset="0"/>
              </a:rPr>
              <a:t>тақырыптарға </a:t>
            </a:r>
            <a:r>
              <a:rPr lang="kk-KZ" altLang="ru-RU" sz="2400" dirty="0">
                <a:solidFill>
                  <a:srgbClr val="002060"/>
                </a:solidFill>
                <a:latin typeface="Times New Roman" panose="02020603050405020304" pitchFamily="18" charset="0"/>
                <a:cs typeface="Times New Roman" panose="02020603050405020304" pitchFamily="18" charset="0"/>
              </a:rPr>
              <a:t>шығарма) </a:t>
            </a:r>
            <a:r>
              <a:rPr lang="kk-KZ" altLang="ru-RU" sz="2400" dirty="0" smtClean="0">
                <a:solidFill>
                  <a:srgbClr val="002060"/>
                </a:solidFill>
                <a:latin typeface="Times New Roman" panose="02020603050405020304" pitchFamily="18" charset="0"/>
                <a:cs typeface="Times New Roman" panose="02020603050405020304" pitchFamily="18" charset="0"/>
              </a:rPr>
              <a:t>жазыңдар.</a:t>
            </a:r>
            <a:endParaRPr lang="ru-RU" sz="2400" dirty="0">
              <a:solidFill>
                <a:srgbClr val="002060"/>
              </a:solidFill>
            </a:endParaRPr>
          </a:p>
        </p:txBody>
      </p:sp>
      <p:sp>
        <p:nvSpPr>
          <p:cNvPr id="4" name="Прямоугольник 3"/>
          <p:cNvSpPr/>
          <p:nvPr/>
        </p:nvSpPr>
        <p:spPr>
          <a:xfrm>
            <a:off x="4553744" y="3501008"/>
            <a:ext cx="3978696" cy="2400657"/>
          </a:xfrm>
          <a:prstGeom prst="rect">
            <a:avLst/>
          </a:prstGeom>
        </p:spPr>
        <p:txBody>
          <a:bodyPr wrap="square">
            <a:spAutoFit/>
          </a:bodyPr>
          <a:lstStyle/>
          <a:p>
            <a:pPr algn="ctr">
              <a:spcBef>
                <a:spcPct val="50000"/>
              </a:spcBef>
            </a:pPr>
            <a:endParaRPr lang="kk-KZ" sz="2400" b="1" dirty="0" smtClean="0">
              <a:solidFill>
                <a:srgbClr val="C00000"/>
              </a:solidFill>
              <a:latin typeface="Times New Roman" pitchFamily="18" charset="0"/>
              <a:cs typeface="Times New Roman" pitchFamily="18" charset="0"/>
            </a:endParaRPr>
          </a:p>
          <a:p>
            <a:pPr>
              <a:spcBef>
                <a:spcPct val="50000"/>
              </a:spcBef>
            </a:pPr>
            <a:r>
              <a:rPr lang="kk-KZ" sz="2400" b="1" dirty="0" smtClean="0">
                <a:solidFill>
                  <a:srgbClr val="C00000"/>
                </a:solidFill>
                <a:latin typeface="Times New Roman" pitchFamily="18" charset="0"/>
                <a:cs typeface="Times New Roman" pitchFamily="18" charset="0"/>
              </a:rPr>
              <a:t>Дескриптор:</a:t>
            </a:r>
            <a:endParaRPr lang="kk-KZ" sz="2400" b="1" dirty="0">
              <a:solidFill>
                <a:srgbClr val="C00000"/>
              </a:solidFill>
              <a:latin typeface="Times New Roman" pitchFamily="18" charset="0"/>
              <a:cs typeface="Times New Roman" pitchFamily="18" charset="0"/>
            </a:endParaRPr>
          </a:p>
          <a:p>
            <a:pPr>
              <a:spcBef>
                <a:spcPct val="50000"/>
              </a:spcBef>
            </a:pPr>
            <a:r>
              <a:rPr lang="kk-KZ" sz="2000" dirty="0">
                <a:solidFill>
                  <a:srgbClr val="002060"/>
                </a:solidFill>
                <a:latin typeface="Times New Roman" pitchFamily="18" charset="0"/>
                <a:cs typeface="Times New Roman" pitchFamily="18" charset="0"/>
              </a:rPr>
              <a:t>ш</a:t>
            </a:r>
            <a:r>
              <a:rPr lang="kk-KZ" sz="2000" dirty="0" smtClean="0">
                <a:solidFill>
                  <a:srgbClr val="002060"/>
                </a:solidFill>
                <a:latin typeface="Times New Roman" pitchFamily="18" charset="0"/>
                <a:cs typeface="Times New Roman" pitchFamily="18" charset="0"/>
              </a:rPr>
              <a:t>ығармадағы көтерілген мәселелерге талдау жасайды;       өз пікірін білдіреді; шығармашылық жұмыс жазады.</a:t>
            </a:r>
            <a:endParaRPr lang="en-US"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849223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642764" y="282427"/>
            <a:ext cx="8249716" cy="1975860"/>
          </a:xfrm>
        </p:spPr>
        <p:txBody>
          <a:bodyPr>
            <a:normAutofit fontScale="90000"/>
          </a:bodyPr>
          <a:lstStyle/>
          <a:p>
            <a:r>
              <a:rPr lang="kk-KZ" altLang="ru-RU" sz="1800" dirty="0">
                <a:latin typeface="Times New Roman" panose="02020603050405020304" pitchFamily="18" charset="0"/>
                <a:cs typeface="Times New Roman" panose="02020603050405020304" pitchFamily="18" charset="0"/>
              </a:rPr>
              <a:t/>
            </a:r>
            <a:br>
              <a:rPr lang="kk-KZ" altLang="ru-RU" sz="1800" dirty="0">
                <a:latin typeface="Times New Roman" panose="02020603050405020304" pitchFamily="18" charset="0"/>
                <a:cs typeface="Times New Roman" panose="02020603050405020304" pitchFamily="18" charset="0"/>
              </a:rPr>
            </a:br>
            <a:r>
              <a:rPr lang="kk-KZ" altLang="ru-RU" sz="2000" dirty="0" smtClean="0">
                <a:solidFill>
                  <a:srgbClr val="002060"/>
                </a:solidFill>
                <a:latin typeface="Times New Roman" panose="02020603050405020304" pitchFamily="18" charset="0"/>
                <a:cs typeface="Times New Roman" panose="02020603050405020304" pitchFamily="18" charset="0"/>
              </a:rPr>
              <a:t>10.2.2.1. шығармадағы авторлық идеяның өмір шындығымен байланысын айқындау; </a:t>
            </a:r>
            <a:r>
              <a:rPr lang="ru-RU" altLang="ru-RU" sz="2000" dirty="0">
                <a:solidFill>
                  <a:srgbClr val="002060"/>
                </a:solidFill>
                <a:latin typeface="Times New Roman" panose="02020603050405020304" pitchFamily="18" charset="0"/>
                <a:cs typeface="Times New Roman" panose="02020603050405020304" pitchFamily="18" charset="0"/>
              </a:rPr>
              <a:t/>
            </a:r>
            <a:br>
              <a:rPr lang="ru-RU" altLang="ru-RU" sz="2000" dirty="0">
                <a:solidFill>
                  <a:srgbClr val="002060"/>
                </a:solidFill>
                <a:latin typeface="Times New Roman" panose="02020603050405020304" pitchFamily="18" charset="0"/>
                <a:cs typeface="Times New Roman" panose="02020603050405020304" pitchFamily="18" charset="0"/>
              </a:rPr>
            </a:br>
            <a:r>
              <a:rPr lang="kk-KZ" altLang="ru-RU" sz="2000" dirty="0" smtClean="0">
                <a:solidFill>
                  <a:srgbClr val="002060"/>
                </a:solidFill>
                <a:latin typeface="Times New Roman" panose="02020603050405020304" pitchFamily="18" charset="0"/>
                <a:cs typeface="Times New Roman" panose="02020603050405020304" pitchFamily="18" charset="0"/>
              </a:rPr>
              <a:t>10.2.4.1. көркем шығармадағы көтерілген мәселелерге талдау жасау арқылы өзіндік пікірін қосып, шығармашылық жұмыс (әңгіме, өлең, әдеби және еркін                                                                тақырыптарға шығарма) жазу    </a:t>
            </a:r>
            <a:r>
              <a:rPr lang="ru-RU" altLang="ru-RU" sz="2000" dirty="0">
                <a:solidFill>
                  <a:srgbClr val="002060"/>
                </a:solidFill>
                <a:latin typeface="Times New Roman" panose="02020603050405020304" pitchFamily="18" charset="0"/>
                <a:cs typeface="Times New Roman" panose="02020603050405020304" pitchFamily="18" charset="0"/>
              </a:rPr>
              <a:t/>
            </a:r>
            <a:br>
              <a:rPr lang="ru-RU" altLang="ru-RU" sz="2000" dirty="0">
                <a:solidFill>
                  <a:srgbClr val="002060"/>
                </a:solidFill>
                <a:latin typeface="Times New Roman" panose="02020603050405020304" pitchFamily="18" charset="0"/>
                <a:cs typeface="Times New Roman" panose="02020603050405020304" pitchFamily="18" charset="0"/>
              </a:rPr>
            </a:br>
            <a:endParaRPr lang="ru-RU" sz="2000" b="1" dirty="0">
              <a:solidFill>
                <a:srgbClr val="002060"/>
              </a:solidFill>
              <a:latin typeface="Times New Roman" pitchFamily="18" charset="0"/>
              <a:cs typeface="Times New Roman" pitchFamily="18" charset="0"/>
            </a:endParaRPr>
          </a:p>
        </p:txBody>
      </p:sp>
      <p:sp>
        <p:nvSpPr>
          <p:cNvPr id="5" name="Line 4"/>
          <p:cNvSpPr>
            <a:spLocks noChangeShapeType="1"/>
          </p:cNvSpPr>
          <p:nvPr/>
        </p:nvSpPr>
        <p:spPr bwMode="gray">
          <a:xfrm flipH="1">
            <a:off x="0" y="6400800"/>
            <a:ext cx="2819400" cy="228600"/>
          </a:xfrm>
          <a:prstGeom prst="line">
            <a:avLst/>
          </a:prstGeom>
          <a:noFill/>
          <a:ln w="9525">
            <a:solidFill>
              <a:schemeClr val="accent1">
                <a:alpha val="39999"/>
              </a:schemeClr>
            </a:solidFill>
            <a:round/>
            <a:headEnd/>
            <a:tailEnd/>
          </a:ln>
          <a:effectLst/>
        </p:spPr>
        <p:txBody>
          <a:bodyPr/>
          <a:lstStyle/>
          <a:p>
            <a:endParaRPr lang="ru-RU"/>
          </a:p>
        </p:txBody>
      </p:sp>
      <p:grpSp>
        <p:nvGrpSpPr>
          <p:cNvPr id="6" name="Группа 5"/>
          <p:cNvGrpSpPr/>
          <p:nvPr/>
        </p:nvGrpSpPr>
        <p:grpSpPr>
          <a:xfrm>
            <a:off x="107776" y="1934369"/>
            <a:ext cx="4114800" cy="5122862"/>
            <a:chOff x="0" y="1735138"/>
            <a:chExt cx="4114800" cy="5122862"/>
          </a:xfrm>
        </p:grpSpPr>
        <p:sp>
          <p:nvSpPr>
            <p:cNvPr id="7" name="Line 5"/>
            <p:cNvSpPr>
              <a:spLocks noChangeShapeType="1"/>
            </p:cNvSpPr>
            <p:nvPr/>
          </p:nvSpPr>
          <p:spPr bwMode="gray">
            <a:xfrm flipH="1">
              <a:off x="0" y="3962400"/>
              <a:ext cx="609600" cy="2667000"/>
            </a:xfrm>
            <a:prstGeom prst="line">
              <a:avLst/>
            </a:prstGeom>
            <a:noFill/>
            <a:ln w="9525">
              <a:solidFill>
                <a:schemeClr val="accent1">
                  <a:alpha val="39999"/>
                </a:schemeClr>
              </a:solidFill>
              <a:round/>
              <a:headEnd/>
              <a:tailEnd/>
            </a:ln>
            <a:effectLst/>
          </p:spPr>
          <p:txBody>
            <a:bodyPr/>
            <a:lstStyle/>
            <a:p>
              <a:endParaRPr lang="ru-RU"/>
            </a:p>
          </p:txBody>
        </p:sp>
        <p:sp>
          <p:nvSpPr>
            <p:cNvPr id="8" name="AutoShape 6"/>
            <p:cNvSpPr>
              <a:spLocks noChangeArrowheads="1"/>
            </p:cNvSpPr>
            <p:nvPr/>
          </p:nvSpPr>
          <p:spPr bwMode="black">
            <a:xfrm>
              <a:off x="1614488" y="354330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9" name="AutoShape 7"/>
            <p:cNvSpPr>
              <a:spLocks noChangeArrowheads="1"/>
            </p:cNvSpPr>
            <p:nvPr/>
          </p:nvSpPr>
          <p:spPr bwMode="black">
            <a:xfrm>
              <a:off x="2506663" y="403225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10" name="AutoShape 8"/>
            <p:cNvSpPr>
              <a:spLocks noChangeArrowheads="1"/>
            </p:cNvSpPr>
            <p:nvPr/>
          </p:nvSpPr>
          <p:spPr bwMode="black">
            <a:xfrm>
              <a:off x="2884488" y="533400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11" name="Line 9"/>
            <p:cNvSpPr>
              <a:spLocks noChangeShapeType="1"/>
            </p:cNvSpPr>
            <p:nvPr/>
          </p:nvSpPr>
          <p:spPr bwMode="gray">
            <a:xfrm flipH="1">
              <a:off x="0" y="3751263"/>
              <a:ext cx="1665288" cy="2878137"/>
            </a:xfrm>
            <a:prstGeom prst="line">
              <a:avLst/>
            </a:prstGeom>
            <a:noFill/>
            <a:ln w="9525">
              <a:solidFill>
                <a:schemeClr val="accent1">
                  <a:alpha val="39999"/>
                </a:schemeClr>
              </a:solidFill>
              <a:round/>
              <a:headEnd/>
              <a:tailEnd/>
            </a:ln>
            <a:effectLst/>
          </p:spPr>
          <p:txBody>
            <a:bodyPr/>
            <a:lstStyle/>
            <a:p>
              <a:endParaRPr lang="ru-RU"/>
            </a:p>
          </p:txBody>
        </p:sp>
        <p:sp>
          <p:nvSpPr>
            <p:cNvPr id="12" name="Line 10"/>
            <p:cNvSpPr>
              <a:spLocks noChangeShapeType="1"/>
            </p:cNvSpPr>
            <p:nvPr/>
          </p:nvSpPr>
          <p:spPr bwMode="gray">
            <a:xfrm flipH="1">
              <a:off x="0" y="5481638"/>
              <a:ext cx="2895600" cy="1147762"/>
            </a:xfrm>
            <a:prstGeom prst="line">
              <a:avLst/>
            </a:prstGeom>
            <a:noFill/>
            <a:ln w="9525">
              <a:solidFill>
                <a:schemeClr val="accent1">
                  <a:alpha val="39999"/>
                </a:schemeClr>
              </a:solidFill>
              <a:round/>
              <a:headEnd/>
              <a:tailEnd/>
            </a:ln>
            <a:effectLst/>
          </p:spPr>
          <p:txBody>
            <a:bodyPr/>
            <a:lstStyle/>
            <a:p>
              <a:endParaRPr lang="ru-RU"/>
            </a:p>
          </p:txBody>
        </p:sp>
        <p:sp>
          <p:nvSpPr>
            <p:cNvPr id="13" name="Line 11"/>
            <p:cNvSpPr>
              <a:spLocks noChangeShapeType="1"/>
            </p:cNvSpPr>
            <p:nvPr/>
          </p:nvSpPr>
          <p:spPr bwMode="black">
            <a:xfrm flipH="1">
              <a:off x="0" y="2243138"/>
              <a:ext cx="1866900" cy="4386262"/>
            </a:xfrm>
            <a:prstGeom prst="line">
              <a:avLst/>
            </a:prstGeom>
            <a:noFill/>
            <a:ln w="19050">
              <a:solidFill>
                <a:schemeClr val="accent1">
                  <a:alpha val="60001"/>
                </a:schemeClr>
              </a:solidFill>
              <a:round/>
              <a:headEnd/>
              <a:tailEnd/>
            </a:ln>
            <a:effectLst/>
          </p:spPr>
          <p:txBody>
            <a:bodyPr/>
            <a:lstStyle/>
            <a:p>
              <a:endParaRPr lang="ru-RU"/>
            </a:p>
          </p:txBody>
        </p:sp>
        <p:sp>
          <p:nvSpPr>
            <p:cNvPr id="14" name="Line 12"/>
            <p:cNvSpPr>
              <a:spLocks noChangeShapeType="1"/>
            </p:cNvSpPr>
            <p:nvPr/>
          </p:nvSpPr>
          <p:spPr bwMode="black">
            <a:xfrm flipH="1">
              <a:off x="0" y="3570288"/>
              <a:ext cx="2309813" cy="3059112"/>
            </a:xfrm>
            <a:prstGeom prst="line">
              <a:avLst/>
            </a:prstGeom>
            <a:noFill/>
            <a:ln w="19050">
              <a:solidFill>
                <a:schemeClr val="accent1">
                  <a:alpha val="60001"/>
                </a:schemeClr>
              </a:solidFill>
              <a:round/>
              <a:headEnd/>
              <a:tailEnd/>
            </a:ln>
            <a:effectLst/>
          </p:spPr>
          <p:txBody>
            <a:bodyPr/>
            <a:lstStyle/>
            <a:p>
              <a:endParaRPr lang="ru-RU"/>
            </a:p>
          </p:txBody>
        </p:sp>
        <p:sp>
          <p:nvSpPr>
            <p:cNvPr id="15" name="Line 13"/>
            <p:cNvSpPr>
              <a:spLocks noChangeShapeType="1"/>
            </p:cNvSpPr>
            <p:nvPr/>
          </p:nvSpPr>
          <p:spPr bwMode="black">
            <a:xfrm flipH="1">
              <a:off x="0" y="4837113"/>
              <a:ext cx="2846388" cy="1792287"/>
            </a:xfrm>
            <a:prstGeom prst="line">
              <a:avLst/>
            </a:prstGeom>
            <a:noFill/>
            <a:ln w="19050">
              <a:solidFill>
                <a:schemeClr val="accent1">
                  <a:alpha val="60001"/>
                </a:schemeClr>
              </a:solidFill>
              <a:round/>
              <a:headEnd/>
              <a:tailEnd/>
            </a:ln>
            <a:effectLst/>
          </p:spPr>
          <p:txBody>
            <a:bodyPr/>
            <a:lstStyle/>
            <a:p>
              <a:endParaRPr lang="ru-RU"/>
            </a:p>
          </p:txBody>
        </p:sp>
        <p:sp>
          <p:nvSpPr>
            <p:cNvPr id="16" name="Line 14"/>
            <p:cNvSpPr>
              <a:spLocks noChangeShapeType="1"/>
            </p:cNvSpPr>
            <p:nvPr/>
          </p:nvSpPr>
          <p:spPr bwMode="black">
            <a:xfrm flipH="1">
              <a:off x="0" y="5883275"/>
              <a:ext cx="3867150" cy="746125"/>
            </a:xfrm>
            <a:prstGeom prst="line">
              <a:avLst/>
            </a:prstGeom>
            <a:noFill/>
            <a:ln w="19050">
              <a:solidFill>
                <a:schemeClr val="accent1">
                  <a:alpha val="60001"/>
                </a:schemeClr>
              </a:solidFill>
              <a:round/>
              <a:headEnd/>
              <a:tailEnd/>
            </a:ln>
            <a:effectLst/>
          </p:spPr>
          <p:txBody>
            <a:bodyPr/>
            <a:lstStyle/>
            <a:p>
              <a:endParaRPr lang="ru-RU"/>
            </a:p>
          </p:txBody>
        </p:sp>
        <p:sp>
          <p:nvSpPr>
            <p:cNvPr id="17" name="Line 16"/>
            <p:cNvSpPr>
              <a:spLocks noChangeShapeType="1"/>
            </p:cNvSpPr>
            <p:nvPr/>
          </p:nvSpPr>
          <p:spPr bwMode="gray">
            <a:xfrm flipH="1">
              <a:off x="0" y="4232275"/>
              <a:ext cx="2532063" cy="2625725"/>
            </a:xfrm>
            <a:prstGeom prst="line">
              <a:avLst/>
            </a:prstGeom>
            <a:noFill/>
            <a:ln w="9525">
              <a:solidFill>
                <a:schemeClr val="accent1">
                  <a:alpha val="39999"/>
                </a:schemeClr>
              </a:solidFill>
              <a:round/>
              <a:headEnd/>
              <a:tailEnd/>
            </a:ln>
            <a:effectLst/>
          </p:spPr>
          <p:txBody>
            <a:bodyPr/>
            <a:lstStyle/>
            <a:p>
              <a:endParaRPr lang="ru-RU"/>
            </a:p>
          </p:txBody>
        </p:sp>
        <p:sp>
          <p:nvSpPr>
            <p:cNvPr id="18" name="Arc 17"/>
            <p:cNvSpPr>
              <a:spLocks/>
            </p:cNvSpPr>
            <p:nvPr/>
          </p:nvSpPr>
          <p:spPr bwMode="gray">
            <a:xfrm>
              <a:off x="0" y="4422775"/>
              <a:ext cx="2438400" cy="243522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chemeClr val="accent1"/>
            </a:solidFill>
            <a:ln w="9525">
              <a:solidFill>
                <a:schemeClr val="accent1"/>
              </a:solidFill>
              <a:round/>
              <a:headEnd/>
              <a:tailEnd/>
            </a:ln>
            <a:effectLst/>
          </p:spPr>
          <p:txBody>
            <a:bodyPr wrap="none" anchor="ctr"/>
            <a:lstStyle/>
            <a:p>
              <a:endParaRPr lang="ru-RU"/>
            </a:p>
          </p:txBody>
        </p:sp>
        <p:sp>
          <p:nvSpPr>
            <p:cNvPr id="19" name="AutoShape 38"/>
            <p:cNvSpPr>
              <a:spLocks noChangeArrowheads="1"/>
            </p:cNvSpPr>
            <p:nvPr/>
          </p:nvSpPr>
          <p:spPr bwMode="black">
            <a:xfrm>
              <a:off x="534988" y="3732213"/>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20" name="AutoShape 39"/>
            <p:cNvSpPr>
              <a:spLocks noChangeArrowheads="1"/>
            </p:cNvSpPr>
            <p:nvPr/>
          </p:nvSpPr>
          <p:spPr bwMode="black">
            <a:xfrm>
              <a:off x="2819400" y="6302375"/>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21" name="Oval 40"/>
            <p:cNvSpPr>
              <a:spLocks noChangeArrowheads="1"/>
            </p:cNvSpPr>
            <p:nvPr/>
          </p:nvSpPr>
          <p:spPr bwMode="gray">
            <a:xfrm rot="3083608">
              <a:off x="3714750" y="5619750"/>
              <a:ext cx="400050" cy="400050"/>
            </a:xfrm>
            <a:prstGeom prst="ellipse">
              <a:avLst/>
            </a:prstGeom>
            <a:gradFill rotWithShape="1">
              <a:gsLst>
                <a:gs pos="0">
                  <a:schemeClr val="accent2">
                    <a:gamma/>
                    <a:tint val="50980"/>
                    <a:invGamma/>
                  </a:schemeClr>
                </a:gs>
                <a:gs pos="100000">
                  <a:schemeClr val="accent2"/>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sp>
          <p:nvSpPr>
            <p:cNvPr id="22" name="Oval 41"/>
            <p:cNvSpPr>
              <a:spLocks noChangeArrowheads="1"/>
            </p:cNvSpPr>
            <p:nvPr/>
          </p:nvSpPr>
          <p:spPr bwMode="gray">
            <a:xfrm>
              <a:off x="1503363" y="1735138"/>
              <a:ext cx="730250" cy="730250"/>
            </a:xfrm>
            <a:prstGeom prst="ellipse">
              <a:avLst/>
            </a:prstGeom>
            <a:gradFill rotWithShape="1">
              <a:gsLst>
                <a:gs pos="0">
                  <a:schemeClr val="hlink">
                    <a:gamma/>
                    <a:tint val="20000"/>
                    <a:invGamma/>
                  </a:schemeClr>
                </a:gs>
                <a:gs pos="100000">
                  <a:schemeClr val="hlink"/>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sp>
          <p:nvSpPr>
            <p:cNvPr id="23" name="Oval 42"/>
            <p:cNvSpPr>
              <a:spLocks noChangeArrowheads="1"/>
            </p:cNvSpPr>
            <p:nvPr/>
          </p:nvSpPr>
          <p:spPr bwMode="gray">
            <a:xfrm rot="802016">
              <a:off x="2133600" y="3124200"/>
              <a:ext cx="598488" cy="598488"/>
            </a:xfrm>
            <a:prstGeom prst="ellipse">
              <a:avLst/>
            </a:prstGeom>
            <a:gradFill rotWithShape="1">
              <a:gsLst>
                <a:gs pos="0">
                  <a:schemeClr val="accent1">
                    <a:gamma/>
                    <a:tint val="28627"/>
                    <a:invGamma/>
                  </a:schemeClr>
                </a:gs>
                <a:gs pos="100000">
                  <a:schemeClr val="accent1"/>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sp>
          <p:nvSpPr>
            <p:cNvPr id="24" name="Oval 43"/>
            <p:cNvSpPr>
              <a:spLocks noChangeArrowheads="1"/>
            </p:cNvSpPr>
            <p:nvPr/>
          </p:nvSpPr>
          <p:spPr bwMode="gray">
            <a:xfrm rot="3116201">
              <a:off x="2714625" y="4468813"/>
              <a:ext cx="504825" cy="504825"/>
            </a:xfrm>
            <a:prstGeom prst="ellipse">
              <a:avLst/>
            </a:prstGeom>
            <a:gradFill rotWithShape="1">
              <a:gsLst>
                <a:gs pos="0">
                  <a:schemeClr val="folHlink">
                    <a:gamma/>
                    <a:tint val="63529"/>
                    <a:invGamma/>
                  </a:schemeClr>
                </a:gs>
                <a:gs pos="100000">
                  <a:schemeClr val="folHlink"/>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grpSp>
      <p:grpSp>
        <p:nvGrpSpPr>
          <p:cNvPr id="25" name="Group 45"/>
          <p:cNvGrpSpPr>
            <a:grpSpLocks/>
          </p:cNvGrpSpPr>
          <p:nvPr/>
        </p:nvGrpSpPr>
        <p:grpSpPr bwMode="auto">
          <a:xfrm>
            <a:off x="304800" y="4495800"/>
            <a:ext cx="1752600" cy="1958975"/>
            <a:chOff x="482" y="1851"/>
            <a:chExt cx="860" cy="796"/>
          </a:xfrm>
        </p:grpSpPr>
        <p:sp>
          <p:nvSpPr>
            <p:cNvPr id="26" name="Freeform 46"/>
            <p:cNvSpPr>
              <a:spLocks/>
            </p:cNvSpPr>
            <p:nvPr/>
          </p:nvSpPr>
          <p:spPr bwMode="gray">
            <a:xfrm>
              <a:off x="567" y="2464"/>
              <a:ext cx="335" cy="173"/>
            </a:xfrm>
            <a:custGeom>
              <a:avLst/>
              <a:gdLst/>
              <a:ahLst/>
              <a:cxnLst>
                <a:cxn ang="0">
                  <a:pos x="0" y="166"/>
                </a:cxn>
                <a:cxn ang="0">
                  <a:pos x="58" y="173"/>
                </a:cxn>
                <a:cxn ang="0">
                  <a:pos x="297" y="32"/>
                </a:cxn>
                <a:cxn ang="0">
                  <a:pos x="289" y="8"/>
                </a:cxn>
                <a:cxn ang="0">
                  <a:pos x="223" y="26"/>
                </a:cxn>
                <a:cxn ang="0">
                  <a:pos x="0" y="166"/>
                </a:cxn>
              </a:cxnLst>
              <a:rect l="0" t="0" r="r" b="b"/>
              <a:pathLst>
                <a:path w="335" h="173">
                  <a:moveTo>
                    <a:pt x="0" y="166"/>
                  </a:moveTo>
                  <a:lnTo>
                    <a:pt x="58" y="173"/>
                  </a:lnTo>
                  <a:lnTo>
                    <a:pt x="297" y="32"/>
                  </a:lnTo>
                  <a:cubicBezTo>
                    <a:pt x="335" y="5"/>
                    <a:pt x="301" y="9"/>
                    <a:pt x="289" y="8"/>
                  </a:cubicBezTo>
                  <a:cubicBezTo>
                    <a:pt x="277" y="7"/>
                    <a:pt x="271" y="0"/>
                    <a:pt x="223" y="26"/>
                  </a:cubicBezTo>
                  <a:lnTo>
                    <a:pt x="0" y="166"/>
                  </a:lnTo>
                  <a:close/>
                </a:path>
              </a:pathLst>
            </a:custGeom>
            <a:gradFill rotWithShape="1">
              <a:gsLst>
                <a:gs pos="0">
                  <a:srgbClr val="1C1C1C">
                    <a:gamma/>
                    <a:shade val="85882"/>
                    <a:invGamma/>
                    <a:alpha val="0"/>
                  </a:srgbClr>
                </a:gs>
                <a:gs pos="100000">
                  <a:srgbClr val="1C1C1C"/>
                </a:gs>
              </a:gsLst>
              <a:lin ang="5400000" scaled="1"/>
            </a:gradFill>
            <a:ln w="9525">
              <a:noFill/>
              <a:round/>
              <a:headEnd/>
              <a:tailEnd/>
            </a:ln>
            <a:effectLst/>
          </p:spPr>
          <p:txBody>
            <a:bodyPr/>
            <a:lstStyle/>
            <a:p>
              <a:endParaRPr lang="ru-RU"/>
            </a:p>
          </p:txBody>
        </p:sp>
        <p:sp>
          <p:nvSpPr>
            <p:cNvPr id="27" name="Freeform 47"/>
            <p:cNvSpPr>
              <a:spLocks/>
            </p:cNvSpPr>
            <p:nvPr/>
          </p:nvSpPr>
          <p:spPr bwMode="gray">
            <a:xfrm>
              <a:off x="797" y="2401"/>
              <a:ext cx="367" cy="170"/>
            </a:xfrm>
            <a:custGeom>
              <a:avLst/>
              <a:gdLst/>
              <a:ahLst/>
              <a:cxnLst>
                <a:cxn ang="0">
                  <a:pos x="0" y="158"/>
                </a:cxn>
                <a:cxn ang="0">
                  <a:pos x="80" y="170"/>
                </a:cxn>
                <a:cxn ang="0">
                  <a:pos x="332" y="37"/>
                </a:cxn>
                <a:cxn ang="0">
                  <a:pos x="292" y="1"/>
                </a:cxn>
                <a:cxn ang="0">
                  <a:pos x="230" y="29"/>
                </a:cxn>
                <a:cxn ang="0">
                  <a:pos x="0" y="158"/>
                </a:cxn>
              </a:cxnLst>
              <a:rect l="0" t="0" r="r" b="b"/>
              <a:pathLst>
                <a:path w="367" h="170">
                  <a:moveTo>
                    <a:pt x="0" y="158"/>
                  </a:moveTo>
                  <a:lnTo>
                    <a:pt x="80" y="170"/>
                  </a:lnTo>
                  <a:lnTo>
                    <a:pt x="332" y="37"/>
                  </a:lnTo>
                  <a:cubicBezTo>
                    <a:pt x="367" y="9"/>
                    <a:pt x="309" y="2"/>
                    <a:pt x="292" y="1"/>
                  </a:cubicBezTo>
                  <a:cubicBezTo>
                    <a:pt x="280" y="0"/>
                    <a:pt x="279" y="3"/>
                    <a:pt x="230" y="29"/>
                  </a:cubicBezTo>
                  <a:lnTo>
                    <a:pt x="0" y="158"/>
                  </a:lnTo>
                  <a:close/>
                </a:path>
              </a:pathLst>
            </a:custGeom>
            <a:gradFill rotWithShape="1">
              <a:gsLst>
                <a:gs pos="0">
                  <a:srgbClr val="1C1C1C">
                    <a:gamma/>
                    <a:shade val="85882"/>
                    <a:invGamma/>
                    <a:alpha val="0"/>
                  </a:srgbClr>
                </a:gs>
                <a:gs pos="100000">
                  <a:srgbClr val="1C1C1C"/>
                </a:gs>
              </a:gsLst>
              <a:lin ang="5400000" scaled="1"/>
            </a:gradFill>
            <a:ln w="9525">
              <a:noFill/>
              <a:round/>
              <a:headEnd/>
              <a:tailEnd/>
            </a:ln>
            <a:effectLst/>
          </p:spPr>
          <p:txBody>
            <a:bodyPr/>
            <a:lstStyle/>
            <a:p>
              <a:endParaRPr lang="ru-RU"/>
            </a:p>
          </p:txBody>
        </p:sp>
        <p:sp>
          <p:nvSpPr>
            <p:cNvPr id="28" name="Freeform 48"/>
            <p:cNvSpPr>
              <a:spLocks/>
            </p:cNvSpPr>
            <p:nvPr/>
          </p:nvSpPr>
          <p:spPr bwMode="gray">
            <a:xfrm>
              <a:off x="1035" y="2504"/>
              <a:ext cx="307" cy="143"/>
            </a:xfrm>
            <a:custGeom>
              <a:avLst/>
              <a:gdLst/>
              <a:ahLst/>
              <a:cxnLst>
                <a:cxn ang="0">
                  <a:pos x="0" y="134"/>
                </a:cxn>
                <a:cxn ang="0">
                  <a:pos x="66" y="143"/>
                </a:cxn>
                <a:cxn ang="0">
                  <a:pos x="282" y="35"/>
                </a:cxn>
                <a:cxn ang="0">
                  <a:pos x="219" y="17"/>
                </a:cxn>
                <a:cxn ang="0">
                  <a:pos x="0" y="134"/>
                </a:cxn>
              </a:cxnLst>
              <a:rect l="0" t="0" r="r" b="b"/>
              <a:pathLst>
                <a:path w="307" h="143">
                  <a:moveTo>
                    <a:pt x="0" y="134"/>
                  </a:moveTo>
                  <a:lnTo>
                    <a:pt x="66" y="143"/>
                  </a:lnTo>
                  <a:lnTo>
                    <a:pt x="282" y="35"/>
                  </a:lnTo>
                  <a:cubicBezTo>
                    <a:pt x="307" y="14"/>
                    <a:pt x="266" y="0"/>
                    <a:pt x="219" y="17"/>
                  </a:cubicBezTo>
                  <a:lnTo>
                    <a:pt x="0" y="134"/>
                  </a:lnTo>
                  <a:close/>
                </a:path>
              </a:pathLst>
            </a:custGeom>
            <a:gradFill rotWithShape="1">
              <a:gsLst>
                <a:gs pos="0">
                  <a:srgbClr val="1C1C1C">
                    <a:gamma/>
                    <a:shade val="85882"/>
                    <a:invGamma/>
                    <a:alpha val="0"/>
                  </a:srgbClr>
                </a:gs>
                <a:gs pos="100000">
                  <a:srgbClr val="1C1C1C"/>
                </a:gs>
              </a:gsLst>
              <a:lin ang="5400000" scaled="1"/>
            </a:gradFill>
            <a:ln w="9525">
              <a:noFill/>
              <a:round/>
              <a:headEnd/>
              <a:tailEnd/>
            </a:ln>
            <a:effectLst/>
          </p:spPr>
          <p:txBody>
            <a:bodyPr/>
            <a:lstStyle/>
            <a:p>
              <a:endParaRPr lang="ru-RU"/>
            </a:p>
          </p:txBody>
        </p:sp>
        <p:sp>
          <p:nvSpPr>
            <p:cNvPr id="29" name="Freeform 49"/>
            <p:cNvSpPr>
              <a:spLocks/>
            </p:cNvSpPr>
            <p:nvPr/>
          </p:nvSpPr>
          <p:spPr bwMode="gray">
            <a:xfrm>
              <a:off x="482" y="2066"/>
              <a:ext cx="224" cy="569"/>
            </a:xfrm>
            <a:custGeom>
              <a:avLst/>
              <a:gdLst/>
              <a:ahLst/>
              <a:cxnLst>
                <a:cxn ang="0">
                  <a:pos x="103" y="101"/>
                </a:cxn>
                <a:cxn ang="0">
                  <a:pos x="74" y="50"/>
                </a:cxn>
                <a:cxn ang="0">
                  <a:pos x="121" y="1"/>
                </a:cxn>
                <a:cxn ang="0">
                  <a:pos x="171" y="52"/>
                </a:cxn>
                <a:cxn ang="0">
                  <a:pos x="135" y="101"/>
                </a:cxn>
                <a:cxn ang="0">
                  <a:pos x="134" y="124"/>
                </a:cxn>
                <a:cxn ang="0">
                  <a:pos x="209" y="145"/>
                </a:cxn>
                <a:cxn ang="0">
                  <a:pos x="221" y="204"/>
                </a:cxn>
                <a:cxn ang="0">
                  <a:pos x="218" y="321"/>
                </a:cxn>
                <a:cxn ang="0">
                  <a:pos x="209" y="365"/>
                </a:cxn>
                <a:cxn ang="0">
                  <a:pos x="196" y="308"/>
                </a:cxn>
                <a:cxn ang="0">
                  <a:pos x="187" y="202"/>
                </a:cxn>
                <a:cxn ang="0">
                  <a:pos x="170" y="321"/>
                </a:cxn>
                <a:cxn ang="0">
                  <a:pos x="144" y="569"/>
                </a:cxn>
                <a:cxn ang="0">
                  <a:pos x="78" y="565"/>
                </a:cxn>
                <a:cxn ang="0">
                  <a:pos x="50" y="325"/>
                </a:cxn>
                <a:cxn ang="0">
                  <a:pos x="33" y="208"/>
                </a:cxn>
                <a:cxn ang="0">
                  <a:pos x="25" y="310"/>
                </a:cxn>
                <a:cxn ang="0">
                  <a:pos x="12" y="365"/>
                </a:cxn>
                <a:cxn ang="0">
                  <a:pos x="1" y="305"/>
                </a:cxn>
                <a:cxn ang="0">
                  <a:pos x="7" y="184"/>
                </a:cxn>
                <a:cxn ang="0">
                  <a:pos x="23" y="140"/>
                </a:cxn>
                <a:cxn ang="0">
                  <a:pos x="102" y="124"/>
                </a:cxn>
                <a:cxn ang="0">
                  <a:pos x="103" y="101"/>
                </a:cxn>
              </a:cxnLst>
              <a:rect l="0" t="0" r="r" b="b"/>
              <a:pathLst>
                <a:path w="224" h="569">
                  <a:moveTo>
                    <a:pt x="103" y="101"/>
                  </a:moveTo>
                  <a:cubicBezTo>
                    <a:pt x="87" y="94"/>
                    <a:pt x="75" y="75"/>
                    <a:pt x="74" y="50"/>
                  </a:cubicBezTo>
                  <a:cubicBezTo>
                    <a:pt x="72" y="26"/>
                    <a:pt x="90" y="0"/>
                    <a:pt x="121" y="1"/>
                  </a:cubicBezTo>
                  <a:cubicBezTo>
                    <a:pt x="152" y="2"/>
                    <a:pt x="172" y="18"/>
                    <a:pt x="171" y="52"/>
                  </a:cubicBezTo>
                  <a:cubicBezTo>
                    <a:pt x="170" y="85"/>
                    <a:pt x="151" y="96"/>
                    <a:pt x="135" y="101"/>
                  </a:cubicBezTo>
                  <a:cubicBezTo>
                    <a:pt x="132" y="111"/>
                    <a:pt x="132" y="118"/>
                    <a:pt x="134" y="124"/>
                  </a:cubicBezTo>
                  <a:cubicBezTo>
                    <a:pt x="151" y="131"/>
                    <a:pt x="194" y="132"/>
                    <a:pt x="209" y="145"/>
                  </a:cubicBezTo>
                  <a:cubicBezTo>
                    <a:pt x="224" y="156"/>
                    <a:pt x="219" y="175"/>
                    <a:pt x="221" y="204"/>
                  </a:cubicBezTo>
                  <a:lnTo>
                    <a:pt x="218" y="321"/>
                  </a:lnTo>
                  <a:cubicBezTo>
                    <a:pt x="216" y="348"/>
                    <a:pt x="212" y="367"/>
                    <a:pt x="209" y="365"/>
                  </a:cubicBezTo>
                  <a:cubicBezTo>
                    <a:pt x="199" y="370"/>
                    <a:pt x="200" y="335"/>
                    <a:pt x="196" y="308"/>
                  </a:cubicBezTo>
                  <a:lnTo>
                    <a:pt x="187" y="202"/>
                  </a:lnTo>
                  <a:cubicBezTo>
                    <a:pt x="182" y="204"/>
                    <a:pt x="177" y="260"/>
                    <a:pt x="170" y="321"/>
                  </a:cubicBezTo>
                  <a:lnTo>
                    <a:pt x="144" y="569"/>
                  </a:lnTo>
                  <a:lnTo>
                    <a:pt x="78" y="565"/>
                  </a:lnTo>
                  <a:lnTo>
                    <a:pt x="50" y="325"/>
                  </a:lnTo>
                  <a:cubicBezTo>
                    <a:pt x="39" y="255"/>
                    <a:pt x="37" y="211"/>
                    <a:pt x="33" y="208"/>
                  </a:cubicBezTo>
                  <a:lnTo>
                    <a:pt x="25" y="310"/>
                  </a:lnTo>
                  <a:cubicBezTo>
                    <a:pt x="22" y="336"/>
                    <a:pt x="16" y="366"/>
                    <a:pt x="12" y="365"/>
                  </a:cubicBezTo>
                  <a:cubicBezTo>
                    <a:pt x="4" y="365"/>
                    <a:pt x="2" y="335"/>
                    <a:pt x="1" y="305"/>
                  </a:cubicBezTo>
                  <a:cubicBezTo>
                    <a:pt x="0" y="275"/>
                    <a:pt x="3" y="212"/>
                    <a:pt x="7" y="184"/>
                  </a:cubicBezTo>
                  <a:cubicBezTo>
                    <a:pt x="12" y="157"/>
                    <a:pt x="7" y="150"/>
                    <a:pt x="23" y="140"/>
                  </a:cubicBezTo>
                  <a:cubicBezTo>
                    <a:pt x="39" y="131"/>
                    <a:pt x="89" y="131"/>
                    <a:pt x="102" y="124"/>
                  </a:cubicBezTo>
                  <a:cubicBezTo>
                    <a:pt x="106" y="120"/>
                    <a:pt x="108" y="108"/>
                    <a:pt x="103" y="101"/>
                  </a:cubicBezTo>
                  <a:close/>
                </a:path>
              </a:pathLst>
            </a:custGeom>
            <a:gradFill rotWithShape="1">
              <a:gsLst>
                <a:gs pos="0">
                  <a:srgbClr val="FFFFFF"/>
                </a:gs>
                <a:gs pos="100000">
                  <a:srgbClr val="FFFFFF">
                    <a:gamma/>
                    <a:shade val="46275"/>
                    <a:invGamma/>
                  </a:srgbClr>
                </a:gs>
              </a:gsLst>
              <a:lin ang="5400000" scaled="1"/>
            </a:gradFill>
            <a:ln w="9525">
              <a:noFill/>
              <a:round/>
              <a:headEnd/>
              <a:tailEnd/>
            </a:ln>
            <a:effectLst/>
            <a:scene3d>
              <a:camera prst="legacyPerspectiveTopRight">
                <a:rot lat="0" lon="900000" rev="0"/>
              </a:camera>
              <a:lightRig rig="legacyFlat1" dir="t"/>
            </a:scene3d>
            <a:sp3d extrusionH="36500" prstMaterial="legacyMetal">
              <a:bevelT w="13500" h="13500" prst="angle"/>
              <a:bevelB w="13500" h="13500" prst="angle"/>
              <a:extrusionClr>
                <a:srgbClr val="333333"/>
              </a:extrusionClr>
            </a:sp3d>
          </p:spPr>
          <p:txBody>
            <a:bodyPr>
              <a:flatTx/>
            </a:bodyPr>
            <a:lstStyle/>
            <a:p>
              <a:endParaRPr lang="ru-RU"/>
            </a:p>
          </p:txBody>
        </p:sp>
        <p:sp>
          <p:nvSpPr>
            <p:cNvPr id="30" name="Freeform 50"/>
            <p:cNvSpPr>
              <a:spLocks/>
            </p:cNvSpPr>
            <p:nvPr/>
          </p:nvSpPr>
          <p:spPr bwMode="gray">
            <a:xfrm>
              <a:off x="698" y="1851"/>
              <a:ext cx="282" cy="716"/>
            </a:xfrm>
            <a:custGeom>
              <a:avLst/>
              <a:gdLst/>
              <a:ahLst/>
              <a:cxnLst>
                <a:cxn ang="0">
                  <a:pos x="103" y="101"/>
                </a:cxn>
                <a:cxn ang="0">
                  <a:pos x="74" y="50"/>
                </a:cxn>
                <a:cxn ang="0">
                  <a:pos x="121" y="1"/>
                </a:cxn>
                <a:cxn ang="0">
                  <a:pos x="171" y="52"/>
                </a:cxn>
                <a:cxn ang="0">
                  <a:pos x="135" y="101"/>
                </a:cxn>
                <a:cxn ang="0">
                  <a:pos x="134" y="124"/>
                </a:cxn>
                <a:cxn ang="0">
                  <a:pos x="209" y="145"/>
                </a:cxn>
                <a:cxn ang="0">
                  <a:pos x="221" y="204"/>
                </a:cxn>
                <a:cxn ang="0">
                  <a:pos x="218" y="321"/>
                </a:cxn>
                <a:cxn ang="0">
                  <a:pos x="209" y="365"/>
                </a:cxn>
                <a:cxn ang="0">
                  <a:pos x="196" y="308"/>
                </a:cxn>
                <a:cxn ang="0">
                  <a:pos x="187" y="202"/>
                </a:cxn>
                <a:cxn ang="0">
                  <a:pos x="170" y="321"/>
                </a:cxn>
                <a:cxn ang="0">
                  <a:pos x="144" y="569"/>
                </a:cxn>
                <a:cxn ang="0">
                  <a:pos x="78" y="565"/>
                </a:cxn>
                <a:cxn ang="0">
                  <a:pos x="50" y="325"/>
                </a:cxn>
                <a:cxn ang="0">
                  <a:pos x="33" y="208"/>
                </a:cxn>
                <a:cxn ang="0">
                  <a:pos x="25" y="310"/>
                </a:cxn>
                <a:cxn ang="0">
                  <a:pos x="12" y="365"/>
                </a:cxn>
                <a:cxn ang="0">
                  <a:pos x="1" y="305"/>
                </a:cxn>
                <a:cxn ang="0">
                  <a:pos x="7" y="184"/>
                </a:cxn>
                <a:cxn ang="0">
                  <a:pos x="23" y="140"/>
                </a:cxn>
                <a:cxn ang="0">
                  <a:pos x="102" y="124"/>
                </a:cxn>
                <a:cxn ang="0">
                  <a:pos x="103" y="101"/>
                </a:cxn>
              </a:cxnLst>
              <a:rect l="0" t="0" r="r" b="b"/>
              <a:pathLst>
                <a:path w="224" h="569">
                  <a:moveTo>
                    <a:pt x="103" y="101"/>
                  </a:moveTo>
                  <a:cubicBezTo>
                    <a:pt x="87" y="94"/>
                    <a:pt x="75" y="75"/>
                    <a:pt x="74" y="50"/>
                  </a:cubicBezTo>
                  <a:cubicBezTo>
                    <a:pt x="72" y="26"/>
                    <a:pt x="90" y="0"/>
                    <a:pt x="121" y="1"/>
                  </a:cubicBezTo>
                  <a:cubicBezTo>
                    <a:pt x="152" y="2"/>
                    <a:pt x="172" y="18"/>
                    <a:pt x="171" y="52"/>
                  </a:cubicBezTo>
                  <a:cubicBezTo>
                    <a:pt x="170" y="85"/>
                    <a:pt x="151" y="96"/>
                    <a:pt x="135" y="101"/>
                  </a:cubicBezTo>
                  <a:cubicBezTo>
                    <a:pt x="132" y="111"/>
                    <a:pt x="132" y="118"/>
                    <a:pt x="134" y="124"/>
                  </a:cubicBezTo>
                  <a:cubicBezTo>
                    <a:pt x="151" y="131"/>
                    <a:pt x="194" y="132"/>
                    <a:pt x="209" y="145"/>
                  </a:cubicBezTo>
                  <a:cubicBezTo>
                    <a:pt x="224" y="156"/>
                    <a:pt x="219" y="175"/>
                    <a:pt x="221" y="204"/>
                  </a:cubicBezTo>
                  <a:lnTo>
                    <a:pt x="218" y="321"/>
                  </a:lnTo>
                  <a:cubicBezTo>
                    <a:pt x="216" y="348"/>
                    <a:pt x="212" y="367"/>
                    <a:pt x="209" y="365"/>
                  </a:cubicBezTo>
                  <a:cubicBezTo>
                    <a:pt x="199" y="370"/>
                    <a:pt x="200" y="335"/>
                    <a:pt x="196" y="308"/>
                  </a:cubicBezTo>
                  <a:lnTo>
                    <a:pt x="187" y="202"/>
                  </a:lnTo>
                  <a:cubicBezTo>
                    <a:pt x="182" y="204"/>
                    <a:pt x="177" y="260"/>
                    <a:pt x="170" y="321"/>
                  </a:cubicBezTo>
                  <a:lnTo>
                    <a:pt x="144" y="569"/>
                  </a:lnTo>
                  <a:lnTo>
                    <a:pt x="78" y="565"/>
                  </a:lnTo>
                  <a:lnTo>
                    <a:pt x="50" y="325"/>
                  </a:lnTo>
                  <a:cubicBezTo>
                    <a:pt x="39" y="255"/>
                    <a:pt x="37" y="211"/>
                    <a:pt x="33" y="208"/>
                  </a:cubicBezTo>
                  <a:lnTo>
                    <a:pt x="25" y="310"/>
                  </a:lnTo>
                  <a:cubicBezTo>
                    <a:pt x="22" y="336"/>
                    <a:pt x="16" y="366"/>
                    <a:pt x="12" y="365"/>
                  </a:cubicBezTo>
                  <a:cubicBezTo>
                    <a:pt x="4" y="365"/>
                    <a:pt x="2" y="335"/>
                    <a:pt x="1" y="305"/>
                  </a:cubicBezTo>
                  <a:cubicBezTo>
                    <a:pt x="0" y="275"/>
                    <a:pt x="3" y="212"/>
                    <a:pt x="7" y="184"/>
                  </a:cubicBezTo>
                  <a:cubicBezTo>
                    <a:pt x="12" y="157"/>
                    <a:pt x="7" y="150"/>
                    <a:pt x="23" y="140"/>
                  </a:cubicBezTo>
                  <a:cubicBezTo>
                    <a:pt x="39" y="131"/>
                    <a:pt x="89" y="131"/>
                    <a:pt x="102" y="124"/>
                  </a:cubicBezTo>
                  <a:cubicBezTo>
                    <a:pt x="106" y="120"/>
                    <a:pt x="108" y="108"/>
                    <a:pt x="103" y="101"/>
                  </a:cubicBezTo>
                  <a:close/>
                </a:path>
              </a:pathLst>
            </a:custGeom>
            <a:gradFill rotWithShape="1">
              <a:gsLst>
                <a:gs pos="0">
                  <a:srgbClr val="FFFFFF"/>
                </a:gs>
                <a:gs pos="100000">
                  <a:srgbClr val="FFFFFF">
                    <a:gamma/>
                    <a:shade val="46275"/>
                    <a:invGamma/>
                  </a:srgbClr>
                </a:gs>
              </a:gsLst>
              <a:lin ang="5400000" scaled="1"/>
            </a:gradFill>
            <a:ln w="9525">
              <a:noFill/>
              <a:round/>
              <a:headEnd/>
              <a:tailEnd/>
            </a:ln>
            <a:effectLst/>
            <a:scene3d>
              <a:camera prst="legacyPerspectiveTopRight">
                <a:rot lat="0" lon="900000" rev="0"/>
              </a:camera>
              <a:lightRig rig="legacyFlat1" dir="t"/>
            </a:scene3d>
            <a:sp3d extrusionH="36500" prstMaterial="legacyMetal">
              <a:bevelT w="13500" h="13500" prst="angle"/>
              <a:bevelB w="13500" h="13500" prst="angle"/>
              <a:extrusionClr>
                <a:srgbClr val="333333"/>
              </a:extrusionClr>
            </a:sp3d>
          </p:spPr>
          <p:txBody>
            <a:bodyPr>
              <a:flatTx/>
            </a:bodyPr>
            <a:lstStyle/>
            <a:p>
              <a:endParaRPr lang="ru-RU"/>
            </a:p>
          </p:txBody>
        </p:sp>
        <p:sp>
          <p:nvSpPr>
            <p:cNvPr id="31" name="Freeform 51"/>
            <p:cNvSpPr>
              <a:spLocks/>
            </p:cNvSpPr>
            <p:nvPr/>
          </p:nvSpPr>
          <p:spPr bwMode="gray">
            <a:xfrm>
              <a:off x="956" y="2078"/>
              <a:ext cx="224" cy="569"/>
            </a:xfrm>
            <a:custGeom>
              <a:avLst/>
              <a:gdLst/>
              <a:ahLst/>
              <a:cxnLst>
                <a:cxn ang="0">
                  <a:pos x="103" y="101"/>
                </a:cxn>
                <a:cxn ang="0">
                  <a:pos x="74" y="50"/>
                </a:cxn>
                <a:cxn ang="0">
                  <a:pos x="121" y="1"/>
                </a:cxn>
                <a:cxn ang="0">
                  <a:pos x="171" y="52"/>
                </a:cxn>
                <a:cxn ang="0">
                  <a:pos x="135" y="101"/>
                </a:cxn>
                <a:cxn ang="0">
                  <a:pos x="134" y="124"/>
                </a:cxn>
                <a:cxn ang="0">
                  <a:pos x="209" y="145"/>
                </a:cxn>
                <a:cxn ang="0">
                  <a:pos x="221" y="204"/>
                </a:cxn>
                <a:cxn ang="0">
                  <a:pos x="218" y="321"/>
                </a:cxn>
                <a:cxn ang="0">
                  <a:pos x="209" y="365"/>
                </a:cxn>
                <a:cxn ang="0">
                  <a:pos x="196" y="308"/>
                </a:cxn>
                <a:cxn ang="0">
                  <a:pos x="187" y="202"/>
                </a:cxn>
                <a:cxn ang="0">
                  <a:pos x="170" y="321"/>
                </a:cxn>
                <a:cxn ang="0">
                  <a:pos x="144" y="569"/>
                </a:cxn>
                <a:cxn ang="0">
                  <a:pos x="78" y="565"/>
                </a:cxn>
                <a:cxn ang="0">
                  <a:pos x="50" y="325"/>
                </a:cxn>
                <a:cxn ang="0">
                  <a:pos x="33" y="208"/>
                </a:cxn>
                <a:cxn ang="0">
                  <a:pos x="25" y="310"/>
                </a:cxn>
                <a:cxn ang="0">
                  <a:pos x="12" y="365"/>
                </a:cxn>
                <a:cxn ang="0">
                  <a:pos x="1" y="305"/>
                </a:cxn>
                <a:cxn ang="0">
                  <a:pos x="7" y="184"/>
                </a:cxn>
                <a:cxn ang="0">
                  <a:pos x="23" y="140"/>
                </a:cxn>
                <a:cxn ang="0">
                  <a:pos x="102" y="124"/>
                </a:cxn>
                <a:cxn ang="0">
                  <a:pos x="103" y="101"/>
                </a:cxn>
              </a:cxnLst>
              <a:rect l="0" t="0" r="r" b="b"/>
              <a:pathLst>
                <a:path w="224" h="569">
                  <a:moveTo>
                    <a:pt x="103" y="101"/>
                  </a:moveTo>
                  <a:cubicBezTo>
                    <a:pt x="87" y="94"/>
                    <a:pt x="75" y="75"/>
                    <a:pt x="74" y="50"/>
                  </a:cubicBezTo>
                  <a:cubicBezTo>
                    <a:pt x="72" y="26"/>
                    <a:pt x="90" y="0"/>
                    <a:pt x="121" y="1"/>
                  </a:cubicBezTo>
                  <a:cubicBezTo>
                    <a:pt x="152" y="2"/>
                    <a:pt x="172" y="18"/>
                    <a:pt x="171" y="52"/>
                  </a:cubicBezTo>
                  <a:cubicBezTo>
                    <a:pt x="170" y="85"/>
                    <a:pt x="151" y="96"/>
                    <a:pt x="135" y="101"/>
                  </a:cubicBezTo>
                  <a:cubicBezTo>
                    <a:pt x="132" y="111"/>
                    <a:pt x="132" y="118"/>
                    <a:pt x="134" y="124"/>
                  </a:cubicBezTo>
                  <a:cubicBezTo>
                    <a:pt x="151" y="131"/>
                    <a:pt x="194" y="132"/>
                    <a:pt x="209" y="145"/>
                  </a:cubicBezTo>
                  <a:cubicBezTo>
                    <a:pt x="224" y="156"/>
                    <a:pt x="219" y="175"/>
                    <a:pt x="221" y="204"/>
                  </a:cubicBezTo>
                  <a:lnTo>
                    <a:pt x="218" y="321"/>
                  </a:lnTo>
                  <a:cubicBezTo>
                    <a:pt x="216" y="348"/>
                    <a:pt x="212" y="367"/>
                    <a:pt x="209" y="365"/>
                  </a:cubicBezTo>
                  <a:cubicBezTo>
                    <a:pt x="199" y="370"/>
                    <a:pt x="200" y="335"/>
                    <a:pt x="196" y="308"/>
                  </a:cubicBezTo>
                  <a:lnTo>
                    <a:pt x="187" y="202"/>
                  </a:lnTo>
                  <a:cubicBezTo>
                    <a:pt x="182" y="204"/>
                    <a:pt x="177" y="260"/>
                    <a:pt x="170" y="321"/>
                  </a:cubicBezTo>
                  <a:lnTo>
                    <a:pt x="144" y="569"/>
                  </a:lnTo>
                  <a:lnTo>
                    <a:pt x="78" y="565"/>
                  </a:lnTo>
                  <a:lnTo>
                    <a:pt x="50" y="325"/>
                  </a:lnTo>
                  <a:cubicBezTo>
                    <a:pt x="39" y="255"/>
                    <a:pt x="37" y="211"/>
                    <a:pt x="33" y="208"/>
                  </a:cubicBezTo>
                  <a:lnTo>
                    <a:pt x="25" y="310"/>
                  </a:lnTo>
                  <a:cubicBezTo>
                    <a:pt x="22" y="336"/>
                    <a:pt x="16" y="366"/>
                    <a:pt x="12" y="365"/>
                  </a:cubicBezTo>
                  <a:cubicBezTo>
                    <a:pt x="4" y="365"/>
                    <a:pt x="2" y="335"/>
                    <a:pt x="1" y="305"/>
                  </a:cubicBezTo>
                  <a:cubicBezTo>
                    <a:pt x="0" y="275"/>
                    <a:pt x="3" y="212"/>
                    <a:pt x="7" y="184"/>
                  </a:cubicBezTo>
                  <a:cubicBezTo>
                    <a:pt x="12" y="157"/>
                    <a:pt x="7" y="150"/>
                    <a:pt x="23" y="140"/>
                  </a:cubicBezTo>
                  <a:cubicBezTo>
                    <a:pt x="39" y="131"/>
                    <a:pt x="89" y="131"/>
                    <a:pt x="102" y="124"/>
                  </a:cubicBezTo>
                  <a:cubicBezTo>
                    <a:pt x="106" y="120"/>
                    <a:pt x="108" y="108"/>
                    <a:pt x="103" y="101"/>
                  </a:cubicBezTo>
                  <a:close/>
                </a:path>
              </a:pathLst>
            </a:custGeom>
            <a:gradFill rotWithShape="1">
              <a:gsLst>
                <a:gs pos="0">
                  <a:srgbClr val="FFFFFF"/>
                </a:gs>
                <a:gs pos="100000">
                  <a:srgbClr val="FFFFFF">
                    <a:gamma/>
                    <a:shade val="46275"/>
                    <a:invGamma/>
                  </a:srgbClr>
                </a:gs>
              </a:gsLst>
              <a:lin ang="5400000" scaled="1"/>
            </a:gradFill>
            <a:ln w="9525">
              <a:noFill/>
              <a:round/>
              <a:headEnd/>
              <a:tailEnd/>
            </a:ln>
            <a:effectLst/>
            <a:scene3d>
              <a:camera prst="legacyPerspectiveTopRight">
                <a:rot lat="0" lon="900000" rev="0"/>
              </a:camera>
              <a:lightRig rig="legacyFlat1" dir="t"/>
            </a:scene3d>
            <a:sp3d extrusionH="36500" prstMaterial="legacyMetal">
              <a:bevelT w="13500" h="13500" prst="angle"/>
              <a:bevelB w="13500" h="13500" prst="angle"/>
              <a:extrusionClr>
                <a:srgbClr val="333333"/>
              </a:extrusionClr>
            </a:sp3d>
          </p:spPr>
          <p:txBody>
            <a:bodyPr>
              <a:flatTx/>
            </a:bodyPr>
            <a:lstStyle/>
            <a:p>
              <a:endParaRPr lang="ru-RU"/>
            </a:p>
          </p:txBody>
        </p:sp>
      </p:grpSp>
      <p:sp>
        <p:nvSpPr>
          <p:cNvPr id="32" name="Text Box 25"/>
          <p:cNvSpPr txBox="1">
            <a:spLocks noChangeArrowheads="1"/>
          </p:cNvSpPr>
          <p:nvPr/>
        </p:nvSpPr>
        <p:spPr bwMode="black">
          <a:xfrm flipH="1">
            <a:off x="2072525" y="106507"/>
            <a:ext cx="4371683" cy="523220"/>
          </a:xfrm>
          <a:prstGeom prst="rect">
            <a:avLst/>
          </a:prstGeom>
          <a:noFill/>
          <a:ln w="9525" algn="ctr">
            <a:noFill/>
            <a:miter lim="800000"/>
            <a:headEnd/>
            <a:tailEnd/>
          </a:ln>
          <a:effectLst/>
        </p:spPr>
        <p:txBody>
          <a:bodyPr wrap="square">
            <a:spAutoFit/>
          </a:bodyPr>
          <a:lstStyle/>
          <a:p>
            <a:pPr algn="ctr">
              <a:spcBef>
                <a:spcPct val="50000"/>
              </a:spcBef>
            </a:pPr>
            <a:r>
              <a:rPr lang="kk-KZ" sz="2800" b="1" dirty="0" smtClean="0">
                <a:solidFill>
                  <a:srgbClr val="0070C0"/>
                </a:solidFill>
                <a:latin typeface="Times New Roman" pitchFamily="18" charset="0"/>
                <a:cs typeface="Times New Roman" pitchFamily="18" charset="0"/>
              </a:rPr>
              <a:t>Оқу мақсат(тар)ы </a:t>
            </a:r>
            <a:endParaRPr lang="en-US" sz="2800" b="1" dirty="0">
              <a:solidFill>
                <a:srgbClr val="0070C0"/>
              </a:solidFill>
              <a:latin typeface="Times New Roman" pitchFamily="18" charset="0"/>
              <a:cs typeface="Times New Roman" pitchFamily="18" charset="0"/>
            </a:endParaRPr>
          </a:p>
        </p:txBody>
      </p:sp>
      <p:sp>
        <p:nvSpPr>
          <p:cNvPr id="33" name="Text Box 29"/>
          <p:cNvSpPr txBox="1">
            <a:spLocks noChangeArrowheads="1"/>
          </p:cNvSpPr>
          <p:nvPr/>
        </p:nvSpPr>
        <p:spPr bwMode="black">
          <a:xfrm>
            <a:off x="2992264" y="1883352"/>
            <a:ext cx="4892104" cy="461665"/>
          </a:xfrm>
          <a:prstGeom prst="rect">
            <a:avLst/>
          </a:prstGeom>
          <a:noFill/>
          <a:ln w="9525" algn="ctr">
            <a:noFill/>
            <a:miter lim="800000"/>
            <a:headEnd/>
            <a:tailEnd/>
          </a:ln>
          <a:effectLst/>
        </p:spPr>
        <p:txBody>
          <a:bodyPr wrap="square">
            <a:spAutoFit/>
          </a:bodyPr>
          <a:lstStyle/>
          <a:p>
            <a:pPr algn="ctr">
              <a:spcBef>
                <a:spcPct val="50000"/>
              </a:spcBef>
            </a:pPr>
            <a:r>
              <a:rPr lang="kk-KZ" sz="2400" b="1" i="1" dirty="0">
                <a:solidFill>
                  <a:srgbClr val="3333CC"/>
                </a:solidFill>
                <a:latin typeface="Times New Roman" pitchFamily="18" charset="0"/>
                <a:cs typeface="Times New Roman" pitchFamily="18" charset="0"/>
              </a:rPr>
              <a:t> </a:t>
            </a:r>
            <a:r>
              <a:rPr lang="kk-KZ" sz="2400" b="1" i="1" dirty="0" smtClean="0">
                <a:solidFill>
                  <a:srgbClr val="3333CC"/>
                </a:solidFill>
                <a:latin typeface="Times New Roman" pitchFamily="18" charset="0"/>
                <a:cs typeface="Times New Roman" pitchFamily="18" charset="0"/>
              </a:rPr>
              <a:t>           </a:t>
            </a:r>
            <a:r>
              <a:rPr lang="kk-KZ" sz="2400" b="1" i="1" dirty="0" smtClean="0">
                <a:solidFill>
                  <a:srgbClr val="0070C0"/>
                </a:solidFill>
                <a:latin typeface="Times New Roman" pitchFamily="18" charset="0"/>
                <a:cs typeface="Times New Roman" pitchFamily="18" charset="0"/>
              </a:rPr>
              <a:t>Сабақ мақсаттары  </a:t>
            </a:r>
            <a:endParaRPr lang="en-US" sz="2400" b="1" i="1" dirty="0">
              <a:solidFill>
                <a:srgbClr val="0070C0"/>
              </a:solidFill>
              <a:latin typeface="Times New Roman" pitchFamily="18" charset="0"/>
              <a:cs typeface="Times New Roman" pitchFamily="18" charset="0"/>
            </a:endParaRPr>
          </a:p>
        </p:txBody>
      </p:sp>
      <p:sp>
        <p:nvSpPr>
          <p:cNvPr id="35" name="Text Box 29"/>
          <p:cNvSpPr txBox="1">
            <a:spLocks noChangeArrowheads="1"/>
          </p:cNvSpPr>
          <p:nvPr/>
        </p:nvSpPr>
        <p:spPr bwMode="black">
          <a:xfrm>
            <a:off x="2484153" y="2258288"/>
            <a:ext cx="6408327" cy="4278094"/>
          </a:xfrm>
          <a:prstGeom prst="rect">
            <a:avLst/>
          </a:prstGeom>
          <a:noFill/>
          <a:ln w="9525" algn="ctr">
            <a:noFill/>
            <a:miter lim="800000"/>
            <a:headEnd/>
            <a:tailEnd/>
          </a:ln>
          <a:effectLst/>
        </p:spPr>
        <p:txBody>
          <a:bodyPr wrap="square">
            <a:spAutoFit/>
          </a:bodyPr>
          <a:lstStyle/>
          <a:p>
            <a:endParaRPr lang="kk-KZ" altLang="ru-RU" sz="1600" b="1" dirty="0" smtClean="0">
              <a:solidFill>
                <a:srgbClr val="002060"/>
              </a:solidFill>
              <a:latin typeface="Times New Roman" panose="02020603050405020304" pitchFamily="18" charset="0"/>
              <a:cs typeface="Times New Roman" panose="02020603050405020304" pitchFamily="18" charset="0"/>
            </a:endParaRPr>
          </a:p>
          <a:p>
            <a:endParaRPr lang="kk-KZ" altLang="ru-RU" sz="1600" b="1" dirty="0">
              <a:solidFill>
                <a:srgbClr val="002060"/>
              </a:solidFill>
              <a:latin typeface="Times New Roman" panose="02020603050405020304" pitchFamily="18" charset="0"/>
              <a:cs typeface="Times New Roman" panose="02020603050405020304" pitchFamily="18" charset="0"/>
            </a:endParaRPr>
          </a:p>
          <a:p>
            <a:r>
              <a:rPr lang="kk-KZ" altLang="ru-RU" sz="1600" b="1" dirty="0" smtClean="0">
                <a:solidFill>
                  <a:srgbClr val="002060"/>
                </a:solidFill>
                <a:latin typeface="Times New Roman" panose="02020603050405020304" pitchFamily="18" charset="0"/>
                <a:cs typeface="Times New Roman" panose="02020603050405020304" pitchFamily="18" charset="0"/>
              </a:rPr>
              <a:t>       Оқушылардың </a:t>
            </a:r>
            <a:r>
              <a:rPr lang="kk-KZ" altLang="ru-RU" sz="1600" b="1" dirty="0">
                <a:solidFill>
                  <a:srgbClr val="002060"/>
                </a:solidFill>
                <a:latin typeface="Times New Roman" panose="02020603050405020304" pitchFamily="18" charset="0"/>
                <a:cs typeface="Times New Roman" panose="02020603050405020304" pitchFamily="18" charset="0"/>
              </a:rPr>
              <a:t>барлығы мынаны орындай алады: </a:t>
            </a:r>
            <a:r>
              <a:rPr lang="kk-KZ" altLang="ru-RU" sz="1600" dirty="0">
                <a:solidFill>
                  <a:srgbClr val="002060"/>
                </a:solidFill>
                <a:latin typeface="Times New Roman" panose="02020603050405020304" pitchFamily="18" charset="0"/>
                <a:cs typeface="Times New Roman" panose="02020603050405020304" pitchFamily="18" charset="0"/>
              </a:rPr>
              <a:t>Ә</a:t>
            </a:r>
            <a:r>
              <a:rPr lang="kk-KZ" altLang="ru-RU" sz="1600" dirty="0" smtClean="0">
                <a:solidFill>
                  <a:srgbClr val="002060"/>
                </a:solidFill>
                <a:latin typeface="Times New Roman" panose="02020603050405020304" pitchFamily="18" charset="0"/>
                <a:cs typeface="Times New Roman" panose="02020603050405020304" pitchFamily="18" charset="0"/>
              </a:rPr>
              <a:t>деби </a:t>
            </a:r>
            <a:r>
              <a:rPr lang="kk-KZ" altLang="ru-RU" sz="1600" dirty="0">
                <a:solidFill>
                  <a:srgbClr val="002060"/>
                </a:solidFill>
                <a:latin typeface="Times New Roman" panose="02020603050405020304" pitchFamily="18" charset="0"/>
                <a:cs typeface="Times New Roman" panose="02020603050405020304" pitchFamily="18" charset="0"/>
              </a:rPr>
              <a:t>шығарманың тұжырымдамасы негізінде </a:t>
            </a:r>
            <a:r>
              <a:rPr lang="kk-KZ" altLang="ru-RU" sz="1600" dirty="0" smtClean="0">
                <a:solidFill>
                  <a:srgbClr val="002060"/>
                </a:solidFill>
                <a:latin typeface="Times New Roman" panose="02020603050405020304" pitchFamily="18" charset="0"/>
                <a:cs typeface="Times New Roman" panose="02020603050405020304" pitchFamily="18" charset="0"/>
              </a:rPr>
              <a:t>шығармадағы авторлық идеяның өмір шындығымен байланысын айқындайды. </a:t>
            </a:r>
            <a:r>
              <a:rPr lang="kk-KZ" altLang="ru-RU" sz="1600" dirty="0">
                <a:solidFill>
                  <a:srgbClr val="002060"/>
                </a:solidFill>
                <a:latin typeface="Times New Roman" panose="02020603050405020304" pitchFamily="18" charset="0"/>
                <a:cs typeface="Times New Roman" panose="02020603050405020304" pitchFamily="18" charset="0"/>
              </a:rPr>
              <a:t>Шығармадағы </a:t>
            </a:r>
            <a:r>
              <a:rPr lang="kk-KZ" altLang="ru-RU" sz="1600" dirty="0" smtClean="0">
                <a:solidFill>
                  <a:srgbClr val="002060"/>
                </a:solidFill>
                <a:latin typeface="Times New Roman" panose="02020603050405020304" pitchFamily="18" charset="0"/>
                <a:cs typeface="Times New Roman" panose="02020603050405020304" pitchFamily="18" charset="0"/>
              </a:rPr>
              <a:t>кейіпкерлерді </a:t>
            </a:r>
            <a:r>
              <a:rPr lang="kk-KZ" altLang="ru-RU" sz="1600" dirty="0">
                <a:solidFill>
                  <a:srgbClr val="002060"/>
                </a:solidFill>
                <a:latin typeface="Times New Roman" panose="02020603050405020304" pitchFamily="18" charset="0"/>
                <a:cs typeface="Times New Roman" panose="02020603050405020304" pitchFamily="18" charset="0"/>
              </a:rPr>
              <a:t>талдап, </a:t>
            </a:r>
            <a:r>
              <a:rPr lang="kk-KZ" altLang="ru-RU" sz="1600" dirty="0" smtClean="0">
                <a:solidFill>
                  <a:srgbClr val="002060"/>
                </a:solidFill>
                <a:latin typeface="Times New Roman" panose="02020603050405020304" pitchFamily="18" charset="0"/>
                <a:cs typeface="Times New Roman" panose="02020603050405020304" pitchFamily="18" charset="0"/>
              </a:rPr>
              <a:t>шығарма </a:t>
            </a:r>
            <a:r>
              <a:rPr lang="kk-KZ" altLang="ru-RU" sz="1600" dirty="0">
                <a:solidFill>
                  <a:srgbClr val="002060"/>
                </a:solidFill>
                <a:latin typeface="Times New Roman" panose="02020603050405020304" pitchFamily="18" charset="0"/>
                <a:cs typeface="Times New Roman" panose="02020603050405020304" pitchFamily="18" charset="0"/>
              </a:rPr>
              <a:t>жазады.</a:t>
            </a:r>
            <a:endParaRPr lang="ru-RU" altLang="ru-RU" sz="1600" dirty="0">
              <a:solidFill>
                <a:srgbClr val="002060"/>
              </a:solidFill>
              <a:latin typeface="Times New Roman" panose="02020603050405020304" pitchFamily="18" charset="0"/>
              <a:cs typeface="Times New Roman" panose="02020603050405020304" pitchFamily="18" charset="0"/>
            </a:endParaRPr>
          </a:p>
          <a:p>
            <a:r>
              <a:rPr lang="kk-KZ" altLang="ru-RU" sz="1600" b="1" dirty="0">
                <a:solidFill>
                  <a:srgbClr val="002060"/>
                </a:solidFill>
                <a:latin typeface="Times New Roman" panose="02020603050405020304" pitchFamily="18" charset="0"/>
                <a:cs typeface="Times New Roman" panose="02020603050405020304" pitchFamily="18" charset="0"/>
              </a:rPr>
              <a:t>Оқушылардың көбісі мынаны орындай алады: </a:t>
            </a:r>
            <a:r>
              <a:rPr lang="kk-KZ" altLang="ru-RU" sz="1600" dirty="0">
                <a:solidFill>
                  <a:srgbClr val="002060"/>
                </a:solidFill>
                <a:latin typeface="Times New Roman" panose="02020603050405020304" pitchFamily="18" charset="0"/>
                <a:cs typeface="Times New Roman" panose="02020603050405020304" pitchFamily="18" charset="0"/>
              </a:rPr>
              <a:t>Ә</a:t>
            </a:r>
            <a:r>
              <a:rPr lang="kk-KZ" altLang="ru-RU" sz="1600" dirty="0" smtClean="0">
                <a:solidFill>
                  <a:srgbClr val="002060"/>
                </a:solidFill>
                <a:latin typeface="Times New Roman" panose="02020603050405020304" pitchFamily="18" charset="0"/>
                <a:cs typeface="Times New Roman" panose="02020603050405020304" pitchFamily="18" charset="0"/>
              </a:rPr>
              <a:t>деби </a:t>
            </a:r>
            <a:r>
              <a:rPr lang="kk-KZ" altLang="ru-RU" sz="1600" dirty="0">
                <a:solidFill>
                  <a:srgbClr val="002060"/>
                </a:solidFill>
                <a:latin typeface="Times New Roman" panose="02020603050405020304" pitchFamily="18" charset="0"/>
                <a:cs typeface="Times New Roman" panose="02020603050405020304" pitchFamily="18" charset="0"/>
              </a:rPr>
              <a:t>шығарманың тұжырымдамасы негізінде шығармадағы </a:t>
            </a:r>
            <a:r>
              <a:rPr lang="kk-KZ" altLang="ru-RU" sz="1600" dirty="0" smtClean="0">
                <a:solidFill>
                  <a:srgbClr val="002060"/>
                </a:solidFill>
                <a:latin typeface="Times New Roman" panose="02020603050405020304" pitchFamily="18" charset="0"/>
                <a:cs typeface="Times New Roman" panose="02020603050405020304" pitchFamily="18" charset="0"/>
              </a:rPr>
              <a:t> </a:t>
            </a:r>
            <a:r>
              <a:rPr lang="kk-KZ" altLang="ru-RU" sz="1600" dirty="0">
                <a:solidFill>
                  <a:srgbClr val="002060"/>
                </a:solidFill>
                <a:latin typeface="Times New Roman" panose="02020603050405020304" pitchFamily="18" charset="0"/>
                <a:cs typeface="Times New Roman" panose="02020603050405020304" pitchFamily="18" charset="0"/>
              </a:rPr>
              <a:t>авторлық идеяның өмір шындығымен байланысын айқындайды Шығармадағы </a:t>
            </a:r>
            <a:r>
              <a:rPr lang="kk-KZ" altLang="ru-RU" sz="1600" dirty="0" smtClean="0">
                <a:solidFill>
                  <a:srgbClr val="002060"/>
                </a:solidFill>
                <a:latin typeface="Times New Roman" panose="02020603050405020304" pitchFamily="18" charset="0"/>
                <a:cs typeface="Times New Roman" panose="02020603050405020304" pitchFamily="18" charset="0"/>
              </a:rPr>
              <a:t>көтерілген мәселелерге талдау жасау арқылы кейіпкерді </a:t>
            </a:r>
            <a:r>
              <a:rPr lang="kk-KZ" altLang="ru-RU" sz="1600" dirty="0">
                <a:solidFill>
                  <a:srgbClr val="002060"/>
                </a:solidFill>
                <a:latin typeface="Times New Roman" panose="02020603050405020304" pitchFamily="18" charset="0"/>
                <a:cs typeface="Times New Roman" panose="02020603050405020304" pitchFamily="18" charset="0"/>
              </a:rPr>
              <a:t>өзіндік құндылығы тұрғысынан талдайды, өзіндік көзқарасын білдіріп,  </a:t>
            </a:r>
            <a:r>
              <a:rPr lang="kk-KZ" altLang="ru-RU" sz="1600" dirty="0" smtClean="0">
                <a:solidFill>
                  <a:srgbClr val="002060"/>
                </a:solidFill>
                <a:latin typeface="Times New Roman" panose="02020603050405020304" pitchFamily="18" charset="0"/>
                <a:cs typeface="Times New Roman" panose="02020603050405020304" pitchFamily="18" charset="0"/>
              </a:rPr>
              <a:t>шығарма, әңгіме </a:t>
            </a:r>
            <a:r>
              <a:rPr lang="kk-KZ" altLang="ru-RU" sz="1600" dirty="0">
                <a:solidFill>
                  <a:srgbClr val="002060"/>
                </a:solidFill>
                <a:latin typeface="Times New Roman" panose="02020603050405020304" pitchFamily="18" charset="0"/>
                <a:cs typeface="Times New Roman" panose="02020603050405020304" pitchFamily="18" charset="0"/>
              </a:rPr>
              <a:t>жазады.</a:t>
            </a:r>
            <a:endParaRPr lang="ru-RU" altLang="ru-RU" sz="1600" dirty="0">
              <a:solidFill>
                <a:srgbClr val="002060"/>
              </a:solidFill>
              <a:latin typeface="Times New Roman" panose="02020603050405020304" pitchFamily="18" charset="0"/>
              <a:cs typeface="Times New Roman" panose="02020603050405020304" pitchFamily="18" charset="0"/>
            </a:endParaRPr>
          </a:p>
          <a:p>
            <a:r>
              <a:rPr lang="kk-KZ" altLang="ru-RU" sz="1600" b="1" dirty="0">
                <a:solidFill>
                  <a:srgbClr val="002060"/>
                </a:solidFill>
                <a:latin typeface="Times New Roman" panose="02020603050405020304" pitchFamily="18" charset="0"/>
                <a:cs typeface="Times New Roman" panose="02020603050405020304" pitchFamily="18" charset="0"/>
              </a:rPr>
              <a:t>Оқушылардың кейбіреуі мынаны орындай алады</a:t>
            </a:r>
            <a:r>
              <a:rPr lang="kk-KZ" altLang="ru-RU" sz="1600" dirty="0">
                <a:solidFill>
                  <a:srgbClr val="002060"/>
                </a:solidFill>
                <a:latin typeface="Times New Roman" panose="02020603050405020304" pitchFamily="18" charset="0"/>
                <a:cs typeface="Times New Roman" panose="02020603050405020304" pitchFamily="18" charset="0"/>
              </a:rPr>
              <a:t>: Ә</a:t>
            </a:r>
            <a:r>
              <a:rPr lang="kk-KZ" altLang="ru-RU" sz="1600" dirty="0" smtClean="0">
                <a:solidFill>
                  <a:srgbClr val="002060"/>
                </a:solidFill>
                <a:latin typeface="Times New Roman" panose="02020603050405020304" pitchFamily="18" charset="0"/>
                <a:cs typeface="Times New Roman" panose="02020603050405020304" pitchFamily="18" charset="0"/>
              </a:rPr>
              <a:t>деби </a:t>
            </a:r>
            <a:r>
              <a:rPr lang="kk-KZ" altLang="ru-RU" sz="1600" dirty="0">
                <a:solidFill>
                  <a:srgbClr val="002060"/>
                </a:solidFill>
                <a:latin typeface="Times New Roman" panose="02020603050405020304" pitchFamily="18" charset="0"/>
                <a:cs typeface="Times New Roman" panose="02020603050405020304" pitchFamily="18" charset="0"/>
              </a:rPr>
              <a:t>шығарманың тұжырымдамасы негізінде </a:t>
            </a:r>
            <a:r>
              <a:rPr lang="kk-KZ" altLang="ru-RU" sz="1600" dirty="0" smtClean="0">
                <a:solidFill>
                  <a:srgbClr val="002060"/>
                </a:solidFill>
                <a:latin typeface="Times New Roman" panose="02020603050405020304" pitchFamily="18" charset="0"/>
                <a:cs typeface="Times New Roman" panose="02020603050405020304" pitchFamily="18" charset="0"/>
              </a:rPr>
              <a:t>шығармадағы авторлық идеяның өмір шындығымен байланысын айқындау </a:t>
            </a:r>
            <a:r>
              <a:rPr lang="kk-KZ" altLang="ru-RU" sz="1600" dirty="0">
                <a:solidFill>
                  <a:srgbClr val="002060"/>
                </a:solidFill>
                <a:latin typeface="Times New Roman" panose="02020603050405020304" pitchFamily="18" charset="0"/>
                <a:cs typeface="Times New Roman" panose="02020603050405020304" pitchFamily="18" charset="0"/>
              </a:rPr>
              <a:t>жолдарын біледі.  Шығармадағы кейіпкерді өзіндік құндылығы тұрғысынан талдайды, өз ойын дәлелді келтіріп, әдеби </a:t>
            </a:r>
            <a:r>
              <a:rPr lang="kk-KZ" altLang="ru-RU" sz="1600" dirty="0" smtClean="0">
                <a:solidFill>
                  <a:srgbClr val="002060"/>
                </a:solidFill>
                <a:latin typeface="Times New Roman" panose="02020603050405020304" pitchFamily="18" charset="0"/>
                <a:cs typeface="Times New Roman" panose="02020603050405020304" pitchFamily="18" charset="0"/>
              </a:rPr>
              <a:t>тақырыптарға шығарма, өлең </a:t>
            </a:r>
            <a:r>
              <a:rPr lang="kk-KZ" altLang="ru-RU" sz="1600" dirty="0">
                <a:solidFill>
                  <a:srgbClr val="002060"/>
                </a:solidFill>
                <a:latin typeface="Times New Roman" panose="02020603050405020304" pitchFamily="18" charset="0"/>
                <a:cs typeface="Times New Roman" panose="02020603050405020304" pitchFamily="18" charset="0"/>
              </a:rPr>
              <a:t>жазады</a:t>
            </a:r>
            <a:r>
              <a:rPr lang="kk-KZ" altLang="ru-RU" sz="1600" dirty="0" smtClean="0">
                <a:solidFill>
                  <a:srgbClr val="002060"/>
                </a:solidFill>
                <a:latin typeface="Times New Roman" panose="02020603050405020304" pitchFamily="18" charset="0"/>
                <a:cs typeface="Times New Roman" panose="02020603050405020304" pitchFamily="18" charset="0"/>
              </a:rPr>
              <a:t>.</a:t>
            </a:r>
            <a:endParaRPr lang="ru-RU" altLang="ru-RU" sz="16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42143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Блок-схема: знак завершения 5"/>
          <p:cNvSpPr/>
          <p:nvPr/>
        </p:nvSpPr>
        <p:spPr>
          <a:xfrm>
            <a:off x="611560" y="1196752"/>
            <a:ext cx="7560840" cy="1080120"/>
          </a:xfrm>
          <a:prstGeom prst="flowChartTerminator">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b="1" dirty="0" smtClean="0">
                <a:solidFill>
                  <a:schemeClr val="bg1"/>
                </a:solidFill>
                <a:latin typeface="Times New Roman" pitchFamily="18" charset="0"/>
                <a:cs typeface="Times New Roman" pitchFamily="18" charset="0"/>
              </a:rPr>
              <a:t>Бағалау критерийлері:</a:t>
            </a:r>
            <a:endParaRPr lang="ru-RU" sz="3200" b="1" dirty="0">
              <a:solidFill>
                <a:schemeClr val="bg1"/>
              </a:solidFill>
              <a:latin typeface="Times New Roman" pitchFamily="18" charset="0"/>
              <a:cs typeface="Times New Roman" pitchFamily="18" charset="0"/>
            </a:endParaRPr>
          </a:p>
        </p:txBody>
      </p:sp>
      <p:sp>
        <p:nvSpPr>
          <p:cNvPr id="17" name="Блок-схема: процесс 16"/>
          <p:cNvSpPr/>
          <p:nvPr/>
        </p:nvSpPr>
        <p:spPr>
          <a:xfrm>
            <a:off x="395536" y="2708920"/>
            <a:ext cx="8319868" cy="3672408"/>
          </a:xfrm>
          <a:prstGeom prst="flowChart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altLang="ru-RU" sz="2400" dirty="0" smtClean="0">
                <a:solidFill>
                  <a:srgbClr val="002060"/>
                </a:solidFill>
                <a:latin typeface="Times New Roman" panose="02020603050405020304" pitchFamily="18" charset="0"/>
                <a:cs typeface="Times New Roman" panose="02020603050405020304" pitchFamily="18" charset="0"/>
              </a:rPr>
              <a:t>     Шығармадағы </a:t>
            </a:r>
            <a:r>
              <a:rPr lang="kk-KZ" altLang="ru-RU" sz="2400" dirty="0">
                <a:solidFill>
                  <a:srgbClr val="002060"/>
                </a:solidFill>
                <a:latin typeface="Times New Roman" panose="02020603050405020304" pitchFamily="18" charset="0"/>
                <a:cs typeface="Times New Roman" panose="02020603050405020304" pitchFamily="18" charset="0"/>
              </a:rPr>
              <a:t>авторлық идеяның өмір шындығымен байланысын </a:t>
            </a:r>
            <a:r>
              <a:rPr lang="kk-KZ" altLang="ru-RU" sz="2400" dirty="0" smtClean="0">
                <a:solidFill>
                  <a:srgbClr val="002060"/>
                </a:solidFill>
                <a:latin typeface="Times New Roman" panose="02020603050405020304" pitchFamily="18" charset="0"/>
                <a:cs typeface="Times New Roman" panose="02020603050405020304" pitchFamily="18" charset="0"/>
              </a:rPr>
              <a:t>айқындайды; </a:t>
            </a:r>
          </a:p>
          <a:p>
            <a:r>
              <a:rPr lang="kk-KZ" altLang="ru-RU" sz="2400" dirty="0" smtClean="0">
                <a:solidFill>
                  <a:srgbClr val="002060"/>
                </a:solidFill>
                <a:latin typeface="Times New Roman" panose="02020603050405020304" pitchFamily="18" charset="0"/>
                <a:cs typeface="Times New Roman" panose="02020603050405020304" pitchFamily="18" charset="0"/>
              </a:rPr>
              <a:t>Көркем </a:t>
            </a:r>
            <a:r>
              <a:rPr lang="kk-KZ" altLang="ru-RU" sz="2400" dirty="0">
                <a:solidFill>
                  <a:srgbClr val="002060"/>
                </a:solidFill>
                <a:latin typeface="Times New Roman" panose="02020603050405020304" pitchFamily="18" charset="0"/>
                <a:cs typeface="Times New Roman" panose="02020603050405020304" pitchFamily="18" charset="0"/>
              </a:rPr>
              <a:t>шығармадағы көтерілген мәселелерге талдау жасау арқылы өзіндік пікірін қосып, шығармашылық жұмыс (әңгіме, өлең, әдеби және еркін                                       </a:t>
            </a:r>
            <a:r>
              <a:rPr lang="kk-KZ" altLang="ru-RU" sz="2400" dirty="0" smtClean="0">
                <a:solidFill>
                  <a:srgbClr val="002060"/>
                </a:solidFill>
                <a:latin typeface="Times New Roman" panose="02020603050405020304" pitchFamily="18" charset="0"/>
                <a:cs typeface="Times New Roman" panose="02020603050405020304" pitchFamily="18" charset="0"/>
              </a:rPr>
              <a:t>тақырыптарға </a:t>
            </a:r>
            <a:r>
              <a:rPr lang="kk-KZ" altLang="ru-RU" sz="2400" dirty="0">
                <a:solidFill>
                  <a:srgbClr val="002060"/>
                </a:solidFill>
                <a:latin typeface="Times New Roman" panose="02020603050405020304" pitchFamily="18" charset="0"/>
                <a:cs typeface="Times New Roman" panose="02020603050405020304" pitchFamily="18" charset="0"/>
              </a:rPr>
              <a:t>шығарма) </a:t>
            </a:r>
            <a:r>
              <a:rPr lang="kk-KZ" altLang="ru-RU" sz="2400" dirty="0" smtClean="0">
                <a:solidFill>
                  <a:srgbClr val="002060"/>
                </a:solidFill>
                <a:latin typeface="Times New Roman" panose="02020603050405020304" pitchFamily="18" charset="0"/>
                <a:cs typeface="Times New Roman" panose="02020603050405020304" pitchFamily="18" charset="0"/>
              </a:rPr>
              <a:t>жазады.</a:t>
            </a:r>
            <a:endParaRPr lang="ru-RU" altLang="ru-RU"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3511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2612685" y="0"/>
            <a:ext cx="5271683" cy="1193256"/>
          </a:xfrm>
        </p:spPr>
        <p:txBody>
          <a:bodyPr>
            <a:normAutofit/>
          </a:bodyPr>
          <a:lstStyle/>
          <a:p>
            <a:r>
              <a:rPr lang="kk-KZ" sz="2800" b="1" dirty="0" smtClean="0">
                <a:solidFill>
                  <a:srgbClr val="FF0000"/>
                </a:solidFill>
                <a:latin typeface="Times New Roman" pitchFamily="18" charset="0"/>
                <a:cs typeface="Times New Roman" pitchFamily="18" charset="0"/>
              </a:rPr>
              <a:t>Ұйымдастыру кезеңі</a:t>
            </a:r>
            <a:endParaRPr lang="ru-RU" sz="2800" b="1" dirty="0">
              <a:solidFill>
                <a:srgbClr val="FF0000"/>
              </a:solidFill>
              <a:latin typeface="Times New Roman" pitchFamily="18" charset="0"/>
              <a:cs typeface="Times New Roman" pitchFamily="18" charset="0"/>
            </a:endParaRPr>
          </a:p>
        </p:txBody>
      </p:sp>
      <p:sp>
        <p:nvSpPr>
          <p:cNvPr id="5" name="Line 4"/>
          <p:cNvSpPr>
            <a:spLocks noChangeShapeType="1"/>
          </p:cNvSpPr>
          <p:nvPr/>
        </p:nvSpPr>
        <p:spPr bwMode="gray">
          <a:xfrm flipH="1">
            <a:off x="0" y="6400800"/>
            <a:ext cx="2819400" cy="228600"/>
          </a:xfrm>
          <a:prstGeom prst="line">
            <a:avLst/>
          </a:prstGeom>
          <a:noFill/>
          <a:ln w="9525">
            <a:solidFill>
              <a:schemeClr val="accent1">
                <a:alpha val="39999"/>
              </a:schemeClr>
            </a:solidFill>
            <a:round/>
            <a:headEnd/>
            <a:tailEnd/>
          </a:ln>
          <a:effectLst/>
        </p:spPr>
        <p:txBody>
          <a:bodyPr/>
          <a:lstStyle/>
          <a:p>
            <a:endParaRPr lang="ru-RU"/>
          </a:p>
        </p:txBody>
      </p:sp>
      <p:grpSp>
        <p:nvGrpSpPr>
          <p:cNvPr id="6" name="Группа 5"/>
          <p:cNvGrpSpPr/>
          <p:nvPr/>
        </p:nvGrpSpPr>
        <p:grpSpPr>
          <a:xfrm>
            <a:off x="0" y="1735138"/>
            <a:ext cx="4114800" cy="5122862"/>
            <a:chOff x="0" y="1735138"/>
            <a:chExt cx="4114800" cy="5122862"/>
          </a:xfrm>
        </p:grpSpPr>
        <p:sp>
          <p:nvSpPr>
            <p:cNvPr id="7" name="Line 5"/>
            <p:cNvSpPr>
              <a:spLocks noChangeShapeType="1"/>
            </p:cNvSpPr>
            <p:nvPr/>
          </p:nvSpPr>
          <p:spPr bwMode="gray">
            <a:xfrm flipH="1">
              <a:off x="0" y="3962400"/>
              <a:ext cx="609600" cy="2667000"/>
            </a:xfrm>
            <a:prstGeom prst="line">
              <a:avLst/>
            </a:prstGeom>
            <a:noFill/>
            <a:ln w="9525">
              <a:solidFill>
                <a:schemeClr val="accent1">
                  <a:alpha val="39999"/>
                </a:schemeClr>
              </a:solidFill>
              <a:round/>
              <a:headEnd/>
              <a:tailEnd/>
            </a:ln>
            <a:effectLst/>
          </p:spPr>
          <p:txBody>
            <a:bodyPr/>
            <a:lstStyle/>
            <a:p>
              <a:endParaRPr lang="ru-RU"/>
            </a:p>
          </p:txBody>
        </p:sp>
        <p:sp>
          <p:nvSpPr>
            <p:cNvPr id="8" name="AutoShape 6"/>
            <p:cNvSpPr>
              <a:spLocks noChangeArrowheads="1"/>
            </p:cNvSpPr>
            <p:nvPr/>
          </p:nvSpPr>
          <p:spPr bwMode="black">
            <a:xfrm>
              <a:off x="1614488" y="354330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9" name="AutoShape 7"/>
            <p:cNvSpPr>
              <a:spLocks noChangeArrowheads="1"/>
            </p:cNvSpPr>
            <p:nvPr/>
          </p:nvSpPr>
          <p:spPr bwMode="black">
            <a:xfrm>
              <a:off x="2506663" y="403225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10" name="AutoShape 8"/>
            <p:cNvSpPr>
              <a:spLocks noChangeArrowheads="1"/>
            </p:cNvSpPr>
            <p:nvPr/>
          </p:nvSpPr>
          <p:spPr bwMode="black">
            <a:xfrm>
              <a:off x="2884488" y="533400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11" name="Line 9"/>
            <p:cNvSpPr>
              <a:spLocks noChangeShapeType="1"/>
            </p:cNvSpPr>
            <p:nvPr/>
          </p:nvSpPr>
          <p:spPr bwMode="gray">
            <a:xfrm flipH="1">
              <a:off x="0" y="3751263"/>
              <a:ext cx="1665288" cy="2878137"/>
            </a:xfrm>
            <a:prstGeom prst="line">
              <a:avLst/>
            </a:prstGeom>
            <a:noFill/>
            <a:ln w="9525">
              <a:solidFill>
                <a:schemeClr val="accent1">
                  <a:alpha val="39999"/>
                </a:schemeClr>
              </a:solidFill>
              <a:round/>
              <a:headEnd/>
              <a:tailEnd/>
            </a:ln>
            <a:effectLst/>
          </p:spPr>
          <p:txBody>
            <a:bodyPr/>
            <a:lstStyle/>
            <a:p>
              <a:endParaRPr lang="ru-RU"/>
            </a:p>
          </p:txBody>
        </p:sp>
        <p:sp>
          <p:nvSpPr>
            <p:cNvPr id="12" name="Line 10"/>
            <p:cNvSpPr>
              <a:spLocks noChangeShapeType="1"/>
            </p:cNvSpPr>
            <p:nvPr/>
          </p:nvSpPr>
          <p:spPr bwMode="gray">
            <a:xfrm flipH="1">
              <a:off x="0" y="5481638"/>
              <a:ext cx="2895600" cy="1147762"/>
            </a:xfrm>
            <a:prstGeom prst="line">
              <a:avLst/>
            </a:prstGeom>
            <a:noFill/>
            <a:ln w="9525">
              <a:solidFill>
                <a:schemeClr val="accent1">
                  <a:alpha val="39999"/>
                </a:schemeClr>
              </a:solidFill>
              <a:round/>
              <a:headEnd/>
              <a:tailEnd/>
            </a:ln>
            <a:effectLst/>
          </p:spPr>
          <p:txBody>
            <a:bodyPr/>
            <a:lstStyle/>
            <a:p>
              <a:endParaRPr lang="ru-RU"/>
            </a:p>
          </p:txBody>
        </p:sp>
        <p:sp>
          <p:nvSpPr>
            <p:cNvPr id="13" name="Line 11"/>
            <p:cNvSpPr>
              <a:spLocks noChangeShapeType="1"/>
            </p:cNvSpPr>
            <p:nvPr/>
          </p:nvSpPr>
          <p:spPr bwMode="black">
            <a:xfrm flipH="1">
              <a:off x="0" y="2243138"/>
              <a:ext cx="1866900" cy="4386262"/>
            </a:xfrm>
            <a:prstGeom prst="line">
              <a:avLst/>
            </a:prstGeom>
            <a:noFill/>
            <a:ln w="19050">
              <a:solidFill>
                <a:schemeClr val="accent1">
                  <a:alpha val="60001"/>
                </a:schemeClr>
              </a:solidFill>
              <a:round/>
              <a:headEnd/>
              <a:tailEnd/>
            </a:ln>
            <a:effectLst/>
          </p:spPr>
          <p:txBody>
            <a:bodyPr/>
            <a:lstStyle/>
            <a:p>
              <a:endParaRPr lang="ru-RU"/>
            </a:p>
          </p:txBody>
        </p:sp>
        <p:sp>
          <p:nvSpPr>
            <p:cNvPr id="14" name="Line 12"/>
            <p:cNvSpPr>
              <a:spLocks noChangeShapeType="1"/>
            </p:cNvSpPr>
            <p:nvPr/>
          </p:nvSpPr>
          <p:spPr bwMode="black">
            <a:xfrm flipH="1">
              <a:off x="0" y="3570288"/>
              <a:ext cx="2309813" cy="3059112"/>
            </a:xfrm>
            <a:prstGeom prst="line">
              <a:avLst/>
            </a:prstGeom>
            <a:noFill/>
            <a:ln w="19050">
              <a:solidFill>
                <a:schemeClr val="accent1">
                  <a:alpha val="60001"/>
                </a:schemeClr>
              </a:solidFill>
              <a:round/>
              <a:headEnd/>
              <a:tailEnd/>
            </a:ln>
            <a:effectLst/>
          </p:spPr>
          <p:txBody>
            <a:bodyPr/>
            <a:lstStyle/>
            <a:p>
              <a:endParaRPr lang="ru-RU"/>
            </a:p>
          </p:txBody>
        </p:sp>
        <p:sp>
          <p:nvSpPr>
            <p:cNvPr id="15" name="Line 13"/>
            <p:cNvSpPr>
              <a:spLocks noChangeShapeType="1"/>
            </p:cNvSpPr>
            <p:nvPr/>
          </p:nvSpPr>
          <p:spPr bwMode="black">
            <a:xfrm flipH="1">
              <a:off x="0" y="4837113"/>
              <a:ext cx="2846388" cy="1792287"/>
            </a:xfrm>
            <a:prstGeom prst="line">
              <a:avLst/>
            </a:prstGeom>
            <a:noFill/>
            <a:ln w="19050">
              <a:solidFill>
                <a:schemeClr val="accent1">
                  <a:alpha val="60001"/>
                </a:schemeClr>
              </a:solidFill>
              <a:round/>
              <a:headEnd/>
              <a:tailEnd/>
            </a:ln>
            <a:effectLst/>
          </p:spPr>
          <p:txBody>
            <a:bodyPr/>
            <a:lstStyle/>
            <a:p>
              <a:endParaRPr lang="ru-RU"/>
            </a:p>
          </p:txBody>
        </p:sp>
        <p:sp>
          <p:nvSpPr>
            <p:cNvPr id="16" name="Line 14"/>
            <p:cNvSpPr>
              <a:spLocks noChangeShapeType="1"/>
            </p:cNvSpPr>
            <p:nvPr/>
          </p:nvSpPr>
          <p:spPr bwMode="black">
            <a:xfrm flipH="1">
              <a:off x="0" y="5883275"/>
              <a:ext cx="3867150" cy="746125"/>
            </a:xfrm>
            <a:prstGeom prst="line">
              <a:avLst/>
            </a:prstGeom>
            <a:noFill/>
            <a:ln w="19050">
              <a:solidFill>
                <a:schemeClr val="accent1">
                  <a:alpha val="60001"/>
                </a:schemeClr>
              </a:solidFill>
              <a:round/>
              <a:headEnd/>
              <a:tailEnd/>
            </a:ln>
            <a:effectLst/>
          </p:spPr>
          <p:txBody>
            <a:bodyPr/>
            <a:lstStyle/>
            <a:p>
              <a:endParaRPr lang="ru-RU"/>
            </a:p>
          </p:txBody>
        </p:sp>
        <p:sp>
          <p:nvSpPr>
            <p:cNvPr id="17" name="Line 16"/>
            <p:cNvSpPr>
              <a:spLocks noChangeShapeType="1"/>
            </p:cNvSpPr>
            <p:nvPr/>
          </p:nvSpPr>
          <p:spPr bwMode="gray">
            <a:xfrm flipH="1">
              <a:off x="0" y="4232275"/>
              <a:ext cx="2532063" cy="2625725"/>
            </a:xfrm>
            <a:prstGeom prst="line">
              <a:avLst/>
            </a:prstGeom>
            <a:noFill/>
            <a:ln w="9525">
              <a:solidFill>
                <a:schemeClr val="accent1">
                  <a:alpha val="39999"/>
                </a:schemeClr>
              </a:solidFill>
              <a:round/>
              <a:headEnd/>
              <a:tailEnd/>
            </a:ln>
            <a:effectLst/>
          </p:spPr>
          <p:txBody>
            <a:bodyPr/>
            <a:lstStyle/>
            <a:p>
              <a:endParaRPr lang="ru-RU"/>
            </a:p>
          </p:txBody>
        </p:sp>
        <p:sp>
          <p:nvSpPr>
            <p:cNvPr id="18" name="Arc 17"/>
            <p:cNvSpPr>
              <a:spLocks/>
            </p:cNvSpPr>
            <p:nvPr/>
          </p:nvSpPr>
          <p:spPr bwMode="gray">
            <a:xfrm>
              <a:off x="0" y="4422775"/>
              <a:ext cx="2438400" cy="243522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chemeClr val="accent1"/>
            </a:solidFill>
            <a:ln w="9525">
              <a:solidFill>
                <a:schemeClr val="accent1"/>
              </a:solidFill>
              <a:round/>
              <a:headEnd/>
              <a:tailEnd/>
            </a:ln>
            <a:effectLst/>
          </p:spPr>
          <p:txBody>
            <a:bodyPr wrap="none" anchor="ctr"/>
            <a:lstStyle/>
            <a:p>
              <a:endParaRPr lang="ru-RU"/>
            </a:p>
          </p:txBody>
        </p:sp>
        <p:sp>
          <p:nvSpPr>
            <p:cNvPr id="19" name="AutoShape 38"/>
            <p:cNvSpPr>
              <a:spLocks noChangeArrowheads="1"/>
            </p:cNvSpPr>
            <p:nvPr/>
          </p:nvSpPr>
          <p:spPr bwMode="black">
            <a:xfrm>
              <a:off x="534988" y="3732213"/>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20" name="AutoShape 39"/>
            <p:cNvSpPr>
              <a:spLocks noChangeArrowheads="1"/>
            </p:cNvSpPr>
            <p:nvPr/>
          </p:nvSpPr>
          <p:spPr bwMode="black">
            <a:xfrm>
              <a:off x="2819400" y="6302375"/>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21" name="Oval 40"/>
            <p:cNvSpPr>
              <a:spLocks noChangeArrowheads="1"/>
            </p:cNvSpPr>
            <p:nvPr/>
          </p:nvSpPr>
          <p:spPr bwMode="gray">
            <a:xfrm rot="3083608">
              <a:off x="3714750" y="5619750"/>
              <a:ext cx="400050" cy="400050"/>
            </a:xfrm>
            <a:prstGeom prst="ellipse">
              <a:avLst/>
            </a:prstGeom>
            <a:gradFill rotWithShape="1">
              <a:gsLst>
                <a:gs pos="0">
                  <a:schemeClr val="accent2">
                    <a:gamma/>
                    <a:tint val="50980"/>
                    <a:invGamma/>
                  </a:schemeClr>
                </a:gs>
                <a:gs pos="100000">
                  <a:schemeClr val="accent2"/>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sp>
          <p:nvSpPr>
            <p:cNvPr id="22" name="Oval 41"/>
            <p:cNvSpPr>
              <a:spLocks noChangeArrowheads="1"/>
            </p:cNvSpPr>
            <p:nvPr/>
          </p:nvSpPr>
          <p:spPr bwMode="gray">
            <a:xfrm>
              <a:off x="1503363" y="1735138"/>
              <a:ext cx="730250" cy="730250"/>
            </a:xfrm>
            <a:prstGeom prst="ellipse">
              <a:avLst/>
            </a:prstGeom>
            <a:gradFill rotWithShape="1">
              <a:gsLst>
                <a:gs pos="0">
                  <a:schemeClr val="hlink">
                    <a:gamma/>
                    <a:tint val="20000"/>
                    <a:invGamma/>
                  </a:schemeClr>
                </a:gs>
                <a:gs pos="100000">
                  <a:schemeClr val="hlink"/>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sp>
          <p:nvSpPr>
            <p:cNvPr id="23" name="Oval 42"/>
            <p:cNvSpPr>
              <a:spLocks noChangeArrowheads="1"/>
            </p:cNvSpPr>
            <p:nvPr/>
          </p:nvSpPr>
          <p:spPr bwMode="gray">
            <a:xfrm rot="802016">
              <a:off x="2133600" y="3124200"/>
              <a:ext cx="598488" cy="598488"/>
            </a:xfrm>
            <a:prstGeom prst="ellipse">
              <a:avLst/>
            </a:prstGeom>
            <a:gradFill rotWithShape="1">
              <a:gsLst>
                <a:gs pos="0">
                  <a:schemeClr val="accent1">
                    <a:gamma/>
                    <a:tint val="28627"/>
                    <a:invGamma/>
                  </a:schemeClr>
                </a:gs>
                <a:gs pos="100000">
                  <a:schemeClr val="accent1"/>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sp>
          <p:nvSpPr>
            <p:cNvPr id="24" name="Oval 43"/>
            <p:cNvSpPr>
              <a:spLocks noChangeArrowheads="1"/>
            </p:cNvSpPr>
            <p:nvPr/>
          </p:nvSpPr>
          <p:spPr bwMode="gray">
            <a:xfrm rot="3116201">
              <a:off x="2714625" y="4468813"/>
              <a:ext cx="504825" cy="504825"/>
            </a:xfrm>
            <a:prstGeom prst="ellipse">
              <a:avLst/>
            </a:prstGeom>
            <a:gradFill rotWithShape="1">
              <a:gsLst>
                <a:gs pos="0">
                  <a:schemeClr val="folHlink">
                    <a:gamma/>
                    <a:tint val="63529"/>
                    <a:invGamma/>
                  </a:schemeClr>
                </a:gs>
                <a:gs pos="100000">
                  <a:schemeClr val="folHlink"/>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grpSp>
      <p:grpSp>
        <p:nvGrpSpPr>
          <p:cNvPr id="25" name="Group 45"/>
          <p:cNvGrpSpPr>
            <a:grpSpLocks/>
          </p:cNvGrpSpPr>
          <p:nvPr/>
        </p:nvGrpSpPr>
        <p:grpSpPr bwMode="auto">
          <a:xfrm>
            <a:off x="304800" y="4495800"/>
            <a:ext cx="1752600" cy="1958975"/>
            <a:chOff x="482" y="1851"/>
            <a:chExt cx="860" cy="796"/>
          </a:xfrm>
        </p:grpSpPr>
        <p:sp>
          <p:nvSpPr>
            <p:cNvPr id="26" name="Freeform 46"/>
            <p:cNvSpPr>
              <a:spLocks/>
            </p:cNvSpPr>
            <p:nvPr/>
          </p:nvSpPr>
          <p:spPr bwMode="gray">
            <a:xfrm>
              <a:off x="567" y="2464"/>
              <a:ext cx="335" cy="173"/>
            </a:xfrm>
            <a:custGeom>
              <a:avLst/>
              <a:gdLst/>
              <a:ahLst/>
              <a:cxnLst>
                <a:cxn ang="0">
                  <a:pos x="0" y="166"/>
                </a:cxn>
                <a:cxn ang="0">
                  <a:pos x="58" y="173"/>
                </a:cxn>
                <a:cxn ang="0">
                  <a:pos x="297" y="32"/>
                </a:cxn>
                <a:cxn ang="0">
                  <a:pos x="289" y="8"/>
                </a:cxn>
                <a:cxn ang="0">
                  <a:pos x="223" y="26"/>
                </a:cxn>
                <a:cxn ang="0">
                  <a:pos x="0" y="166"/>
                </a:cxn>
              </a:cxnLst>
              <a:rect l="0" t="0" r="r" b="b"/>
              <a:pathLst>
                <a:path w="335" h="173">
                  <a:moveTo>
                    <a:pt x="0" y="166"/>
                  </a:moveTo>
                  <a:lnTo>
                    <a:pt x="58" y="173"/>
                  </a:lnTo>
                  <a:lnTo>
                    <a:pt x="297" y="32"/>
                  </a:lnTo>
                  <a:cubicBezTo>
                    <a:pt x="335" y="5"/>
                    <a:pt x="301" y="9"/>
                    <a:pt x="289" y="8"/>
                  </a:cubicBezTo>
                  <a:cubicBezTo>
                    <a:pt x="277" y="7"/>
                    <a:pt x="271" y="0"/>
                    <a:pt x="223" y="26"/>
                  </a:cubicBezTo>
                  <a:lnTo>
                    <a:pt x="0" y="166"/>
                  </a:lnTo>
                  <a:close/>
                </a:path>
              </a:pathLst>
            </a:custGeom>
            <a:gradFill rotWithShape="1">
              <a:gsLst>
                <a:gs pos="0">
                  <a:srgbClr val="1C1C1C">
                    <a:gamma/>
                    <a:shade val="85882"/>
                    <a:invGamma/>
                    <a:alpha val="0"/>
                  </a:srgbClr>
                </a:gs>
                <a:gs pos="100000">
                  <a:srgbClr val="1C1C1C"/>
                </a:gs>
              </a:gsLst>
              <a:lin ang="5400000" scaled="1"/>
            </a:gradFill>
            <a:ln w="9525">
              <a:noFill/>
              <a:round/>
              <a:headEnd/>
              <a:tailEnd/>
            </a:ln>
            <a:effectLst/>
          </p:spPr>
          <p:txBody>
            <a:bodyPr/>
            <a:lstStyle/>
            <a:p>
              <a:endParaRPr lang="ru-RU"/>
            </a:p>
          </p:txBody>
        </p:sp>
        <p:sp>
          <p:nvSpPr>
            <p:cNvPr id="27" name="Freeform 47"/>
            <p:cNvSpPr>
              <a:spLocks/>
            </p:cNvSpPr>
            <p:nvPr/>
          </p:nvSpPr>
          <p:spPr bwMode="gray">
            <a:xfrm>
              <a:off x="797" y="2401"/>
              <a:ext cx="367" cy="170"/>
            </a:xfrm>
            <a:custGeom>
              <a:avLst/>
              <a:gdLst/>
              <a:ahLst/>
              <a:cxnLst>
                <a:cxn ang="0">
                  <a:pos x="0" y="158"/>
                </a:cxn>
                <a:cxn ang="0">
                  <a:pos x="80" y="170"/>
                </a:cxn>
                <a:cxn ang="0">
                  <a:pos x="332" y="37"/>
                </a:cxn>
                <a:cxn ang="0">
                  <a:pos x="292" y="1"/>
                </a:cxn>
                <a:cxn ang="0">
                  <a:pos x="230" y="29"/>
                </a:cxn>
                <a:cxn ang="0">
                  <a:pos x="0" y="158"/>
                </a:cxn>
              </a:cxnLst>
              <a:rect l="0" t="0" r="r" b="b"/>
              <a:pathLst>
                <a:path w="367" h="170">
                  <a:moveTo>
                    <a:pt x="0" y="158"/>
                  </a:moveTo>
                  <a:lnTo>
                    <a:pt x="80" y="170"/>
                  </a:lnTo>
                  <a:lnTo>
                    <a:pt x="332" y="37"/>
                  </a:lnTo>
                  <a:cubicBezTo>
                    <a:pt x="367" y="9"/>
                    <a:pt x="309" y="2"/>
                    <a:pt x="292" y="1"/>
                  </a:cubicBezTo>
                  <a:cubicBezTo>
                    <a:pt x="280" y="0"/>
                    <a:pt x="279" y="3"/>
                    <a:pt x="230" y="29"/>
                  </a:cubicBezTo>
                  <a:lnTo>
                    <a:pt x="0" y="158"/>
                  </a:lnTo>
                  <a:close/>
                </a:path>
              </a:pathLst>
            </a:custGeom>
            <a:gradFill rotWithShape="1">
              <a:gsLst>
                <a:gs pos="0">
                  <a:srgbClr val="1C1C1C">
                    <a:gamma/>
                    <a:shade val="85882"/>
                    <a:invGamma/>
                    <a:alpha val="0"/>
                  </a:srgbClr>
                </a:gs>
                <a:gs pos="100000">
                  <a:srgbClr val="1C1C1C"/>
                </a:gs>
              </a:gsLst>
              <a:lin ang="5400000" scaled="1"/>
            </a:gradFill>
            <a:ln w="9525">
              <a:noFill/>
              <a:round/>
              <a:headEnd/>
              <a:tailEnd/>
            </a:ln>
            <a:effectLst/>
          </p:spPr>
          <p:txBody>
            <a:bodyPr/>
            <a:lstStyle/>
            <a:p>
              <a:endParaRPr lang="ru-RU"/>
            </a:p>
          </p:txBody>
        </p:sp>
        <p:sp>
          <p:nvSpPr>
            <p:cNvPr id="28" name="Freeform 48"/>
            <p:cNvSpPr>
              <a:spLocks/>
            </p:cNvSpPr>
            <p:nvPr/>
          </p:nvSpPr>
          <p:spPr bwMode="gray">
            <a:xfrm>
              <a:off x="1035" y="2504"/>
              <a:ext cx="307" cy="143"/>
            </a:xfrm>
            <a:custGeom>
              <a:avLst/>
              <a:gdLst/>
              <a:ahLst/>
              <a:cxnLst>
                <a:cxn ang="0">
                  <a:pos x="0" y="134"/>
                </a:cxn>
                <a:cxn ang="0">
                  <a:pos x="66" y="143"/>
                </a:cxn>
                <a:cxn ang="0">
                  <a:pos x="282" y="35"/>
                </a:cxn>
                <a:cxn ang="0">
                  <a:pos x="219" y="17"/>
                </a:cxn>
                <a:cxn ang="0">
                  <a:pos x="0" y="134"/>
                </a:cxn>
              </a:cxnLst>
              <a:rect l="0" t="0" r="r" b="b"/>
              <a:pathLst>
                <a:path w="307" h="143">
                  <a:moveTo>
                    <a:pt x="0" y="134"/>
                  </a:moveTo>
                  <a:lnTo>
                    <a:pt x="66" y="143"/>
                  </a:lnTo>
                  <a:lnTo>
                    <a:pt x="282" y="35"/>
                  </a:lnTo>
                  <a:cubicBezTo>
                    <a:pt x="307" y="14"/>
                    <a:pt x="266" y="0"/>
                    <a:pt x="219" y="17"/>
                  </a:cubicBezTo>
                  <a:lnTo>
                    <a:pt x="0" y="134"/>
                  </a:lnTo>
                  <a:close/>
                </a:path>
              </a:pathLst>
            </a:custGeom>
            <a:gradFill rotWithShape="1">
              <a:gsLst>
                <a:gs pos="0">
                  <a:srgbClr val="1C1C1C">
                    <a:gamma/>
                    <a:shade val="85882"/>
                    <a:invGamma/>
                    <a:alpha val="0"/>
                  </a:srgbClr>
                </a:gs>
                <a:gs pos="100000">
                  <a:srgbClr val="1C1C1C"/>
                </a:gs>
              </a:gsLst>
              <a:lin ang="5400000" scaled="1"/>
            </a:gradFill>
            <a:ln w="9525">
              <a:noFill/>
              <a:round/>
              <a:headEnd/>
              <a:tailEnd/>
            </a:ln>
            <a:effectLst/>
          </p:spPr>
          <p:txBody>
            <a:bodyPr/>
            <a:lstStyle/>
            <a:p>
              <a:endParaRPr lang="ru-RU"/>
            </a:p>
          </p:txBody>
        </p:sp>
        <p:sp>
          <p:nvSpPr>
            <p:cNvPr id="29" name="Freeform 49"/>
            <p:cNvSpPr>
              <a:spLocks/>
            </p:cNvSpPr>
            <p:nvPr/>
          </p:nvSpPr>
          <p:spPr bwMode="gray">
            <a:xfrm>
              <a:off x="482" y="2066"/>
              <a:ext cx="224" cy="569"/>
            </a:xfrm>
            <a:custGeom>
              <a:avLst/>
              <a:gdLst/>
              <a:ahLst/>
              <a:cxnLst>
                <a:cxn ang="0">
                  <a:pos x="103" y="101"/>
                </a:cxn>
                <a:cxn ang="0">
                  <a:pos x="74" y="50"/>
                </a:cxn>
                <a:cxn ang="0">
                  <a:pos x="121" y="1"/>
                </a:cxn>
                <a:cxn ang="0">
                  <a:pos x="171" y="52"/>
                </a:cxn>
                <a:cxn ang="0">
                  <a:pos x="135" y="101"/>
                </a:cxn>
                <a:cxn ang="0">
                  <a:pos x="134" y="124"/>
                </a:cxn>
                <a:cxn ang="0">
                  <a:pos x="209" y="145"/>
                </a:cxn>
                <a:cxn ang="0">
                  <a:pos x="221" y="204"/>
                </a:cxn>
                <a:cxn ang="0">
                  <a:pos x="218" y="321"/>
                </a:cxn>
                <a:cxn ang="0">
                  <a:pos x="209" y="365"/>
                </a:cxn>
                <a:cxn ang="0">
                  <a:pos x="196" y="308"/>
                </a:cxn>
                <a:cxn ang="0">
                  <a:pos x="187" y="202"/>
                </a:cxn>
                <a:cxn ang="0">
                  <a:pos x="170" y="321"/>
                </a:cxn>
                <a:cxn ang="0">
                  <a:pos x="144" y="569"/>
                </a:cxn>
                <a:cxn ang="0">
                  <a:pos x="78" y="565"/>
                </a:cxn>
                <a:cxn ang="0">
                  <a:pos x="50" y="325"/>
                </a:cxn>
                <a:cxn ang="0">
                  <a:pos x="33" y="208"/>
                </a:cxn>
                <a:cxn ang="0">
                  <a:pos x="25" y="310"/>
                </a:cxn>
                <a:cxn ang="0">
                  <a:pos x="12" y="365"/>
                </a:cxn>
                <a:cxn ang="0">
                  <a:pos x="1" y="305"/>
                </a:cxn>
                <a:cxn ang="0">
                  <a:pos x="7" y="184"/>
                </a:cxn>
                <a:cxn ang="0">
                  <a:pos x="23" y="140"/>
                </a:cxn>
                <a:cxn ang="0">
                  <a:pos x="102" y="124"/>
                </a:cxn>
                <a:cxn ang="0">
                  <a:pos x="103" y="101"/>
                </a:cxn>
              </a:cxnLst>
              <a:rect l="0" t="0" r="r" b="b"/>
              <a:pathLst>
                <a:path w="224" h="569">
                  <a:moveTo>
                    <a:pt x="103" y="101"/>
                  </a:moveTo>
                  <a:cubicBezTo>
                    <a:pt x="87" y="94"/>
                    <a:pt x="75" y="75"/>
                    <a:pt x="74" y="50"/>
                  </a:cubicBezTo>
                  <a:cubicBezTo>
                    <a:pt x="72" y="26"/>
                    <a:pt x="90" y="0"/>
                    <a:pt x="121" y="1"/>
                  </a:cubicBezTo>
                  <a:cubicBezTo>
                    <a:pt x="152" y="2"/>
                    <a:pt x="172" y="18"/>
                    <a:pt x="171" y="52"/>
                  </a:cubicBezTo>
                  <a:cubicBezTo>
                    <a:pt x="170" y="85"/>
                    <a:pt x="151" y="96"/>
                    <a:pt x="135" y="101"/>
                  </a:cubicBezTo>
                  <a:cubicBezTo>
                    <a:pt x="132" y="111"/>
                    <a:pt x="132" y="118"/>
                    <a:pt x="134" y="124"/>
                  </a:cubicBezTo>
                  <a:cubicBezTo>
                    <a:pt x="151" y="131"/>
                    <a:pt x="194" y="132"/>
                    <a:pt x="209" y="145"/>
                  </a:cubicBezTo>
                  <a:cubicBezTo>
                    <a:pt x="224" y="156"/>
                    <a:pt x="219" y="175"/>
                    <a:pt x="221" y="204"/>
                  </a:cubicBezTo>
                  <a:lnTo>
                    <a:pt x="218" y="321"/>
                  </a:lnTo>
                  <a:cubicBezTo>
                    <a:pt x="216" y="348"/>
                    <a:pt x="212" y="367"/>
                    <a:pt x="209" y="365"/>
                  </a:cubicBezTo>
                  <a:cubicBezTo>
                    <a:pt x="199" y="370"/>
                    <a:pt x="200" y="335"/>
                    <a:pt x="196" y="308"/>
                  </a:cubicBezTo>
                  <a:lnTo>
                    <a:pt x="187" y="202"/>
                  </a:lnTo>
                  <a:cubicBezTo>
                    <a:pt x="182" y="204"/>
                    <a:pt x="177" y="260"/>
                    <a:pt x="170" y="321"/>
                  </a:cubicBezTo>
                  <a:lnTo>
                    <a:pt x="144" y="569"/>
                  </a:lnTo>
                  <a:lnTo>
                    <a:pt x="78" y="565"/>
                  </a:lnTo>
                  <a:lnTo>
                    <a:pt x="50" y="325"/>
                  </a:lnTo>
                  <a:cubicBezTo>
                    <a:pt x="39" y="255"/>
                    <a:pt x="37" y="211"/>
                    <a:pt x="33" y="208"/>
                  </a:cubicBezTo>
                  <a:lnTo>
                    <a:pt x="25" y="310"/>
                  </a:lnTo>
                  <a:cubicBezTo>
                    <a:pt x="22" y="336"/>
                    <a:pt x="16" y="366"/>
                    <a:pt x="12" y="365"/>
                  </a:cubicBezTo>
                  <a:cubicBezTo>
                    <a:pt x="4" y="365"/>
                    <a:pt x="2" y="335"/>
                    <a:pt x="1" y="305"/>
                  </a:cubicBezTo>
                  <a:cubicBezTo>
                    <a:pt x="0" y="275"/>
                    <a:pt x="3" y="212"/>
                    <a:pt x="7" y="184"/>
                  </a:cubicBezTo>
                  <a:cubicBezTo>
                    <a:pt x="12" y="157"/>
                    <a:pt x="7" y="150"/>
                    <a:pt x="23" y="140"/>
                  </a:cubicBezTo>
                  <a:cubicBezTo>
                    <a:pt x="39" y="131"/>
                    <a:pt x="89" y="131"/>
                    <a:pt x="102" y="124"/>
                  </a:cubicBezTo>
                  <a:cubicBezTo>
                    <a:pt x="106" y="120"/>
                    <a:pt x="108" y="108"/>
                    <a:pt x="103" y="101"/>
                  </a:cubicBezTo>
                  <a:close/>
                </a:path>
              </a:pathLst>
            </a:custGeom>
            <a:gradFill rotWithShape="1">
              <a:gsLst>
                <a:gs pos="0">
                  <a:srgbClr val="FFFFFF"/>
                </a:gs>
                <a:gs pos="100000">
                  <a:srgbClr val="FFFFFF">
                    <a:gamma/>
                    <a:shade val="46275"/>
                    <a:invGamma/>
                  </a:srgbClr>
                </a:gs>
              </a:gsLst>
              <a:lin ang="5400000" scaled="1"/>
            </a:gradFill>
            <a:ln w="9525">
              <a:noFill/>
              <a:round/>
              <a:headEnd/>
              <a:tailEnd/>
            </a:ln>
            <a:effectLst/>
            <a:scene3d>
              <a:camera prst="legacyPerspectiveTopRight">
                <a:rot lat="0" lon="900000" rev="0"/>
              </a:camera>
              <a:lightRig rig="legacyFlat1" dir="t"/>
            </a:scene3d>
            <a:sp3d extrusionH="36500" prstMaterial="legacyMetal">
              <a:bevelT w="13500" h="13500" prst="angle"/>
              <a:bevelB w="13500" h="13500" prst="angle"/>
              <a:extrusionClr>
                <a:srgbClr val="333333"/>
              </a:extrusionClr>
            </a:sp3d>
          </p:spPr>
          <p:txBody>
            <a:bodyPr>
              <a:flatTx/>
            </a:bodyPr>
            <a:lstStyle/>
            <a:p>
              <a:endParaRPr lang="ru-RU"/>
            </a:p>
          </p:txBody>
        </p:sp>
        <p:sp>
          <p:nvSpPr>
            <p:cNvPr id="30" name="Freeform 50"/>
            <p:cNvSpPr>
              <a:spLocks/>
            </p:cNvSpPr>
            <p:nvPr/>
          </p:nvSpPr>
          <p:spPr bwMode="gray">
            <a:xfrm>
              <a:off x="698" y="1851"/>
              <a:ext cx="282" cy="716"/>
            </a:xfrm>
            <a:custGeom>
              <a:avLst/>
              <a:gdLst/>
              <a:ahLst/>
              <a:cxnLst>
                <a:cxn ang="0">
                  <a:pos x="103" y="101"/>
                </a:cxn>
                <a:cxn ang="0">
                  <a:pos x="74" y="50"/>
                </a:cxn>
                <a:cxn ang="0">
                  <a:pos x="121" y="1"/>
                </a:cxn>
                <a:cxn ang="0">
                  <a:pos x="171" y="52"/>
                </a:cxn>
                <a:cxn ang="0">
                  <a:pos x="135" y="101"/>
                </a:cxn>
                <a:cxn ang="0">
                  <a:pos x="134" y="124"/>
                </a:cxn>
                <a:cxn ang="0">
                  <a:pos x="209" y="145"/>
                </a:cxn>
                <a:cxn ang="0">
                  <a:pos x="221" y="204"/>
                </a:cxn>
                <a:cxn ang="0">
                  <a:pos x="218" y="321"/>
                </a:cxn>
                <a:cxn ang="0">
                  <a:pos x="209" y="365"/>
                </a:cxn>
                <a:cxn ang="0">
                  <a:pos x="196" y="308"/>
                </a:cxn>
                <a:cxn ang="0">
                  <a:pos x="187" y="202"/>
                </a:cxn>
                <a:cxn ang="0">
                  <a:pos x="170" y="321"/>
                </a:cxn>
                <a:cxn ang="0">
                  <a:pos x="144" y="569"/>
                </a:cxn>
                <a:cxn ang="0">
                  <a:pos x="78" y="565"/>
                </a:cxn>
                <a:cxn ang="0">
                  <a:pos x="50" y="325"/>
                </a:cxn>
                <a:cxn ang="0">
                  <a:pos x="33" y="208"/>
                </a:cxn>
                <a:cxn ang="0">
                  <a:pos x="25" y="310"/>
                </a:cxn>
                <a:cxn ang="0">
                  <a:pos x="12" y="365"/>
                </a:cxn>
                <a:cxn ang="0">
                  <a:pos x="1" y="305"/>
                </a:cxn>
                <a:cxn ang="0">
                  <a:pos x="7" y="184"/>
                </a:cxn>
                <a:cxn ang="0">
                  <a:pos x="23" y="140"/>
                </a:cxn>
                <a:cxn ang="0">
                  <a:pos x="102" y="124"/>
                </a:cxn>
                <a:cxn ang="0">
                  <a:pos x="103" y="101"/>
                </a:cxn>
              </a:cxnLst>
              <a:rect l="0" t="0" r="r" b="b"/>
              <a:pathLst>
                <a:path w="224" h="569">
                  <a:moveTo>
                    <a:pt x="103" y="101"/>
                  </a:moveTo>
                  <a:cubicBezTo>
                    <a:pt x="87" y="94"/>
                    <a:pt x="75" y="75"/>
                    <a:pt x="74" y="50"/>
                  </a:cubicBezTo>
                  <a:cubicBezTo>
                    <a:pt x="72" y="26"/>
                    <a:pt x="90" y="0"/>
                    <a:pt x="121" y="1"/>
                  </a:cubicBezTo>
                  <a:cubicBezTo>
                    <a:pt x="152" y="2"/>
                    <a:pt x="172" y="18"/>
                    <a:pt x="171" y="52"/>
                  </a:cubicBezTo>
                  <a:cubicBezTo>
                    <a:pt x="170" y="85"/>
                    <a:pt x="151" y="96"/>
                    <a:pt x="135" y="101"/>
                  </a:cubicBezTo>
                  <a:cubicBezTo>
                    <a:pt x="132" y="111"/>
                    <a:pt x="132" y="118"/>
                    <a:pt x="134" y="124"/>
                  </a:cubicBezTo>
                  <a:cubicBezTo>
                    <a:pt x="151" y="131"/>
                    <a:pt x="194" y="132"/>
                    <a:pt x="209" y="145"/>
                  </a:cubicBezTo>
                  <a:cubicBezTo>
                    <a:pt x="224" y="156"/>
                    <a:pt x="219" y="175"/>
                    <a:pt x="221" y="204"/>
                  </a:cubicBezTo>
                  <a:lnTo>
                    <a:pt x="218" y="321"/>
                  </a:lnTo>
                  <a:cubicBezTo>
                    <a:pt x="216" y="348"/>
                    <a:pt x="212" y="367"/>
                    <a:pt x="209" y="365"/>
                  </a:cubicBezTo>
                  <a:cubicBezTo>
                    <a:pt x="199" y="370"/>
                    <a:pt x="200" y="335"/>
                    <a:pt x="196" y="308"/>
                  </a:cubicBezTo>
                  <a:lnTo>
                    <a:pt x="187" y="202"/>
                  </a:lnTo>
                  <a:cubicBezTo>
                    <a:pt x="182" y="204"/>
                    <a:pt x="177" y="260"/>
                    <a:pt x="170" y="321"/>
                  </a:cubicBezTo>
                  <a:lnTo>
                    <a:pt x="144" y="569"/>
                  </a:lnTo>
                  <a:lnTo>
                    <a:pt x="78" y="565"/>
                  </a:lnTo>
                  <a:lnTo>
                    <a:pt x="50" y="325"/>
                  </a:lnTo>
                  <a:cubicBezTo>
                    <a:pt x="39" y="255"/>
                    <a:pt x="37" y="211"/>
                    <a:pt x="33" y="208"/>
                  </a:cubicBezTo>
                  <a:lnTo>
                    <a:pt x="25" y="310"/>
                  </a:lnTo>
                  <a:cubicBezTo>
                    <a:pt x="22" y="336"/>
                    <a:pt x="16" y="366"/>
                    <a:pt x="12" y="365"/>
                  </a:cubicBezTo>
                  <a:cubicBezTo>
                    <a:pt x="4" y="365"/>
                    <a:pt x="2" y="335"/>
                    <a:pt x="1" y="305"/>
                  </a:cubicBezTo>
                  <a:cubicBezTo>
                    <a:pt x="0" y="275"/>
                    <a:pt x="3" y="212"/>
                    <a:pt x="7" y="184"/>
                  </a:cubicBezTo>
                  <a:cubicBezTo>
                    <a:pt x="12" y="157"/>
                    <a:pt x="7" y="150"/>
                    <a:pt x="23" y="140"/>
                  </a:cubicBezTo>
                  <a:cubicBezTo>
                    <a:pt x="39" y="131"/>
                    <a:pt x="89" y="131"/>
                    <a:pt x="102" y="124"/>
                  </a:cubicBezTo>
                  <a:cubicBezTo>
                    <a:pt x="106" y="120"/>
                    <a:pt x="108" y="108"/>
                    <a:pt x="103" y="101"/>
                  </a:cubicBezTo>
                  <a:close/>
                </a:path>
              </a:pathLst>
            </a:custGeom>
            <a:gradFill rotWithShape="1">
              <a:gsLst>
                <a:gs pos="0">
                  <a:srgbClr val="FFFFFF"/>
                </a:gs>
                <a:gs pos="100000">
                  <a:srgbClr val="FFFFFF">
                    <a:gamma/>
                    <a:shade val="46275"/>
                    <a:invGamma/>
                  </a:srgbClr>
                </a:gs>
              </a:gsLst>
              <a:lin ang="5400000" scaled="1"/>
            </a:gradFill>
            <a:ln w="9525">
              <a:noFill/>
              <a:round/>
              <a:headEnd/>
              <a:tailEnd/>
            </a:ln>
            <a:effectLst/>
            <a:scene3d>
              <a:camera prst="legacyPerspectiveTopRight">
                <a:rot lat="0" lon="900000" rev="0"/>
              </a:camera>
              <a:lightRig rig="legacyFlat1" dir="t"/>
            </a:scene3d>
            <a:sp3d extrusionH="36500" prstMaterial="legacyMetal">
              <a:bevelT w="13500" h="13500" prst="angle"/>
              <a:bevelB w="13500" h="13500" prst="angle"/>
              <a:extrusionClr>
                <a:srgbClr val="333333"/>
              </a:extrusionClr>
            </a:sp3d>
          </p:spPr>
          <p:txBody>
            <a:bodyPr>
              <a:flatTx/>
            </a:bodyPr>
            <a:lstStyle/>
            <a:p>
              <a:endParaRPr lang="ru-RU"/>
            </a:p>
          </p:txBody>
        </p:sp>
        <p:sp>
          <p:nvSpPr>
            <p:cNvPr id="31" name="Freeform 51"/>
            <p:cNvSpPr>
              <a:spLocks/>
            </p:cNvSpPr>
            <p:nvPr/>
          </p:nvSpPr>
          <p:spPr bwMode="gray">
            <a:xfrm>
              <a:off x="956" y="2078"/>
              <a:ext cx="224" cy="569"/>
            </a:xfrm>
            <a:custGeom>
              <a:avLst/>
              <a:gdLst/>
              <a:ahLst/>
              <a:cxnLst>
                <a:cxn ang="0">
                  <a:pos x="103" y="101"/>
                </a:cxn>
                <a:cxn ang="0">
                  <a:pos x="74" y="50"/>
                </a:cxn>
                <a:cxn ang="0">
                  <a:pos x="121" y="1"/>
                </a:cxn>
                <a:cxn ang="0">
                  <a:pos x="171" y="52"/>
                </a:cxn>
                <a:cxn ang="0">
                  <a:pos x="135" y="101"/>
                </a:cxn>
                <a:cxn ang="0">
                  <a:pos x="134" y="124"/>
                </a:cxn>
                <a:cxn ang="0">
                  <a:pos x="209" y="145"/>
                </a:cxn>
                <a:cxn ang="0">
                  <a:pos x="221" y="204"/>
                </a:cxn>
                <a:cxn ang="0">
                  <a:pos x="218" y="321"/>
                </a:cxn>
                <a:cxn ang="0">
                  <a:pos x="209" y="365"/>
                </a:cxn>
                <a:cxn ang="0">
                  <a:pos x="196" y="308"/>
                </a:cxn>
                <a:cxn ang="0">
                  <a:pos x="187" y="202"/>
                </a:cxn>
                <a:cxn ang="0">
                  <a:pos x="170" y="321"/>
                </a:cxn>
                <a:cxn ang="0">
                  <a:pos x="144" y="569"/>
                </a:cxn>
                <a:cxn ang="0">
                  <a:pos x="78" y="565"/>
                </a:cxn>
                <a:cxn ang="0">
                  <a:pos x="50" y="325"/>
                </a:cxn>
                <a:cxn ang="0">
                  <a:pos x="33" y="208"/>
                </a:cxn>
                <a:cxn ang="0">
                  <a:pos x="25" y="310"/>
                </a:cxn>
                <a:cxn ang="0">
                  <a:pos x="12" y="365"/>
                </a:cxn>
                <a:cxn ang="0">
                  <a:pos x="1" y="305"/>
                </a:cxn>
                <a:cxn ang="0">
                  <a:pos x="7" y="184"/>
                </a:cxn>
                <a:cxn ang="0">
                  <a:pos x="23" y="140"/>
                </a:cxn>
                <a:cxn ang="0">
                  <a:pos x="102" y="124"/>
                </a:cxn>
                <a:cxn ang="0">
                  <a:pos x="103" y="101"/>
                </a:cxn>
              </a:cxnLst>
              <a:rect l="0" t="0" r="r" b="b"/>
              <a:pathLst>
                <a:path w="224" h="569">
                  <a:moveTo>
                    <a:pt x="103" y="101"/>
                  </a:moveTo>
                  <a:cubicBezTo>
                    <a:pt x="87" y="94"/>
                    <a:pt x="75" y="75"/>
                    <a:pt x="74" y="50"/>
                  </a:cubicBezTo>
                  <a:cubicBezTo>
                    <a:pt x="72" y="26"/>
                    <a:pt x="90" y="0"/>
                    <a:pt x="121" y="1"/>
                  </a:cubicBezTo>
                  <a:cubicBezTo>
                    <a:pt x="152" y="2"/>
                    <a:pt x="172" y="18"/>
                    <a:pt x="171" y="52"/>
                  </a:cubicBezTo>
                  <a:cubicBezTo>
                    <a:pt x="170" y="85"/>
                    <a:pt x="151" y="96"/>
                    <a:pt x="135" y="101"/>
                  </a:cubicBezTo>
                  <a:cubicBezTo>
                    <a:pt x="132" y="111"/>
                    <a:pt x="132" y="118"/>
                    <a:pt x="134" y="124"/>
                  </a:cubicBezTo>
                  <a:cubicBezTo>
                    <a:pt x="151" y="131"/>
                    <a:pt x="194" y="132"/>
                    <a:pt x="209" y="145"/>
                  </a:cubicBezTo>
                  <a:cubicBezTo>
                    <a:pt x="224" y="156"/>
                    <a:pt x="219" y="175"/>
                    <a:pt x="221" y="204"/>
                  </a:cubicBezTo>
                  <a:lnTo>
                    <a:pt x="218" y="321"/>
                  </a:lnTo>
                  <a:cubicBezTo>
                    <a:pt x="216" y="348"/>
                    <a:pt x="212" y="367"/>
                    <a:pt x="209" y="365"/>
                  </a:cubicBezTo>
                  <a:cubicBezTo>
                    <a:pt x="199" y="370"/>
                    <a:pt x="200" y="335"/>
                    <a:pt x="196" y="308"/>
                  </a:cubicBezTo>
                  <a:lnTo>
                    <a:pt x="187" y="202"/>
                  </a:lnTo>
                  <a:cubicBezTo>
                    <a:pt x="182" y="204"/>
                    <a:pt x="177" y="260"/>
                    <a:pt x="170" y="321"/>
                  </a:cubicBezTo>
                  <a:lnTo>
                    <a:pt x="144" y="569"/>
                  </a:lnTo>
                  <a:lnTo>
                    <a:pt x="78" y="565"/>
                  </a:lnTo>
                  <a:lnTo>
                    <a:pt x="50" y="325"/>
                  </a:lnTo>
                  <a:cubicBezTo>
                    <a:pt x="39" y="255"/>
                    <a:pt x="37" y="211"/>
                    <a:pt x="33" y="208"/>
                  </a:cubicBezTo>
                  <a:lnTo>
                    <a:pt x="25" y="310"/>
                  </a:lnTo>
                  <a:cubicBezTo>
                    <a:pt x="22" y="336"/>
                    <a:pt x="16" y="366"/>
                    <a:pt x="12" y="365"/>
                  </a:cubicBezTo>
                  <a:cubicBezTo>
                    <a:pt x="4" y="365"/>
                    <a:pt x="2" y="335"/>
                    <a:pt x="1" y="305"/>
                  </a:cubicBezTo>
                  <a:cubicBezTo>
                    <a:pt x="0" y="275"/>
                    <a:pt x="3" y="212"/>
                    <a:pt x="7" y="184"/>
                  </a:cubicBezTo>
                  <a:cubicBezTo>
                    <a:pt x="12" y="157"/>
                    <a:pt x="7" y="150"/>
                    <a:pt x="23" y="140"/>
                  </a:cubicBezTo>
                  <a:cubicBezTo>
                    <a:pt x="39" y="131"/>
                    <a:pt x="89" y="131"/>
                    <a:pt x="102" y="124"/>
                  </a:cubicBezTo>
                  <a:cubicBezTo>
                    <a:pt x="106" y="120"/>
                    <a:pt x="108" y="108"/>
                    <a:pt x="103" y="101"/>
                  </a:cubicBezTo>
                  <a:close/>
                </a:path>
              </a:pathLst>
            </a:custGeom>
            <a:gradFill rotWithShape="1">
              <a:gsLst>
                <a:gs pos="0">
                  <a:srgbClr val="FFFFFF"/>
                </a:gs>
                <a:gs pos="100000">
                  <a:srgbClr val="FFFFFF">
                    <a:gamma/>
                    <a:shade val="46275"/>
                    <a:invGamma/>
                  </a:srgbClr>
                </a:gs>
              </a:gsLst>
              <a:lin ang="5400000" scaled="1"/>
            </a:gradFill>
            <a:ln w="9525">
              <a:noFill/>
              <a:round/>
              <a:headEnd/>
              <a:tailEnd/>
            </a:ln>
            <a:effectLst/>
            <a:scene3d>
              <a:camera prst="legacyPerspectiveTopRight">
                <a:rot lat="0" lon="900000" rev="0"/>
              </a:camera>
              <a:lightRig rig="legacyFlat1" dir="t"/>
            </a:scene3d>
            <a:sp3d extrusionH="36500" prstMaterial="legacyMetal">
              <a:bevelT w="13500" h="13500" prst="angle"/>
              <a:bevelB w="13500" h="13500" prst="angle"/>
              <a:extrusionClr>
                <a:srgbClr val="333333"/>
              </a:extrusionClr>
            </a:sp3d>
          </p:spPr>
          <p:txBody>
            <a:bodyPr>
              <a:flatTx/>
            </a:bodyPr>
            <a:lstStyle/>
            <a:p>
              <a:endParaRPr lang="ru-RU"/>
            </a:p>
          </p:txBody>
        </p:sp>
      </p:grpSp>
      <p:sp>
        <p:nvSpPr>
          <p:cNvPr id="33" name="Text Box 29"/>
          <p:cNvSpPr txBox="1">
            <a:spLocks noChangeArrowheads="1"/>
          </p:cNvSpPr>
          <p:nvPr/>
        </p:nvSpPr>
        <p:spPr bwMode="black">
          <a:xfrm>
            <a:off x="1775335" y="1340769"/>
            <a:ext cx="7189153" cy="4154984"/>
          </a:xfrm>
          <a:prstGeom prst="rect">
            <a:avLst/>
          </a:prstGeom>
          <a:noFill/>
          <a:ln w="9525" algn="ctr">
            <a:noFill/>
            <a:miter lim="800000"/>
            <a:headEnd/>
            <a:tailEnd/>
          </a:ln>
          <a:effectLst/>
        </p:spPr>
        <p:txBody>
          <a:bodyPr wrap="square">
            <a:spAutoFit/>
          </a:bodyPr>
          <a:lstStyle/>
          <a:p>
            <a:r>
              <a:rPr lang="kk-KZ" altLang="ru-RU" sz="2400" dirty="0" smtClean="0">
                <a:solidFill>
                  <a:srgbClr val="002060"/>
                </a:solidFill>
                <a:latin typeface="Times New Roman" panose="02020603050405020304" pitchFamily="18" charset="0"/>
                <a:cs typeface="Times New Roman" panose="02020603050405020304" pitchFamily="18" charset="0"/>
              </a:rPr>
              <a:t>    </a:t>
            </a:r>
            <a:r>
              <a:rPr lang="kk-KZ" altLang="ru-RU" sz="2000" dirty="0" smtClean="0">
                <a:solidFill>
                  <a:srgbClr val="002060"/>
                </a:solidFill>
                <a:latin typeface="Times New Roman" panose="02020603050405020304" pitchFamily="18" charset="0"/>
                <a:cs typeface="Times New Roman" panose="02020603050405020304" pitchFamily="18" charset="0"/>
              </a:rPr>
              <a:t>Сәлеметсіздер ме</a:t>
            </a:r>
            <a:r>
              <a:rPr lang="kk-KZ" altLang="ru-RU" sz="2000" dirty="0">
                <a:solidFill>
                  <a:srgbClr val="002060"/>
                </a:solidFill>
                <a:latin typeface="Times New Roman" panose="02020603050405020304" pitchFamily="18" charset="0"/>
                <a:cs typeface="Times New Roman" panose="02020603050405020304" pitchFamily="18" charset="0"/>
              </a:rPr>
              <a:t>, қымбатты </a:t>
            </a:r>
            <a:r>
              <a:rPr lang="kk-KZ" altLang="ru-RU" sz="2000" dirty="0" smtClean="0">
                <a:solidFill>
                  <a:srgbClr val="002060"/>
                </a:solidFill>
                <a:latin typeface="Times New Roman" panose="02020603050405020304" pitchFamily="18" charset="0"/>
                <a:cs typeface="Times New Roman" panose="02020603050405020304" pitchFamily="18" charset="0"/>
              </a:rPr>
              <a:t>10-сынып </a:t>
            </a:r>
            <a:r>
              <a:rPr lang="kk-KZ" altLang="ru-RU" sz="2000" dirty="0">
                <a:solidFill>
                  <a:srgbClr val="002060"/>
                </a:solidFill>
                <a:latin typeface="Times New Roman" panose="02020603050405020304" pitchFamily="18" charset="0"/>
                <a:cs typeface="Times New Roman" panose="02020603050405020304" pitchFamily="18" charset="0"/>
              </a:rPr>
              <a:t>оқушылары!</a:t>
            </a:r>
            <a:endParaRPr lang="ru-RU" altLang="ru-RU" sz="2000" dirty="0">
              <a:solidFill>
                <a:srgbClr val="002060"/>
              </a:solidFill>
              <a:latin typeface="Times New Roman" panose="02020603050405020304" pitchFamily="18" charset="0"/>
              <a:cs typeface="Times New Roman" panose="02020603050405020304" pitchFamily="18" charset="0"/>
            </a:endParaRPr>
          </a:p>
          <a:p>
            <a:r>
              <a:rPr lang="kk-KZ" altLang="ru-RU" sz="2000" dirty="0" smtClean="0">
                <a:solidFill>
                  <a:srgbClr val="002060"/>
                </a:solidFill>
                <a:latin typeface="Times New Roman" panose="02020603050405020304" pitchFamily="18" charset="0"/>
                <a:cs typeface="Times New Roman" panose="02020603050405020304" pitchFamily="18" charset="0"/>
              </a:rPr>
              <a:t>       Қазақ </a:t>
            </a:r>
            <a:r>
              <a:rPr lang="kk-KZ" altLang="ru-RU" sz="2000" dirty="0">
                <a:solidFill>
                  <a:srgbClr val="002060"/>
                </a:solidFill>
                <a:latin typeface="Times New Roman" panose="02020603050405020304" pitchFamily="18" charset="0"/>
                <a:cs typeface="Times New Roman" panose="02020603050405020304" pitchFamily="18" charset="0"/>
              </a:rPr>
              <a:t>әдебиеті сабағына қош келдіңіздер!</a:t>
            </a:r>
            <a:endParaRPr lang="ru-RU" altLang="ru-RU" sz="2000" dirty="0">
              <a:solidFill>
                <a:srgbClr val="002060"/>
              </a:solidFill>
              <a:latin typeface="Times New Roman" panose="02020603050405020304" pitchFamily="18" charset="0"/>
              <a:cs typeface="Times New Roman" panose="02020603050405020304" pitchFamily="18" charset="0"/>
            </a:endParaRPr>
          </a:p>
          <a:p>
            <a:r>
              <a:rPr lang="kk-KZ" altLang="ru-RU" sz="2000" dirty="0" smtClean="0">
                <a:solidFill>
                  <a:srgbClr val="002060"/>
                </a:solidFill>
                <a:latin typeface="Times New Roman" panose="02020603050405020304" pitchFamily="18" charset="0"/>
                <a:cs typeface="Times New Roman" panose="02020603050405020304" pitchFamily="18" charset="0"/>
              </a:rPr>
              <a:t>    Бүгінгі </a:t>
            </a:r>
            <a:r>
              <a:rPr lang="kk-KZ" altLang="ru-RU" sz="2000" dirty="0">
                <a:solidFill>
                  <a:srgbClr val="002060"/>
                </a:solidFill>
                <a:latin typeface="Times New Roman" panose="02020603050405020304" pitchFamily="18" charset="0"/>
                <a:cs typeface="Times New Roman" panose="02020603050405020304" pitchFamily="18" charset="0"/>
              </a:rPr>
              <a:t>сабағымыздың тақырыбы</a:t>
            </a:r>
            <a:r>
              <a:rPr lang="kk-KZ" altLang="ru-RU" sz="2000" dirty="0" smtClean="0">
                <a:solidFill>
                  <a:srgbClr val="002060"/>
                </a:solidFill>
                <a:latin typeface="Times New Roman" panose="02020603050405020304" pitchFamily="18" charset="0"/>
                <a:cs typeface="Times New Roman" panose="02020603050405020304" pitchFamily="18" charset="0"/>
              </a:rPr>
              <a:t>: </a:t>
            </a:r>
            <a:r>
              <a:rPr lang="kk-KZ" sz="2000" dirty="0">
                <a:solidFill>
                  <a:srgbClr val="002060"/>
                </a:solidFill>
                <a:latin typeface="Times New Roman" pitchFamily="18" charset="0"/>
                <a:cs typeface="Times New Roman" pitchFamily="18" charset="0"/>
              </a:rPr>
              <a:t>Ш.Мұртаза «Тәуекел той» әңгімесіндегі өмір шындығы мен «Тәуекел той» әңгімесін оқығаннан кейін туған ойлар...</a:t>
            </a:r>
            <a:endParaRPr lang="en-US" sz="2000" dirty="0">
              <a:solidFill>
                <a:srgbClr val="002060"/>
              </a:solidFill>
              <a:latin typeface="Times New Roman" pitchFamily="18" charset="0"/>
              <a:cs typeface="Times New Roman" pitchFamily="18" charset="0"/>
            </a:endParaRPr>
          </a:p>
          <a:p>
            <a:r>
              <a:rPr lang="kk-KZ" altLang="ru-RU" sz="2000" dirty="0" smtClean="0">
                <a:solidFill>
                  <a:srgbClr val="002060"/>
                </a:solidFill>
                <a:latin typeface="Times New Roman" panose="02020603050405020304" pitchFamily="18" charset="0"/>
                <a:cs typeface="Times New Roman" panose="02020603050405020304" pitchFamily="18" charset="0"/>
              </a:rPr>
              <a:t>Бүгінгі </a:t>
            </a:r>
            <a:r>
              <a:rPr lang="kk-KZ" altLang="ru-RU" sz="2000" dirty="0">
                <a:solidFill>
                  <a:srgbClr val="002060"/>
                </a:solidFill>
                <a:latin typeface="Times New Roman" panose="02020603050405020304" pitchFamily="18" charset="0"/>
                <a:cs typeface="Times New Roman" panose="02020603050405020304" pitchFamily="18" charset="0"/>
              </a:rPr>
              <a:t>сабақта: шығармадағы авторлық идеяның өмір шындығымен байланысын </a:t>
            </a:r>
            <a:r>
              <a:rPr lang="kk-KZ" altLang="ru-RU" sz="2000" dirty="0" smtClean="0">
                <a:solidFill>
                  <a:srgbClr val="002060"/>
                </a:solidFill>
                <a:latin typeface="Times New Roman" panose="02020603050405020304" pitchFamily="18" charset="0"/>
                <a:cs typeface="Times New Roman" panose="02020603050405020304" pitchFamily="18" charset="0"/>
              </a:rPr>
              <a:t>айқындай білесіңдер</a:t>
            </a:r>
            <a:r>
              <a:rPr lang="kk-KZ" altLang="ru-RU" sz="2000" dirty="0">
                <a:solidFill>
                  <a:srgbClr val="002060"/>
                </a:solidFill>
                <a:latin typeface="Times New Roman" panose="02020603050405020304" pitchFamily="18" charset="0"/>
                <a:cs typeface="Times New Roman" panose="02020603050405020304" pitchFamily="18" charset="0"/>
              </a:rPr>
              <a:t>. </a:t>
            </a:r>
            <a:r>
              <a:rPr lang="kk-KZ" altLang="ru-RU" sz="2000" dirty="0" smtClean="0">
                <a:solidFill>
                  <a:srgbClr val="002060"/>
                </a:solidFill>
                <a:latin typeface="Times New Roman" panose="02020603050405020304" pitchFamily="18" charset="0"/>
                <a:cs typeface="Times New Roman" panose="02020603050405020304" pitchFamily="18" charset="0"/>
              </a:rPr>
              <a:t> Көтерілген </a:t>
            </a:r>
            <a:r>
              <a:rPr lang="kk-KZ" altLang="ru-RU" sz="2000" dirty="0">
                <a:solidFill>
                  <a:srgbClr val="002060"/>
                </a:solidFill>
                <a:latin typeface="Times New Roman" panose="02020603050405020304" pitchFamily="18" charset="0"/>
                <a:cs typeface="Times New Roman" panose="02020603050405020304" pitchFamily="18" charset="0"/>
              </a:rPr>
              <a:t>мәселелерге талдау жасау арқылы өзіндік </a:t>
            </a:r>
            <a:r>
              <a:rPr lang="kk-KZ" altLang="ru-RU" sz="2000" dirty="0" smtClean="0">
                <a:solidFill>
                  <a:srgbClr val="002060"/>
                </a:solidFill>
                <a:latin typeface="Times New Roman" panose="02020603050405020304" pitchFamily="18" charset="0"/>
                <a:cs typeface="Times New Roman" panose="02020603050405020304" pitchFamily="18" charset="0"/>
              </a:rPr>
              <a:t>пікірлеріңді </a:t>
            </a:r>
            <a:r>
              <a:rPr lang="kk-KZ" altLang="ru-RU" sz="2000" dirty="0">
                <a:solidFill>
                  <a:srgbClr val="002060"/>
                </a:solidFill>
                <a:latin typeface="Times New Roman" panose="02020603050405020304" pitchFamily="18" charset="0"/>
                <a:cs typeface="Times New Roman" panose="02020603050405020304" pitchFamily="18" charset="0"/>
              </a:rPr>
              <a:t>қосып, шығармашылық жұмыс </a:t>
            </a:r>
            <a:r>
              <a:rPr lang="kk-KZ" altLang="ru-RU" sz="2000" dirty="0" smtClean="0">
                <a:solidFill>
                  <a:srgbClr val="002060"/>
                </a:solidFill>
                <a:latin typeface="Times New Roman" panose="02020603050405020304" pitchFamily="18" charset="0"/>
                <a:cs typeface="Times New Roman" panose="02020603050405020304" pitchFamily="18" charset="0"/>
              </a:rPr>
              <a:t>жазасыңдар. </a:t>
            </a:r>
            <a:endParaRPr lang="ru-RU" altLang="ru-RU" sz="2000" dirty="0">
              <a:solidFill>
                <a:srgbClr val="002060"/>
              </a:solidFill>
              <a:latin typeface="Times New Roman" panose="02020603050405020304" pitchFamily="18" charset="0"/>
              <a:cs typeface="Times New Roman" panose="02020603050405020304" pitchFamily="18" charset="0"/>
            </a:endParaRPr>
          </a:p>
          <a:p>
            <a:r>
              <a:rPr lang="kk-KZ" altLang="ru-RU" sz="2000" dirty="0">
                <a:solidFill>
                  <a:srgbClr val="002060"/>
                </a:solidFill>
                <a:latin typeface="Times New Roman" panose="02020603050405020304" pitchFamily="18" charset="0"/>
                <a:cs typeface="Times New Roman" panose="02020603050405020304" pitchFamily="18" charset="0"/>
              </a:rPr>
              <a:t>Сіздердің білетіндеріңіз: </a:t>
            </a:r>
            <a:r>
              <a:rPr lang="kk-KZ" sz="2000" dirty="0">
                <a:solidFill>
                  <a:srgbClr val="002060"/>
                </a:solidFill>
                <a:latin typeface="Times New Roman" pitchFamily="18" charset="0"/>
                <a:cs typeface="Times New Roman" pitchFamily="18" charset="0"/>
              </a:rPr>
              <a:t>Ш.Мұртаза «Тәуекел той» </a:t>
            </a:r>
            <a:r>
              <a:rPr lang="kk-KZ" altLang="ru-RU" sz="2000" dirty="0" smtClean="0">
                <a:solidFill>
                  <a:srgbClr val="002060"/>
                </a:solidFill>
                <a:latin typeface="Times New Roman" panose="02020603050405020304" pitchFamily="18" charset="0"/>
                <a:cs typeface="Times New Roman" panose="02020603050405020304" pitchFamily="18" charset="0"/>
              </a:rPr>
              <a:t>әңгімесінің </a:t>
            </a:r>
            <a:r>
              <a:rPr lang="kk-KZ" altLang="ru-RU" sz="2000" dirty="0">
                <a:solidFill>
                  <a:srgbClr val="002060"/>
                </a:solidFill>
                <a:latin typeface="Times New Roman" panose="02020603050405020304" pitchFamily="18" charset="0"/>
                <a:cs typeface="Times New Roman" panose="02020603050405020304" pitchFamily="18" charset="0"/>
              </a:rPr>
              <a:t>мазмұны, авторлық идеяның өмір шындығымен байланысын </a:t>
            </a:r>
            <a:r>
              <a:rPr lang="kk-KZ" altLang="ru-RU" sz="2000" dirty="0" smtClean="0">
                <a:solidFill>
                  <a:srgbClr val="002060"/>
                </a:solidFill>
                <a:latin typeface="Times New Roman" panose="02020603050405020304" pitchFamily="18" charset="0"/>
                <a:cs typeface="Times New Roman" panose="02020603050405020304" pitchFamily="18" charset="0"/>
              </a:rPr>
              <a:t>анықтайсыңдар</a:t>
            </a:r>
            <a:r>
              <a:rPr lang="kk-KZ" altLang="ru-RU" sz="2000" dirty="0">
                <a:solidFill>
                  <a:srgbClr val="002060"/>
                </a:solidFill>
                <a:latin typeface="Times New Roman" panose="02020603050405020304" pitchFamily="18" charset="0"/>
                <a:cs typeface="Times New Roman" panose="02020603050405020304" pitchFamily="18" charset="0"/>
              </a:rPr>
              <a:t>, кейіпкерлердің бойындағы қасиеттерді талдап, әдеби </a:t>
            </a:r>
            <a:r>
              <a:rPr lang="kk-KZ" altLang="ru-RU" sz="2000" dirty="0" smtClean="0">
                <a:solidFill>
                  <a:srgbClr val="002060"/>
                </a:solidFill>
                <a:latin typeface="Times New Roman" panose="02020603050405020304" pitchFamily="18" charset="0"/>
                <a:cs typeface="Times New Roman" panose="02020603050405020304" pitchFamily="18" charset="0"/>
              </a:rPr>
              <a:t>шығарма </a:t>
            </a:r>
            <a:r>
              <a:rPr lang="kk-KZ" altLang="ru-RU" sz="2000" dirty="0">
                <a:solidFill>
                  <a:srgbClr val="002060"/>
                </a:solidFill>
                <a:latin typeface="Times New Roman" panose="02020603050405020304" pitchFamily="18" charset="0"/>
                <a:cs typeface="Times New Roman" panose="02020603050405020304" pitchFamily="18" charset="0"/>
              </a:rPr>
              <a:t>жазасыңдар</a:t>
            </a:r>
            <a:r>
              <a:rPr lang="kk-KZ" altLang="ru-RU" sz="2000" dirty="0" smtClean="0">
                <a:solidFill>
                  <a:srgbClr val="002060"/>
                </a:solidFill>
                <a:latin typeface="Times New Roman" panose="02020603050405020304" pitchFamily="18" charset="0"/>
                <a:cs typeface="Times New Roman" panose="02020603050405020304" pitchFamily="18" charset="0"/>
              </a:rPr>
              <a:t>.</a:t>
            </a:r>
            <a:r>
              <a:rPr lang="kk-KZ" altLang="ru-RU" sz="2000" dirty="0" smtClean="0">
                <a:latin typeface="Times New Roman" panose="02020603050405020304" pitchFamily="18" charset="0"/>
                <a:cs typeface="Times New Roman" panose="02020603050405020304" pitchFamily="18" charset="0"/>
              </a:rPr>
              <a:t> </a:t>
            </a:r>
            <a:endParaRPr lang="ru-RU" altLang="ru-RU" sz="2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89101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Выноска-облако 11"/>
          <p:cNvSpPr/>
          <p:nvPr/>
        </p:nvSpPr>
        <p:spPr>
          <a:xfrm>
            <a:off x="1907704" y="476672"/>
            <a:ext cx="4608512" cy="936104"/>
          </a:xfrm>
          <a:prstGeom prst="cloudCallou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r>
              <a:rPr lang="kk-KZ" sz="2400" b="1" i="1" dirty="0" smtClean="0">
                <a:solidFill>
                  <a:schemeClr val="bg1"/>
                </a:solidFill>
                <a:latin typeface="Times New Roman" pitchFamily="18" charset="0"/>
                <a:cs typeface="Times New Roman" pitchFamily="18" charset="0"/>
              </a:rPr>
              <a:t>Екі жақты күнделік</a:t>
            </a:r>
            <a:endParaRPr lang="kk-KZ" sz="2400" b="1" i="1" dirty="0">
              <a:solidFill>
                <a:schemeClr val="bg1"/>
              </a:solidFill>
              <a:latin typeface="Times New Roman" pitchFamily="18" charset="0"/>
              <a:cs typeface="Times New Roman" pitchFamily="18" charset="0"/>
            </a:endParaRPr>
          </a:p>
        </p:txBody>
      </p:sp>
      <p:graphicFrame>
        <p:nvGraphicFramePr>
          <p:cNvPr id="6" name="Таблица 5"/>
          <p:cNvGraphicFramePr>
            <a:graphicFrameLocks noGrp="1"/>
          </p:cNvGraphicFramePr>
          <p:nvPr/>
        </p:nvGraphicFramePr>
        <p:xfrm>
          <a:off x="107505" y="1628800"/>
          <a:ext cx="8928992" cy="5229199"/>
        </p:xfrm>
        <a:graphic>
          <a:graphicData uri="http://schemas.openxmlformats.org/drawingml/2006/table">
            <a:tbl>
              <a:tblPr firstRow="1" firstCol="1" bandRow="1">
                <a:tableStyleId>{5C22544A-7EE6-4342-B048-85BDC9FD1C3A}</a:tableStyleId>
              </a:tblPr>
              <a:tblGrid>
                <a:gridCol w="5730164"/>
                <a:gridCol w="3198828"/>
              </a:tblGrid>
              <a:tr h="624357">
                <a:tc>
                  <a:txBody>
                    <a:bodyPr/>
                    <a:lstStyle/>
                    <a:p>
                      <a:pPr algn="ctr">
                        <a:lnSpc>
                          <a:spcPct val="107000"/>
                        </a:lnSpc>
                        <a:spcAft>
                          <a:spcPts val="0"/>
                        </a:spcAft>
                      </a:pPr>
                      <a:r>
                        <a:rPr lang="ru-RU" sz="2400" dirty="0">
                          <a:effectLst/>
                          <a:latin typeface="Times New Roman" panose="02020603050405020304" pitchFamily="18" charset="0"/>
                          <a:cs typeface="Times New Roman" panose="02020603050405020304" pitchFamily="18" charset="0"/>
                        </a:rPr>
                        <a:t> </a:t>
                      </a:r>
                      <a:r>
                        <a:rPr lang="ru-RU" sz="2400" dirty="0" err="1" smtClean="0">
                          <a:effectLst/>
                          <a:latin typeface="Times New Roman" panose="02020603050405020304" pitchFamily="18" charset="0"/>
                          <a:cs typeface="Times New Roman" panose="02020603050405020304" pitchFamily="18" charset="0"/>
                        </a:rPr>
                        <a:t>Шығармадан</a:t>
                      </a:r>
                      <a:r>
                        <a:rPr lang="ru-RU" sz="2400" dirty="0" smtClean="0">
                          <a:effectLst/>
                          <a:latin typeface="Times New Roman" panose="02020603050405020304" pitchFamily="18" charset="0"/>
                          <a:cs typeface="Times New Roman" panose="02020603050405020304" pitchFamily="18" charset="0"/>
                        </a:rPr>
                        <a:t> </a:t>
                      </a:r>
                      <a:r>
                        <a:rPr lang="ru-RU" sz="2400" dirty="0" err="1" smtClean="0">
                          <a:effectLst/>
                          <a:latin typeface="Times New Roman" panose="02020603050405020304" pitchFamily="18" charset="0"/>
                          <a:cs typeface="Times New Roman" panose="02020603050405020304" pitchFamily="18" charset="0"/>
                        </a:rPr>
                        <a:t>үзінді</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2400" dirty="0" smtClean="0">
                          <a:effectLst/>
                          <a:latin typeface="Times New Roman" panose="02020603050405020304" pitchFamily="18" charset="0"/>
                          <a:cs typeface="Times New Roman" panose="02020603050405020304" pitchFamily="18" charset="0"/>
                        </a:rPr>
                        <a:t> </a:t>
                      </a:r>
                      <a:r>
                        <a:rPr lang="ru-RU" sz="2400" dirty="0" err="1" smtClean="0">
                          <a:effectLst/>
                          <a:latin typeface="Times New Roman" panose="02020603050405020304" pitchFamily="18" charset="0"/>
                          <a:cs typeface="Times New Roman" panose="02020603050405020304" pitchFamily="18" charset="0"/>
                        </a:rPr>
                        <a:t>Өз</a:t>
                      </a:r>
                      <a:r>
                        <a:rPr lang="ru-RU" sz="2400" dirty="0" smtClean="0">
                          <a:effectLst/>
                          <a:latin typeface="Times New Roman" panose="02020603050405020304" pitchFamily="18" charset="0"/>
                          <a:cs typeface="Times New Roman" panose="02020603050405020304" pitchFamily="18" charset="0"/>
                        </a:rPr>
                        <a:t> </a:t>
                      </a:r>
                      <a:r>
                        <a:rPr lang="ru-RU" sz="2400" dirty="0" err="1" smtClean="0">
                          <a:effectLst/>
                          <a:latin typeface="Times New Roman" panose="02020603050405020304" pitchFamily="18" charset="0"/>
                          <a:cs typeface="Times New Roman" panose="02020603050405020304" pitchFamily="18" charset="0"/>
                        </a:rPr>
                        <a:t>пікірім</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1895365">
                <a:tc>
                  <a:txBody>
                    <a:bodyPr/>
                    <a:lstStyle/>
                    <a:p>
                      <a:r>
                        <a:rPr lang="kk-KZ" sz="1600" dirty="0" smtClean="0">
                          <a:solidFill>
                            <a:srgbClr val="002060"/>
                          </a:solidFill>
                          <a:latin typeface="Times New Roman" panose="02020603050405020304" pitchFamily="18" charset="0"/>
                          <a:cs typeface="Times New Roman" panose="02020603050405020304" pitchFamily="18" charset="0"/>
                        </a:rPr>
                        <a:t>-  А, жиен, тойың құтты болсын. Сеннен немді аяйын,тойыңа құнан қой әкелдім, қабыл ал, - деп күркіреді Сарыбай.</a:t>
                      </a:r>
                    </a:p>
                    <a:p>
                      <a:r>
                        <a:rPr lang="kk-KZ" sz="1600" dirty="0" smtClean="0">
                          <a:solidFill>
                            <a:srgbClr val="002060"/>
                          </a:solidFill>
                          <a:latin typeface="Times New Roman" panose="02020603050405020304" pitchFamily="18" charset="0"/>
                          <a:cs typeface="Times New Roman" panose="02020603050405020304" pitchFamily="18" charset="0"/>
                        </a:rPr>
                        <a:t>       Құйрықты қазақы қой екен, Керімқұл ішінен: «Он мың болып қалар» деп есепке салды. Ораза кезі болса, бағасы одан да жоғары көтерілер еді, бірақ Ораза айы әлі алыста.</a:t>
                      </a:r>
                    </a:p>
                    <a:p>
                      <a:pPr algn="ctr">
                        <a:lnSpc>
                          <a:spcPct val="107000"/>
                        </a:lnSpc>
                        <a:spcAft>
                          <a:spcPts val="0"/>
                        </a:spcAft>
                      </a:pPr>
                      <a:endParaRPr lang="ru-RU"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09477">
                <a:tc>
                  <a:txBody>
                    <a:bodyPr/>
                    <a:lstStyle/>
                    <a:p>
                      <a:r>
                        <a:rPr lang="kk-KZ" sz="1600" dirty="0" smtClean="0">
                          <a:solidFill>
                            <a:srgbClr val="002060"/>
                          </a:solidFill>
                          <a:latin typeface="Times New Roman" panose="02020603050405020304" pitchFamily="18" charset="0"/>
                          <a:cs typeface="Times New Roman" panose="02020603050405020304" pitchFamily="18" charset="0"/>
                        </a:rPr>
                        <a:t>- Қонақтар тұрып қалды. Бастамаймыз ба, көке, - деп сыбырлады асаба. </a:t>
                      </a:r>
                    </a:p>
                    <a:p>
                      <a:r>
                        <a:rPr lang="kk-KZ" sz="1600" dirty="0" smtClean="0">
                          <a:solidFill>
                            <a:srgbClr val="002060"/>
                          </a:solidFill>
                          <a:latin typeface="Times New Roman" panose="02020603050405020304" pitchFamily="18" charset="0"/>
                          <a:cs typeface="Times New Roman" panose="02020603050405020304" pitchFamily="18" charset="0"/>
                        </a:rPr>
                        <a:t>Керімқұл оны танымай қалғандай біртүрлі таңдана қарап барып, лезде есін жиып: - Кісілер келіп болған жоқ. Сен ән салып, домбыра тартып, жұртты алдаңқырата тұр, - деді.</a:t>
                      </a:r>
                    </a:p>
                    <a:p>
                      <a:r>
                        <a:rPr lang="kk-KZ" sz="1600" dirty="0" smtClean="0">
                          <a:solidFill>
                            <a:srgbClr val="002060"/>
                          </a:solidFill>
                          <a:latin typeface="Times New Roman" panose="02020603050405020304" pitchFamily="18" charset="0"/>
                          <a:cs typeface="Times New Roman" panose="02020603050405020304" pitchFamily="18" charset="0"/>
                        </a:rPr>
                        <a:t>       - Көке, өзіңіз айтқан соң екі әншіні ерте келіп едім, ақысын жемейсіз ғой.</a:t>
                      </a:r>
                    </a:p>
                    <a:p>
                      <a:r>
                        <a:rPr lang="kk-KZ" sz="1600" dirty="0" smtClean="0">
                          <a:solidFill>
                            <a:srgbClr val="002060"/>
                          </a:solidFill>
                          <a:latin typeface="Times New Roman" panose="02020603050405020304" pitchFamily="18" charset="0"/>
                          <a:cs typeface="Times New Roman" panose="02020603050405020304" pitchFamily="18" charset="0"/>
                        </a:rPr>
                        <a:t>Күйіп тұрған Керімқұл: - Миды ашытпай қоя тұршы, - деп тағы да аспанға қарады. </a:t>
                      </a:r>
                      <a:endParaRPr lang="ru-RU" sz="1600" dirty="0" smtClean="0">
                        <a:solidFill>
                          <a:srgbClr val="002060"/>
                        </a:solidFill>
                        <a:latin typeface="Times New Roman" panose="02020603050405020304" pitchFamily="18" charset="0"/>
                        <a:cs typeface="Times New Roman" panose="02020603050405020304" pitchFamily="18" charset="0"/>
                      </a:endParaRPr>
                    </a:p>
                    <a:p>
                      <a:pPr algn="ctr">
                        <a:lnSpc>
                          <a:spcPct val="107000"/>
                        </a:lnSpc>
                        <a:spcAft>
                          <a:spcPts val="0"/>
                        </a:spcAft>
                      </a:pP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7" name="Прямоугольник 6"/>
          <p:cNvSpPr/>
          <p:nvPr/>
        </p:nvSpPr>
        <p:spPr>
          <a:xfrm>
            <a:off x="-180528" y="116632"/>
            <a:ext cx="3024336" cy="461665"/>
          </a:xfrm>
          <a:prstGeom prst="rect">
            <a:avLst/>
          </a:prstGeom>
        </p:spPr>
        <p:txBody>
          <a:bodyPr wrap="square">
            <a:spAutoFit/>
          </a:bodyPr>
          <a:lstStyle/>
          <a:p>
            <a:pPr algn="ctr">
              <a:defRPr/>
            </a:pPr>
            <a:r>
              <a:rPr lang="kk-KZ" sz="2400" b="1" i="1" dirty="0" smtClean="0">
                <a:solidFill>
                  <a:srgbClr val="0070C0"/>
                </a:solidFill>
                <a:latin typeface="Times New Roman" pitchFamily="18" charset="0"/>
                <a:cs typeface="Times New Roman" pitchFamily="18" charset="0"/>
              </a:rPr>
              <a:t>1- </a:t>
            </a:r>
            <a:r>
              <a:rPr lang="kk-KZ" sz="2400" b="1" i="1" dirty="0">
                <a:solidFill>
                  <a:srgbClr val="0070C0"/>
                </a:solidFill>
                <a:latin typeface="Times New Roman" pitchFamily="18" charset="0"/>
                <a:cs typeface="Times New Roman" pitchFamily="18" charset="0"/>
              </a:rPr>
              <a:t>тапсырма</a:t>
            </a:r>
          </a:p>
        </p:txBody>
      </p:sp>
      <p:sp>
        <p:nvSpPr>
          <p:cNvPr id="2" name="Прямоугольник 1"/>
          <p:cNvSpPr/>
          <p:nvPr/>
        </p:nvSpPr>
        <p:spPr>
          <a:xfrm>
            <a:off x="6830115" y="-5162"/>
            <a:ext cx="2304256" cy="1384995"/>
          </a:xfrm>
          <a:prstGeom prst="rect">
            <a:avLst/>
          </a:prstGeom>
        </p:spPr>
        <p:txBody>
          <a:bodyPr wrap="square">
            <a:spAutoFit/>
          </a:bodyPr>
          <a:lstStyle/>
          <a:p>
            <a:pPr>
              <a:spcBef>
                <a:spcPct val="50000"/>
              </a:spcBef>
            </a:pPr>
            <a:r>
              <a:rPr lang="kk-KZ" sz="2000" b="1" dirty="0" smtClean="0">
                <a:solidFill>
                  <a:srgbClr val="C00000"/>
                </a:solidFill>
                <a:latin typeface="Times New Roman" pitchFamily="18" charset="0"/>
                <a:cs typeface="Times New Roman" pitchFamily="18" charset="0"/>
              </a:rPr>
              <a:t>Дескриптор: </a:t>
            </a:r>
            <a:r>
              <a:rPr lang="kk-KZ" sz="1600" dirty="0">
                <a:solidFill>
                  <a:srgbClr val="002060"/>
                </a:solidFill>
                <a:latin typeface="Times New Roman" pitchFamily="18" charset="0"/>
                <a:cs typeface="Times New Roman" pitchFamily="18" charset="0"/>
              </a:rPr>
              <a:t>ш</a:t>
            </a:r>
            <a:r>
              <a:rPr lang="kk-KZ" sz="1600" dirty="0" smtClean="0">
                <a:solidFill>
                  <a:srgbClr val="002060"/>
                </a:solidFill>
                <a:latin typeface="Times New Roman" pitchFamily="18" charset="0"/>
                <a:cs typeface="Times New Roman" pitchFamily="18" charset="0"/>
              </a:rPr>
              <a:t>ығармадағы кейіпкерлердің іс-әрекеттерін талдайды; өз </a:t>
            </a:r>
            <a:r>
              <a:rPr lang="kk-KZ" sz="1600" dirty="0">
                <a:solidFill>
                  <a:srgbClr val="002060"/>
                </a:solidFill>
                <a:latin typeface="Times New Roman" pitchFamily="18" charset="0"/>
                <a:cs typeface="Times New Roman" pitchFamily="18" charset="0"/>
              </a:rPr>
              <a:t>пікірін </a:t>
            </a:r>
            <a:r>
              <a:rPr lang="kk-KZ" sz="1600" dirty="0" smtClean="0">
                <a:solidFill>
                  <a:srgbClr val="002060"/>
                </a:solidFill>
                <a:latin typeface="Times New Roman" pitchFamily="18" charset="0"/>
                <a:cs typeface="Times New Roman" pitchFamily="18" charset="0"/>
              </a:rPr>
              <a:t>білдіреді.                        </a:t>
            </a:r>
            <a:endParaRPr lang="en-US" sz="16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471357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Таблица 5"/>
          <p:cNvGraphicFramePr>
            <a:graphicFrameLocks noGrp="1"/>
          </p:cNvGraphicFramePr>
          <p:nvPr/>
        </p:nvGraphicFramePr>
        <p:xfrm>
          <a:off x="107505" y="1628800"/>
          <a:ext cx="8928992" cy="5229199"/>
        </p:xfrm>
        <a:graphic>
          <a:graphicData uri="http://schemas.openxmlformats.org/drawingml/2006/table">
            <a:tbl>
              <a:tblPr firstRow="1" firstCol="1" bandRow="1">
                <a:tableStyleId>{5C22544A-7EE6-4342-B048-85BDC9FD1C3A}</a:tableStyleId>
              </a:tblPr>
              <a:tblGrid>
                <a:gridCol w="5730164"/>
                <a:gridCol w="3198828"/>
              </a:tblGrid>
              <a:tr h="624357">
                <a:tc>
                  <a:txBody>
                    <a:bodyPr/>
                    <a:lstStyle/>
                    <a:p>
                      <a:pPr algn="ctr">
                        <a:lnSpc>
                          <a:spcPct val="107000"/>
                        </a:lnSpc>
                        <a:spcAft>
                          <a:spcPts val="0"/>
                        </a:spcAft>
                      </a:pPr>
                      <a:r>
                        <a:rPr lang="ru-RU" sz="2400" dirty="0">
                          <a:effectLst/>
                          <a:latin typeface="Times New Roman" panose="02020603050405020304" pitchFamily="18" charset="0"/>
                          <a:cs typeface="Times New Roman" panose="02020603050405020304" pitchFamily="18" charset="0"/>
                        </a:rPr>
                        <a:t> </a:t>
                      </a:r>
                      <a:r>
                        <a:rPr lang="ru-RU" sz="2400" dirty="0" err="1" smtClean="0">
                          <a:effectLst/>
                          <a:latin typeface="Times New Roman" panose="02020603050405020304" pitchFamily="18" charset="0"/>
                          <a:cs typeface="Times New Roman" panose="02020603050405020304" pitchFamily="18" charset="0"/>
                        </a:rPr>
                        <a:t>Шығармадан</a:t>
                      </a:r>
                      <a:r>
                        <a:rPr lang="ru-RU" sz="2400" dirty="0" smtClean="0">
                          <a:effectLst/>
                          <a:latin typeface="Times New Roman" panose="02020603050405020304" pitchFamily="18" charset="0"/>
                          <a:cs typeface="Times New Roman" panose="02020603050405020304" pitchFamily="18" charset="0"/>
                        </a:rPr>
                        <a:t> </a:t>
                      </a:r>
                      <a:r>
                        <a:rPr lang="ru-RU" sz="2400" dirty="0" err="1" smtClean="0">
                          <a:effectLst/>
                          <a:latin typeface="Times New Roman" panose="02020603050405020304" pitchFamily="18" charset="0"/>
                          <a:cs typeface="Times New Roman" panose="02020603050405020304" pitchFamily="18" charset="0"/>
                        </a:rPr>
                        <a:t>үзінді</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2400" dirty="0">
                          <a:effectLst/>
                          <a:latin typeface="Times New Roman" panose="02020603050405020304" pitchFamily="18" charset="0"/>
                          <a:cs typeface="Times New Roman" panose="02020603050405020304" pitchFamily="18" charset="0"/>
                        </a:rPr>
                        <a:t> </a:t>
                      </a:r>
                      <a:r>
                        <a:rPr lang="ru-RU" sz="2400" dirty="0" err="1" smtClean="0">
                          <a:effectLst/>
                          <a:latin typeface="Times New Roman" panose="02020603050405020304" pitchFamily="18" charset="0"/>
                          <a:cs typeface="Times New Roman" panose="02020603050405020304" pitchFamily="18" charset="0"/>
                        </a:rPr>
                        <a:t>Өз</a:t>
                      </a:r>
                      <a:r>
                        <a:rPr lang="ru-RU" sz="2400" dirty="0" smtClean="0">
                          <a:effectLst/>
                          <a:latin typeface="Times New Roman" panose="02020603050405020304" pitchFamily="18" charset="0"/>
                          <a:cs typeface="Times New Roman" panose="02020603050405020304" pitchFamily="18" charset="0"/>
                        </a:rPr>
                        <a:t> </a:t>
                      </a:r>
                      <a:r>
                        <a:rPr lang="ru-RU" sz="2400" dirty="0" err="1" smtClean="0">
                          <a:effectLst/>
                          <a:latin typeface="Times New Roman" panose="02020603050405020304" pitchFamily="18" charset="0"/>
                          <a:cs typeface="Times New Roman" panose="02020603050405020304" pitchFamily="18" charset="0"/>
                        </a:rPr>
                        <a:t>пікірім</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1895365">
                <a:tc>
                  <a:txBody>
                    <a:bodyPr/>
                    <a:lstStyle/>
                    <a:p>
                      <a:r>
                        <a:rPr lang="kk-KZ" sz="1600" dirty="0" smtClean="0">
                          <a:solidFill>
                            <a:srgbClr val="002060"/>
                          </a:solidFill>
                          <a:latin typeface="Times New Roman" panose="02020603050405020304" pitchFamily="18" charset="0"/>
                          <a:cs typeface="Times New Roman" panose="02020603050405020304" pitchFamily="18" charset="0"/>
                        </a:rPr>
                        <a:t>-  А, жиен, тойың құтты болсын. Сеннен немді аяйын,тойыңа құнан қой әкелдім, қабыл ал, - деп күркіреді Сарыбай.</a:t>
                      </a:r>
                    </a:p>
                    <a:p>
                      <a:r>
                        <a:rPr lang="kk-KZ" sz="1600" dirty="0" smtClean="0">
                          <a:solidFill>
                            <a:srgbClr val="002060"/>
                          </a:solidFill>
                          <a:latin typeface="Times New Roman" panose="02020603050405020304" pitchFamily="18" charset="0"/>
                          <a:cs typeface="Times New Roman" panose="02020603050405020304" pitchFamily="18" charset="0"/>
                        </a:rPr>
                        <a:t>       Құйрықты қазақы қой екен, Керімқұл ішінен: «Он мың болып қалар» деп есепке салды. Ораза кезі болса, бағасы одан да жоғары көтерілер еді, бірақ Ораза айы әлі алыста.</a:t>
                      </a:r>
                    </a:p>
                    <a:p>
                      <a:pPr algn="ctr">
                        <a:lnSpc>
                          <a:spcPct val="107000"/>
                        </a:lnSpc>
                        <a:spcAft>
                          <a:spcPts val="0"/>
                        </a:spcAft>
                      </a:pPr>
                      <a:endParaRPr lang="ru-RU"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kk-KZ" sz="1600" b="1" dirty="0" smtClean="0">
                          <a:solidFill>
                            <a:srgbClr val="002060"/>
                          </a:solidFill>
                          <a:latin typeface="Times New Roman" panose="02020603050405020304" pitchFamily="18" charset="0"/>
                          <a:cs typeface="Times New Roman" panose="02020603050405020304" pitchFamily="18" charset="0"/>
                        </a:rPr>
                        <a:t>Аққөңілділік пен </a:t>
                      </a:r>
                    </a:p>
                    <a:p>
                      <a:pPr algn="ctr"/>
                      <a:r>
                        <a:rPr lang="kk-KZ" sz="1600" b="1" dirty="0" smtClean="0">
                          <a:solidFill>
                            <a:srgbClr val="002060"/>
                          </a:solidFill>
                          <a:latin typeface="Times New Roman" panose="02020603050405020304" pitchFamily="18" charset="0"/>
                          <a:cs typeface="Times New Roman" panose="02020603050405020304" pitchFamily="18" charset="0"/>
                        </a:rPr>
                        <a:t>соқыр </a:t>
                      </a:r>
                    </a:p>
                    <a:p>
                      <a:pPr algn="ctr"/>
                      <a:r>
                        <a:rPr lang="kk-KZ" sz="1600" b="1" dirty="0" smtClean="0">
                          <a:solidFill>
                            <a:srgbClr val="002060"/>
                          </a:solidFill>
                          <a:latin typeface="Times New Roman" panose="02020603050405020304" pitchFamily="18" charset="0"/>
                          <a:cs typeface="Times New Roman" panose="02020603050405020304" pitchFamily="18" charset="0"/>
                        </a:rPr>
                        <a:t>дүниеқоңыздық</a:t>
                      </a:r>
                      <a:endParaRPr lang="ru-RU" sz="1600" b="1" dirty="0" smtClean="0">
                        <a:solidFill>
                          <a:srgbClr val="002060"/>
                        </a:solidFill>
                        <a:latin typeface="Times New Roman" panose="02020603050405020304" pitchFamily="18" charset="0"/>
                        <a:cs typeface="Times New Roman" panose="02020603050405020304" pitchFamily="18" charset="0"/>
                      </a:endParaRPr>
                    </a:p>
                    <a:p>
                      <a:pPr algn="ctr">
                        <a:lnSpc>
                          <a:spcPct val="107000"/>
                        </a:lnSpc>
                        <a:spcAft>
                          <a:spcPts val="0"/>
                        </a:spcAft>
                      </a:pPr>
                      <a:endParaRPr lang="ru-RU" sz="16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09477">
                <a:tc>
                  <a:txBody>
                    <a:bodyPr/>
                    <a:lstStyle/>
                    <a:p>
                      <a:r>
                        <a:rPr lang="kk-KZ" sz="1600" dirty="0" smtClean="0">
                          <a:solidFill>
                            <a:srgbClr val="002060"/>
                          </a:solidFill>
                          <a:latin typeface="Times New Roman" panose="02020603050405020304" pitchFamily="18" charset="0"/>
                          <a:cs typeface="Times New Roman" panose="02020603050405020304" pitchFamily="18" charset="0"/>
                        </a:rPr>
                        <a:t>- Қонақтар тұрып қалды. Бастамаймыз ба, көке, - деп сыбырлады асаба. </a:t>
                      </a:r>
                    </a:p>
                    <a:p>
                      <a:r>
                        <a:rPr lang="kk-KZ" sz="1600" dirty="0" smtClean="0">
                          <a:solidFill>
                            <a:srgbClr val="002060"/>
                          </a:solidFill>
                          <a:latin typeface="Times New Roman" panose="02020603050405020304" pitchFamily="18" charset="0"/>
                          <a:cs typeface="Times New Roman" panose="02020603050405020304" pitchFamily="18" charset="0"/>
                        </a:rPr>
                        <a:t>Керімқұл оны танымай қалғандай біртүрлі таңдана қарап барып, лезде есін жиып: - Кісілер келіп болған жоқ. Сен ән салып, домбыра тартып, жұртты алдаңқырата тұр, - деді.</a:t>
                      </a:r>
                    </a:p>
                    <a:p>
                      <a:r>
                        <a:rPr lang="kk-KZ" sz="1600" dirty="0" smtClean="0">
                          <a:solidFill>
                            <a:srgbClr val="002060"/>
                          </a:solidFill>
                          <a:latin typeface="Times New Roman" panose="02020603050405020304" pitchFamily="18" charset="0"/>
                          <a:cs typeface="Times New Roman" panose="02020603050405020304" pitchFamily="18" charset="0"/>
                        </a:rPr>
                        <a:t>       - Көке, өзіңіз айтқан соң екі әншіні ерте келіп едім, ақысын жемейсіз ғой.</a:t>
                      </a:r>
                    </a:p>
                    <a:p>
                      <a:r>
                        <a:rPr lang="kk-KZ" sz="1600" dirty="0" smtClean="0">
                          <a:solidFill>
                            <a:srgbClr val="002060"/>
                          </a:solidFill>
                          <a:latin typeface="Times New Roman" panose="02020603050405020304" pitchFamily="18" charset="0"/>
                          <a:cs typeface="Times New Roman" panose="02020603050405020304" pitchFamily="18" charset="0"/>
                        </a:rPr>
                        <a:t>Күйіп тұрған Керімқұл: - Миды ашытпай қоя тұршы, - деп тағы да аспанға қарады. </a:t>
                      </a:r>
                      <a:endParaRPr lang="ru-RU" sz="1600" dirty="0" smtClean="0">
                        <a:solidFill>
                          <a:srgbClr val="002060"/>
                        </a:solidFill>
                        <a:latin typeface="Times New Roman" panose="02020603050405020304" pitchFamily="18" charset="0"/>
                        <a:cs typeface="Times New Roman" panose="02020603050405020304" pitchFamily="18" charset="0"/>
                      </a:endParaRPr>
                    </a:p>
                    <a:p>
                      <a:pPr algn="ctr">
                        <a:lnSpc>
                          <a:spcPct val="107000"/>
                        </a:lnSpc>
                        <a:spcAft>
                          <a:spcPts val="0"/>
                        </a:spcAft>
                      </a:pP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kk-KZ" sz="1600" b="1" dirty="0" smtClean="0">
                          <a:solidFill>
                            <a:srgbClr val="002060"/>
                          </a:solidFill>
                          <a:latin typeface="Times New Roman" panose="02020603050405020304" pitchFamily="18" charset="0"/>
                          <a:cs typeface="Times New Roman" panose="02020603050405020304" pitchFamily="18" charset="0"/>
                        </a:rPr>
                        <a:t>Асабалық салты мен жанын жалдау, </a:t>
                      </a:r>
                    </a:p>
                    <a:p>
                      <a:pPr algn="ctr"/>
                      <a:r>
                        <a:rPr lang="kk-KZ" sz="1600" b="1" dirty="0" smtClean="0">
                          <a:solidFill>
                            <a:srgbClr val="002060"/>
                          </a:solidFill>
                          <a:latin typeface="Times New Roman" panose="02020603050405020304" pitchFamily="18" charset="0"/>
                          <a:cs typeface="Times New Roman" panose="02020603050405020304" pitchFamily="18" charset="0"/>
                        </a:rPr>
                        <a:t>кісі ақысын жеу</a:t>
                      </a:r>
                      <a:endParaRPr lang="ru-RU" sz="1600" b="1" dirty="0" smtClean="0">
                        <a:solidFill>
                          <a:srgbClr val="002060"/>
                        </a:solidFill>
                        <a:latin typeface="Times New Roman" panose="02020603050405020304" pitchFamily="18" charset="0"/>
                        <a:cs typeface="Times New Roman" panose="02020603050405020304" pitchFamily="18" charset="0"/>
                      </a:endParaRPr>
                    </a:p>
                    <a:p>
                      <a:pPr algn="ctr">
                        <a:lnSpc>
                          <a:spcPct val="107000"/>
                        </a:lnSpc>
                        <a:spcAft>
                          <a:spcPts val="0"/>
                        </a:spcAft>
                      </a:pPr>
                      <a:endParaRPr lang="ru-RU" sz="16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2" name="Прямоугольник 1"/>
          <p:cNvSpPr/>
          <p:nvPr/>
        </p:nvSpPr>
        <p:spPr>
          <a:xfrm>
            <a:off x="2286000" y="476673"/>
            <a:ext cx="5454352" cy="1077218"/>
          </a:xfrm>
          <a:prstGeom prst="rect">
            <a:avLst/>
          </a:prstGeom>
        </p:spPr>
        <p:txBody>
          <a:bodyPr wrap="square">
            <a:spAutoFit/>
          </a:bodyPr>
          <a:lstStyle/>
          <a:p>
            <a:pPr algn="ctr"/>
            <a:r>
              <a:rPr lang="kk-KZ" altLang="ru-RU" sz="3200" b="1" i="1" dirty="0">
                <a:solidFill>
                  <a:srgbClr val="7030A0"/>
                </a:solidFill>
                <a:latin typeface="Times New Roman" panose="02020603050405020304" pitchFamily="18" charset="0"/>
                <a:cs typeface="Times New Roman" panose="02020603050405020304" pitchFamily="18" charset="0"/>
              </a:rPr>
              <a:t>Өзіңді тексер</a:t>
            </a:r>
            <a:br>
              <a:rPr lang="kk-KZ" altLang="ru-RU" sz="3200" b="1" i="1" dirty="0">
                <a:solidFill>
                  <a:srgbClr val="7030A0"/>
                </a:solidFill>
                <a:latin typeface="Times New Roman" panose="02020603050405020304" pitchFamily="18" charset="0"/>
                <a:cs typeface="Times New Roman" panose="02020603050405020304" pitchFamily="18" charset="0"/>
              </a:rPr>
            </a:br>
            <a:endParaRPr lang="ru-RU" sz="3200" dirty="0"/>
          </a:p>
        </p:txBody>
      </p:sp>
    </p:spTree>
    <p:extLst>
      <p:ext uri="{BB962C8B-B14F-4D97-AF65-F5344CB8AC3E}">
        <p14:creationId xmlns:p14="http://schemas.microsoft.com/office/powerpoint/2010/main" val="8615979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9388" y="476250"/>
            <a:ext cx="2520950" cy="792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Font typeface="Arial" panose="020B0604020202020204" pitchFamily="34" charset="0"/>
              <a:buNone/>
              <a:defRPr/>
            </a:pPr>
            <a:endParaRPr lang="kk-KZ" sz="2000" b="1" i="1" dirty="0">
              <a:solidFill>
                <a:srgbClr val="0070C0"/>
              </a:solidFill>
              <a:latin typeface="Times New Roman" pitchFamily="18" charset="0"/>
              <a:cs typeface="Times New Roman" pitchFamily="18" charset="0"/>
            </a:endParaRPr>
          </a:p>
        </p:txBody>
      </p:sp>
      <p:sp>
        <p:nvSpPr>
          <p:cNvPr id="5" name="Выноска-облако 4"/>
          <p:cNvSpPr/>
          <p:nvPr/>
        </p:nvSpPr>
        <p:spPr>
          <a:xfrm>
            <a:off x="2843213" y="333374"/>
            <a:ext cx="4608512" cy="1295425"/>
          </a:xfrm>
          <a:prstGeom prst="cloudCallou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hangingPunct="1">
              <a:buFont typeface="Arial" panose="020B0604020202020204" pitchFamily="34" charset="0"/>
              <a:buNone/>
              <a:defRPr/>
            </a:pPr>
            <a:r>
              <a:rPr lang="kk-KZ" sz="3200" b="1" i="1" dirty="0">
                <a:solidFill>
                  <a:schemeClr val="bg1"/>
                </a:solidFill>
                <a:latin typeface="Times New Roman" pitchFamily="18" charset="0"/>
                <a:cs typeface="Times New Roman" pitchFamily="18" charset="0"/>
              </a:rPr>
              <a:t>«Бес жолды өлең»</a:t>
            </a:r>
          </a:p>
        </p:txBody>
      </p:sp>
      <p:sp>
        <p:nvSpPr>
          <p:cNvPr id="19460" name="Прямоугольник 1"/>
          <p:cNvSpPr>
            <a:spLocks noChangeArrowheads="1"/>
          </p:cNvSpPr>
          <p:nvPr/>
        </p:nvSpPr>
        <p:spPr bwMode="auto">
          <a:xfrm>
            <a:off x="609256" y="571500"/>
            <a:ext cx="193585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buFont typeface="Arial" panose="020B0604020202020204" pitchFamily="34" charset="0"/>
              <a:defRPr>
                <a:solidFill>
                  <a:schemeClr val="tx1"/>
                </a:solidFill>
                <a:latin typeface="Arial" panose="020B0604020202020204" pitchFamily="34" charset="0"/>
                <a:cs typeface="Arial" panose="020B0604020202020204" pitchFamily="34" charset="0"/>
              </a:defRPr>
            </a:lvl1pPr>
            <a:lvl2pPr marL="742950" indent="-285750">
              <a:buFont typeface="Arial" panose="020B0604020202020204" pitchFamily="34" charset="0"/>
              <a:defRPr>
                <a:solidFill>
                  <a:schemeClr val="tx1"/>
                </a:solidFill>
                <a:latin typeface="Arial" panose="020B0604020202020204" pitchFamily="34" charset="0"/>
                <a:cs typeface="Arial" panose="020B0604020202020204" pitchFamily="34" charset="0"/>
              </a:defRPr>
            </a:lvl2pPr>
            <a:lvl3pPr marL="1143000" indent="-228600">
              <a:buFont typeface="Arial" panose="020B0604020202020204" pitchFamily="34" charset="0"/>
              <a:defRPr>
                <a:solidFill>
                  <a:schemeClr val="tx1"/>
                </a:solidFill>
                <a:latin typeface="Arial" panose="020B0604020202020204" pitchFamily="34" charset="0"/>
                <a:cs typeface="Arial" panose="020B0604020202020204" pitchFamily="34" charset="0"/>
              </a:defRPr>
            </a:lvl3pPr>
            <a:lvl4pPr marL="1600200" indent="-228600">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algn="ctr" eaLnBrk="1" hangingPunct="1"/>
            <a:r>
              <a:rPr lang="kk-KZ" altLang="ru-RU" sz="2400" b="1" i="1" dirty="0" smtClean="0">
                <a:solidFill>
                  <a:srgbClr val="7030A0"/>
                </a:solidFill>
                <a:latin typeface="Times New Roman" panose="02020603050405020304" pitchFamily="18" charset="0"/>
                <a:cs typeface="Times New Roman" panose="02020603050405020304" pitchFamily="18" charset="0"/>
              </a:rPr>
              <a:t>2- </a:t>
            </a:r>
            <a:r>
              <a:rPr lang="kk-KZ" altLang="ru-RU" sz="2400" b="1" i="1" dirty="0">
                <a:solidFill>
                  <a:srgbClr val="7030A0"/>
                </a:solidFill>
                <a:latin typeface="Times New Roman" panose="02020603050405020304" pitchFamily="18" charset="0"/>
                <a:cs typeface="Times New Roman" panose="02020603050405020304" pitchFamily="18" charset="0"/>
              </a:rPr>
              <a:t>тапсырма</a:t>
            </a:r>
          </a:p>
        </p:txBody>
      </p:sp>
      <p:sp>
        <p:nvSpPr>
          <p:cNvPr id="19461" name="Прямоугольник 2"/>
          <p:cNvSpPr>
            <a:spLocks noChangeArrowheads="1"/>
          </p:cNvSpPr>
          <p:nvPr/>
        </p:nvSpPr>
        <p:spPr bwMode="auto">
          <a:xfrm>
            <a:off x="971551" y="2349500"/>
            <a:ext cx="2952378" cy="317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a:solidFill>
                  <a:schemeClr val="tx1"/>
                </a:solidFill>
                <a:latin typeface="Arial" panose="020B0604020202020204" pitchFamily="34" charset="0"/>
                <a:cs typeface="Arial" panose="020B0604020202020204" pitchFamily="34" charset="0"/>
              </a:defRPr>
            </a:lvl1pPr>
            <a:lvl2pPr marL="742950" indent="-285750">
              <a:buFont typeface="Arial" panose="020B0604020202020204" pitchFamily="34" charset="0"/>
              <a:defRPr>
                <a:solidFill>
                  <a:schemeClr val="tx1"/>
                </a:solidFill>
                <a:latin typeface="Arial" panose="020B0604020202020204" pitchFamily="34" charset="0"/>
                <a:cs typeface="Arial" panose="020B0604020202020204" pitchFamily="34" charset="0"/>
              </a:defRPr>
            </a:lvl2pPr>
            <a:lvl3pPr marL="1143000" indent="-228600">
              <a:buFont typeface="Arial" panose="020B0604020202020204" pitchFamily="34" charset="0"/>
              <a:defRPr>
                <a:solidFill>
                  <a:schemeClr val="tx1"/>
                </a:solidFill>
                <a:latin typeface="Arial" panose="020B0604020202020204" pitchFamily="34" charset="0"/>
                <a:cs typeface="Arial" panose="020B0604020202020204" pitchFamily="34" charset="0"/>
              </a:defRPr>
            </a:lvl3pPr>
            <a:lvl4pPr marL="1600200" indent="-228600">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eaLnBrk="1" hangingPunct="1"/>
            <a:r>
              <a:rPr lang="kk-KZ" altLang="ru-RU" sz="4000" b="1" i="1" dirty="0">
                <a:solidFill>
                  <a:srgbClr val="0070C0"/>
                </a:solidFill>
                <a:latin typeface="Times New Roman" panose="02020603050405020304" pitchFamily="18" charset="0"/>
                <a:cs typeface="Times New Roman" panose="02020603050405020304" pitchFamily="18" charset="0"/>
              </a:rPr>
              <a:t>Кім?</a:t>
            </a:r>
          </a:p>
          <a:p>
            <a:pPr eaLnBrk="1" hangingPunct="1"/>
            <a:r>
              <a:rPr lang="kk-KZ" altLang="ru-RU" sz="4000" b="1" i="1" dirty="0">
                <a:solidFill>
                  <a:srgbClr val="0070C0"/>
                </a:solidFill>
                <a:latin typeface="Times New Roman" panose="02020603050405020304" pitchFamily="18" charset="0"/>
                <a:cs typeface="Times New Roman" panose="02020603050405020304" pitchFamily="18" charset="0"/>
              </a:rPr>
              <a:t>Қандай?</a:t>
            </a:r>
          </a:p>
          <a:p>
            <a:pPr eaLnBrk="1" hangingPunct="1"/>
            <a:r>
              <a:rPr lang="kk-KZ" altLang="ru-RU" sz="4000" b="1" i="1" dirty="0">
                <a:solidFill>
                  <a:srgbClr val="0070C0"/>
                </a:solidFill>
                <a:latin typeface="Times New Roman" panose="02020603050405020304" pitchFamily="18" charset="0"/>
                <a:cs typeface="Times New Roman" panose="02020603050405020304" pitchFamily="18" charset="0"/>
              </a:rPr>
              <a:t>Не істеді?</a:t>
            </a:r>
          </a:p>
          <a:p>
            <a:pPr eaLnBrk="1" hangingPunct="1"/>
            <a:r>
              <a:rPr lang="kk-KZ" altLang="ru-RU" sz="4000" b="1" i="1" dirty="0">
                <a:solidFill>
                  <a:srgbClr val="0070C0"/>
                </a:solidFill>
                <a:latin typeface="Times New Roman" panose="02020603050405020304" pitchFamily="18" charset="0"/>
                <a:cs typeface="Times New Roman" panose="02020603050405020304" pitchFamily="18" charset="0"/>
              </a:rPr>
              <a:t>Сөйлем</a:t>
            </a:r>
          </a:p>
          <a:p>
            <a:pPr eaLnBrk="1" hangingPunct="1"/>
            <a:r>
              <a:rPr lang="kk-KZ" altLang="ru-RU" sz="4000" b="1" i="1" dirty="0">
                <a:solidFill>
                  <a:srgbClr val="0070C0"/>
                </a:solidFill>
                <a:latin typeface="Times New Roman" panose="02020603050405020304" pitchFamily="18" charset="0"/>
                <a:cs typeface="Times New Roman" panose="02020603050405020304" pitchFamily="18" charset="0"/>
              </a:rPr>
              <a:t>Синоним</a:t>
            </a:r>
          </a:p>
        </p:txBody>
      </p:sp>
      <p:sp>
        <p:nvSpPr>
          <p:cNvPr id="2" name="Прямоугольник 1"/>
          <p:cNvSpPr/>
          <p:nvPr/>
        </p:nvSpPr>
        <p:spPr>
          <a:xfrm>
            <a:off x="5004048" y="5301208"/>
            <a:ext cx="3384376" cy="1431161"/>
          </a:xfrm>
          <a:prstGeom prst="rect">
            <a:avLst/>
          </a:prstGeom>
        </p:spPr>
        <p:txBody>
          <a:bodyPr wrap="square">
            <a:spAutoFit/>
          </a:bodyPr>
          <a:lstStyle/>
          <a:p>
            <a:pPr>
              <a:spcBef>
                <a:spcPct val="50000"/>
              </a:spcBef>
            </a:pPr>
            <a:r>
              <a:rPr lang="kk-KZ" sz="2400" b="1" dirty="0">
                <a:solidFill>
                  <a:srgbClr val="C00000"/>
                </a:solidFill>
                <a:latin typeface="Times New Roman" pitchFamily="18" charset="0"/>
                <a:cs typeface="Times New Roman" pitchFamily="18" charset="0"/>
              </a:rPr>
              <a:t>Дескриптор: </a:t>
            </a:r>
            <a:endParaRPr lang="kk-KZ" sz="2400" b="1" dirty="0" smtClean="0">
              <a:solidFill>
                <a:srgbClr val="C00000"/>
              </a:solidFill>
              <a:latin typeface="Times New Roman" pitchFamily="18" charset="0"/>
              <a:cs typeface="Times New Roman" pitchFamily="18" charset="0"/>
            </a:endParaRPr>
          </a:p>
          <a:p>
            <a:pPr>
              <a:spcBef>
                <a:spcPct val="50000"/>
              </a:spcBef>
            </a:pPr>
            <a:r>
              <a:rPr lang="kk-KZ" dirty="0" smtClean="0">
                <a:solidFill>
                  <a:srgbClr val="002060"/>
                </a:solidFill>
                <a:latin typeface="Times New Roman" pitchFamily="18" charset="0"/>
                <a:cs typeface="Times New Roman" pitchFamily="18" charset="0"/>
              </a:rPr>
              <a:t>шығармадағы басты кейіпкерге сипаттама береді; </a:t>
            </a:r>
            <a:r>
              <a:rPr lang="kk-KZ" dirty="0">
                <a:solidFill>
                  <a:srgbClr val="002060"/>
                </a:solidFill>
                <a:latin typeface="Times New Roman" pitchFamily="18" charset="0"/>
                <a:cs typeface="Times New Roman" pitchFamily="18" charset="0"/>
              </a:rPr>
              <a:t>өз пікірін білдіреді.                        </a:t>
            </a:r>
            <a:endParaRPr lang="en-US"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6181135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5" name="Прямоугольник 2"/>
          <p:cNvSpPr>
            <a:spLocks noChangeArrowheads="1"/>
          </p:cNvSpPr>
          <p:nvPr/>
        </p:nvSpPr>
        <p:spPr bwMode="auto">
          <a:xfrm>
            <a:off x="179388" y="2349500"/>
            <a:ext cx="8964612"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a:solidFill>
                  <a:schemeClr val="tx1"/>
                </a:solidFill>
                <a:latin typeface="Arial" panose="020B0604020202020204" pitchFamily="34" charset="0"/>
                <a:cs typeface="Arial" panose="020B0604020202020204" pitchFamily="34" charset="0"/>
              </a:defRPr>
            </a:lvl1pPr>
            <a:lvl2pPr marL="742950" indent="-285750">
              <a:buFont typeface="Arial" panose="020B0604020202020204" pitchFamily="34" charset="0"/>
              <a:defRPr>
                <a:solidFill>
                  <a:schemeClr val="tx1"/>
                </a:solidFill>
                <a:latin typeface="Arial" panose="020B0604020202020204" pitchFamily="34" charset="0"/>
                <a:cs typeface="Arial" panose="020B0604020202020204" pitchFamily="34" charset="0"/>
              </a:defRPr>
            </a:lvl2pPr>
            <a:lvl3pPr marL="1143000" indent="-228600">
              <a:buFont typeface="Arial" panose="020B0604020202020204" pitchFamily="34" charset="0"/>
              <a:defRPr>
                <a:solidFill>
                  <a:schemeClr val="tx1"/>
                </a:solidFill>
                <a:latin typeface="Arial" panose="020B0604020202020204" pitchFamily="34" charset="0"/>
                <a:cs typeface="Arial" panose="020B0604020202020204" pitchFamily="34" charset="0"/>
              </a:defRPr>
            </a:lvl3pPr>
            <a:lvl4pPr marL="1600200" indent="-228600">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eaLnBrk="1" hangingPunct="1"/>
            <a:r>
              <a:rPr lang="kk-KZ" altLang="ru-RU" sz="2400" b="1" i="1" dirty="0">
                <a:solidFill>
                  <a:srgbClr val="0070C0"/>
                </a:solidFill>
                <a:latin typeface="Times New Roman" panose="02020603050405020304" pitchFamily="18" charset="0"/>
                <a:cs typeface="Times New Roman" panose="02020603050405020304" pitchFamily="18" charset="0"/>
              </a:rPr>
              <a:t>Кім?                Керімқұл</a:t>
            </a:r>
          </a:p>
          <a:p>
            <a:pPr eaLnBrk="1" hangingPunct="1"/>
            <a:r>
              <a:rPr lang="kk-KZ" altLang="ru-RU" sz="2400" b="1" i="1" dirty="0">
                <a:solidFill>
                  <a:srgbClr val="0070C0"/>
                </a:solidFill>
                <a:latin typeface="Times New Roman" panose="02020603050405020304" pitchFamily="18" charset="0"/>
                <a:cs typeface="Times New Roman" panose="02020603050405020304" pitchFamily="18" charset="0"/>
              </a:rPr>
              <a:t>Қандай?          Дүниеқоңыз, </a:t>
            </a:r>
            <a:r>
              <a:rPr lang="kk-KZ" altLang="ru-RU" sz="2400" b="1" i="1" dirty="0" smtClean="0">
                <a:solidFill>
                  <a:srgbClr val="0070C0"/>
                </a:solidFill>
                <a:latin typeface="Times New Roman" panose="02020603050405020304" pitchFamily="18" charset="0"/>
                <a:cs typeface="Times New Roman" panose="02020603050405020304" pitchFamily="18" charset="0"/>
              </a:rPr>
              <a:t>ысырапшыл.</a:t>
            </a:r>
            <a:endParaRPr lang="kk-KZ" altLang="ru-RU" sz="2400" b="1" i="1" dirty="0">
              <a:solidFill>
                <a:srgbClr val="0070C0"/>
              </a:solidFill>
              <a:latin typeface="Times New Roman" panose="02020603050405020304" pitchFamily="18" charset="0"/>
              <a:cs typeface="Times New Roman" panose="02020603050405020304" pitchFamily="18" charset="0"/>
            </a:endParaRPr>
          </a:p>
          <a:p>
            <a:pPr eaLnBrk="1" hangingPunct="1"/>
            <a:r>
              <a:rPr lang="kk-KZ" altLang="ru-RU" sz="2400" b="1" i="1" dirty="0">
                <a:solidFill>
                  <a:srgbClr val="0070C0"/>
                </a:solidFill>
                <a:latin typeface="Times New Roman" panose="02020603050405020304" pitchFamily="18" charset="0"/>
                <a:cs typeface="Times New Roman" panose="02020603050405020304" pitchFamily="18" charset="0"/>
              </a:rPr>
              <a:t>Не істеді?      Тәуекелге барды, той жасады, </a:t>
            </a:r>
            <a:r>
              <a:rPr lang="kk-KZ" altLang="ru-RU" sz="2400" b="1" i="1" dirty="0" smtClean="0">
                <a:solidFill>
                  <a:srgbClr val="0070C0"/>
                </a:solidFill>
                <a:latin typeface="Times New Roman" panose="02020603050405020304" pitchFamily="18" charset="0"/>
                <a:cs typeface="Times New Roman" panose="02020603050405020304" pitchFamily="18" charset="0"/>
              </a:rPr>
              <a:t>үміттенді.</a:t>
            </a:r>
            <a:endParaRPr lang="kk-KZ" altLang="ru-RU" sz="2400" b="1" i="1" dirty="0">
              <a:solidFill>
                <a:srgbClr val="0070C0"/>
              </a:solidFill>
              <a:latin typeface="Times New Roman" panose="02020603050405020304" pitchFamily="18" charset="0"/>
              <a:cs typeface="Times New Roman" panose="02020603050405020304" pitchFamily="18" charset="0"/>
            </a:endParaRPr>
          </a:p>
          <a:p>
            <a:pPr eaLnBrk="1" hangingPunct="1"/>
            <a:r>
              <a:rPr lang="kk-KZ" altLang="ru-RU" sz="2400" b="1" i="1" dirty="0" smtClean="0">
                <a:solidFill>
                  <a:srgbClr val="0070C0"/>
                </a:solidFill>
                <a:latin typeface="Times New Roman" panose="02020603050405020304" pitchFamily="18" charset="0"/>
                <a:cs typeface="Times New Roman" panose="02020603050405020304" pitchFamily="18" charset="0"/>
              </a:rPr>
              <a:t>Сөйлем           Керімқұл бес жүз адам шақырып, той өткізді.</a:t>
            </a:r>
            <a:endParaRPr lang="kk-KZ" altLang="ru-RU" sz="2400" b="1" i="1" dirty="0">
              <a:solidFill>
                <a:srgbClr val="0070C0"/>
              </a:solidFill>
              <a:latin typeface="Times New Roman" panose="02020603050405020304" pitchFamily="18" charset="0"/>
              <a:cs typeface="Times New Roman" panose="02020603050405020304" pitchFamily="18" charset="0"/>
            </a:endParaRPr>
          </a:p>
          <a:p>
            <a:pPr eaLnBrk="1" hangingPunct="1"/>
            <a:r>
              <a:rPr lang="kk-KZ" altLang="ru-RU" sz="2400" b="1" i="1" dirty="0" smtClean="0">
                <a:solidFill>
                  <a:srgbClr val="0070C0"/>
                </a:solidFill>
                <a:latin typeface="Times New Roman" panose="02020603050405020304" pitchFamily="18" charset="0"/>
                <a:cs typeface="Times New Roman" panose="02020603050405020304" pitchFamily="18" charset="0"/>
              </a:rPr>
              <a:t>Синоним        Даңғой.</a:t>
            </a:r>
            <a:endParaRPr lang="kk-KZ" altLang="ru-RU" sz="2400" b="1" i="1" dirty="0">
              <a:solidFill>
                <a:srgbClr val="0070C0"/>
              </a:solidFill>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2286000" y="548681"/>
            <a:ext cx="4374232" cy="1077218"/>
          </a:xfrm>
          <a:prstGeom prst="rect">
            <a:avLst/>
          </a:prstGeom>
        </p:spPr>
        <p:txBody>
          <a:bodyPr wrap="square">
            <a:spAutoFit/>
          </a:bodyPr>
          <a:lstStyle/>
          <a:p>
            <a:pPr algn="ctr"/>
            <a:r>
              <a:rPr lang="kk-KZ" altLang="ru-RU" sz="3200" b="1" i="1" dirty="0">
                <a:solidFill>
                  <a:srgbClr val="7030A0"/>
                </a:solidFill>
                <a:latin typeface="Times New Roman" panose="02020603050405020304" pitchFamily="18" charset="0"/>
                <a:cs typeface="Times New Roman" panose="02020603050405020304" pitchFamily="18" charset="0"/>
              </a:rPr>
              <a:t>Өзіңді тексер</a:t>
            </a:r>
            <a:br>
              <a:rPr lang="kk-KZ" altLang="ru-RU" sz="3200" b="1" i="1" dirty="0">
                <a:solidFill>
                  <a:srgbClr val="7030A0"/>
                </a:solidFill>
                <a:latin typeface="Times New Roman" panose="02020603050405020304" pitchFamily="18" charset="0"/>
                <a:cs typeface="Times New Roman" panose="02020603050405020304" pitchFamily="18" charset="0"/>
              </a:rPr>
            </a:br>
            <a:endParaRPr lang="ru-RU" sz="3200" dirty="0"/>
          </a:p>
        </p:txBody>
      </p:sp>
    </p:spTree>
    <p:extLst>
      <p:ext uri="{BB962C8B-B14F-4D97-AF65-F5344CB8AC3E}">
        <p14:creationId xmlns:p14="http://schemas.microsoft.com/office/powerpoint/2010/main" val="4851184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Line 4"/>
          <p:cNvSpPr>
            <a:spLocks noChangeShapeType="1"/>
          </p:cNvSpPr>
          <p:nvPr/>
        </p:nvSpPr>
        <p:spPr bwMode="gray">
          <a:xfrm flipH="1">
            <a:off x="0" y="6400800"/>
            <a:ext cx="2819400" cy="228600"/>
          </a:xfrm>
          <a:prstGeom prst="line">
            <a:avLst/>
          </a:prstGeom>
          <a:noFill/>
          <a:ln w="9525">
            <a:solidFill>
              <a:schemeClr val="accent1">
                <a:alpha val="39999"/>
              </a:schemeClr>
            </a:solidFill>
            <a:round/>
            <a:headEnd/>
            <a:tailEnd/>
          </a:ln>
          <a:effectLst/>
        </p:spPr>
        <p:txBody>
          <a:bodyPr/>
          <a:lstStyle/>
          <a:p>
            <a:endParaRPr lang="ru-RU"/>
          </a:p>
        </p:txBody>
      </p:sp>
      <p:grpSp>
        <p:nvGrpSpPr>
          <p:cNvPr id="6" name="Группа 5"/>
          <p:cNvGrpSpPr/>
          <p:nvPr/>
        </p:nvGrpSpPr>
        <p:grpSpPr>
          <a:xfrm>
            <a:off x="0" y="4495800"/>
            <a:ext cx="2057400" cy="2389496"/>
            <a:chOff x="0" y="1735138"/>
            <a:chExt cx="4114800" cy="5122862"/>
          </a:xfrm>
        </p:grpSpPr>
        <p:sp>
          <p:nvSpPr>
            <p:cNvPr id="7" name="Line 5"/>
            <p:cNvSpPr>
              <a:spLocks noChangeShapeType="1"/>
            </p:cNvSpPr>
            <p:nvPr/>
          </p:nvSpPr>
          <p:spPr bwMode="gray">
            <a:xfrm flipH="1">
              <a:off x="0" y="3962400"/>
              <a:ext cx="609600" cy="2667000"/>
            </a:xfrm>
            <a:prstGeom prst="line">
              <a:avLst/>
            </a:prstGeom>
            <a:noFill/>
            <a:ln w="9525">
              <a:solidFill>
                <a:schemeClr val="accent1">
                  <a:alpha val="39999"/>
                </a:schemeClr>
              </a:solidFill>
              <a:round/>
              <a:headEnd/>
              <a:tailEnd/>
            </a:ln>
            <a:effectLst/>
          </p:spPr>
          <p:txBody>
            <a:bodyPr/>
            <a:lstStyle/>
            <a:p>
              <a:endParaRPr lang="ru-RU"/>
            </a:p>
          </p:txBody>
        </p:sp>
        <p:sp>
          <p:nvSpPr>
            <p:cNvPr id="8" name="AutoShape 6"/>
            <p:cNvSpPr>
              <a:spLocks noChangeArrowheads="1"/>
            </p:cNvSpPr>
            <p:nvPr/>
          </p:nvSpPr>
          <p:spPr bwMode="black">
            <a:xfrm>
              <a:off x="1614488" y="354330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9" name="AutoShape 7"/>
            <p:cNvSpPr>
              <a:spLocks noChangeArrowheads="1"/>
            </p:cNvSpPr>
            <p:nvPr/>
          </p:nvSpPr>
          <p:spPr bwMode="black">
            <a:xfrm>
              <a:off x="2506663" y="403225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10" name="AutoShape 8"/>
            <p:cNvSpPr>
              <a:spLocks noChangeArrowheads="1"/>
            </p:cNvSpPr>
            <p:nvPr/>
          </p:nvSpPr>
          <p:spPr bwMode="black">
            <a:xfrm>
              <a:off x="2884488" y="533400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11" name="Line 9"/>
            <p:cNvSpPr>
              <a:spLocks noChangeShapeType="1"/>
            </p:cNvSpPr>
            <p:nvPr/>
          </p:nvSpPr>
          <p:spPr bwMode="gray">
            <a:xfrm flipH="1">
              <a:off x="0" y="3751263"/>
              <a:ext cx="1665288" cy="2878137"/>
            </a:xfrm>
            <a:prstGeom prst="line">
              <a:avLst/>
            </a:prstGeom>
            <a:noFill/>
            <a:ln w="9525">
              <a:solidFill>
                <a:schemeClr val="accent1">
                  <a:alpha val="39999"/>
                </a:schemeClr>
              </a:solidFill>
              <a:round/>
              <a:headEnd/>
              <a:tailEnd/>
            </a:ln>
            <a:effectLst/>
          </p:spPr>
          <p:txBody>
            <a:bodyPr/>
            <a:lstStyle/>
            <a:p>
              <a:endParaRPr lang="ru-RU"/>
            </a:p>
          </p:txBody>
        </p:sp>
        <p:sp>
          <p:nvSpPr>
            <p:cNvPr id="12" name="Line 10"/>
            <p:cNvSpPr>
              <a:spLocks noChangeShapeType="1"/>
            </p:cNvSpPr>
            <p:nvPr/>
          </p:nvSpPr>
          <p:spPr bwMode="gray">
            <a:xfrm flipH="1">
              <a:off x="0" y="5481638"/>
              <a:ext cx="2895600" cy="1147762"/>
            </a:xfrm>
            <a:prstGeom prst="line">
              <a:avLst/>
            </a:prstGeom>
            <a:noFill/>
            <a:ln w="9525">
              <a:solidFill>
                <a:schemeClr val="accent1">
                  <a:alpha val="39999"/>
                </a:schemeClr>
              </a:solidFill>
              <a:round/>
              <a:headEnd/>
              <a:tailEnd/>
            </a:ln>
            <a:effectLst/>
          </p:spPr>
          <p:txBody>
            <a:bodyPr/>
            <a:lstStyle/>
            <a:p>
              <a:endParaRPr lang="ru-RU"/>
            </a:p>
          </p:txBody>
        </p:sp>
        <p:sp>
          <p:nvSpPr>
            <p:cNvPr id="13" name="Line 11"/>
            <p:cNvSpPr>
              <a:spLocks noChangeShapeType="1"/>
            </p:cNvSpPr>
            <p:nvPr/>
          </p:nvSpPr>
          <p:spPr bwMode="black">
            <a:xfrm flipH="1">
              <a:off x="0" y="2243138"/>
              <a:ext cx="1866900" cy="4386262"/>
            </a:xfrm>
            <a:prstGeom prst="line">
              <a:avLst/>
            </a:prstGeom>
            <a:noFill/>
            <a:ln w="19050">
              <a:solidFill>
                <a:schemeClr val="accent1">
                  <a:alpha val="60001"/>
                </a:schemeClr>
              </a:solidFill>
              <a:round/>
              <a:headEnd/>
              <a:tailEnd/>
            </a:ln>
            <a:effectLst/>
          </p:spPr>
          <p:txBody>
            <a:bodyPr/>
            <a:lstStyle/>
            <a:p>
              <a:endParaRPr lang="ru-RU"/>
            </a:p>
          </p:txBody>
        </p:sp>
        <p:sp>
          <p:nvSpPr>
            <p:cNvPr id="14" name="Line 12"/>
            <p:cNvSpPr>
              <a:spLocks noChangeShapeType="1"/>
            </p:cNvSpPr>
            <p:nvPr/>
          </p:nvSpPr>
          <p:spPr bwMode="black">
            <a:xfrm flipH="1">
              <a:off x="0" y="3570288"/>
              <a:ext cx="2309813" cy="3059112"/>
            </a:xfrm>
            <a:prstGeom prst="line">
              <a:avLst/>
            </a:prstGeom>
            <a:noFill/>
            <a:ln w="19050">
              <a:solidFill>
                <a:schemeClr val="accent1">
                  <a:alpha val="60001"/>
                </a:schemeClr>
              </a:solidFill>
              <a:round/>
              <a:headEnd/>
              <a:tailEnd/>
            </a:ln>
            <a:effectLst/>
          </p:spPr>
          <p:txBody>
            <a:bodyPr/>
            <a:lstStyle/>
            <a:p>
              <a:endParaRPr lang="ru-RU"/>
            </a:p>
          </p:txBody>
        </p:sp>
        <p:sp>
          <p:nvSpPr>
            <p:cNvPr id="15" name="Line 13"/>
            <p:cNvSpPr>
              <a:spLocks noChangeShapeType="1"/>
            </p:cNvSpPr>
            <p:nvPr/>
          </p:nvSpPr>
          <p:spPr bwMode="black">
            <a:xfrm flipH="1">
              <a:off x="0" y="4837113"/>
              <a:ext cx="2846388" cy="1792287"/>
            </a:xfrm>
            <a:prstGeom prst="line">
              <a:avLst/>
            </a:prstGeom>
            <a:noFill/>
            <a:ln w="19050">
              <a:solidFill>
                <a:schemeClr val="accent1">
                  <a:alpha val="60001"/>
                </a:schemeClr>
              </a:solidFill>
              <a:round/>
              <a:headEnd/>
              <a:tailEnd/>
            </a:ln>
            <a:effectLst/>
          </p:spPr>
          <p:txBody>
            <a:bodyPr/>
            <a:lstStyle/>
            <a:p>
              <a:endParaRPr lang="ru-RU"/>
            </a:p>
          </p:txBody>
        </p:sp>
        <p:sp>
          <p:nvSpPr>
            <p:cNvPr id="16" name="Line 14"/>
            <p:cNvSpPr>
              <a:spLocks noChangeShapeType="1"/>
            </p:cNvSpPr>
            <p:nvPr/>
          </p:nvSpPr>
          <p:spPr bwMode="black">
            <a:xfrm flipH="1">
              <a:off x="0" y="5883275"/>
              <a:ext cx="3867150" cy="746125"/>
            </a:xfrm>
            <a:prstGeom prst="line">
              <a:avLst/>
            </a:prstGeom>
            <a:noFill/>
            <a:ln w="19050">
              <a:solidFill>
                <a:schemeClr val="accent1">
                  <a:alpha val="60001"/>
                </a:schemeClr>
              </a:solidFill>
              <a:round/>
              <a:headEnd/>
              <a:tailEnd/>
            </a:ln>
            <a:effectLst/>
          </p:spPr>
          <p:txBody>
            <a:bodyPr/>
            <a:lstStyle/>
            <a:p>
              <a:endParaRPr lang="ru-RU"/>
            </a:p>
          </p:txBody>
        </p:sp>
        <p:sp>
          <p:nvSpPr>
            <p:cNvPr id="17" name="Line 16"/>
            <p:cNvSpPr>
              <a:spLocks noChangeShapeType="1"/>
            </p:cNvSpPr>
            <p:nvPr/>
          </p:nvSpPr>
          <p:spPr bwMode="gray">
            <a:xfrm flipH="1">
              <a:off x="0" y="4232275"/>
              <a:ext cx="2532063" cy="2625725"/>
            </a:xfrm>
            <a:prstGeom prst="line">
              <a:avLst/>
            </a:prstGeom>
            <a:noFill/>
            <a:ln w="9525">
              <a:solidFill>
                <a:schemeClr val="accent1">
                  <a:alpha val="39999"/>
                </a:schemeClr>
              </a:solidFill>
              <a:round/>
              <a:headEnd/>
              <a:tailEnd/>
            </a:ln>
            <a:effectLst/>
          </p:spPr>
          <p:txBody>
            <a:bodyPr/>
            <a:lstStyle/>
            <a:p>
              <a:endParaRPr lang="ru-RU"/>
            </a:p>
          </p:txBody>
        </p:sp>
        <p:sp>
          <p:nvSpPr>
            <p:cNvPr id="18" name="Arc 17"/>
            <p:cNvSpPr>
              <a:spLocks/>
            </p:cNvSpPr>
            <p:nvPr/>
          </p:nvSpPr>
          <p:spPr bwMode="gray">
            <a:xfrm>
              <a:off x="0" y="4422775"/>
              <a:ext cx="2438400" cy="243522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chemeClr val="accent1"/>
            </a:solidFill>
            <a:ln w="9525">
              <a:solidFill>
                <a:schemeClr val="accent1"/>
              </a:solidFill>
              <a:round/>
              <a:headEnd/>
              <a:tailEnd/>
            </a:ln>
            <a:effectLst/>
          </p:spPr>
          <p:txBody>
            <a:bodyPr wrap="none" anchor="ctr"/>
            <a:lstStyle/>
            <a:p>
              <a:endParaRPr lang="ru-RU"/>
            </a:p>
          </p:txBody>
        </p:sp>
        <p:sp>
          <p:nvSpPr>
            <p:cNvPr id="19" name="AutoShape 38"/>
            <p:cNvSpPr>
              <a:spLocks noChangeArrowheads="1"/>
            </p:cNvSpPr>
            <p:nvPr/>
          </p:nvSpPr>
          <p:spPr bwMode="black">
            <a:xfrm>
              <a:off x="534988" y="3732213"/>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20" name="AutoShape 39"/>
            <p:cNvSpPr>
              <a:spLocks noChangeArrowheads="1"/>
            </p:cNvSpPr>
            <p:nvPr/>
          </p:nvSpPr>
          <p:spPr bwMode="black">
            <a:xfrm>
              <a:off x="2819400" y="6302375"/>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p:spPr>
          <p:txBody>
            <a:bodyPr wrap="none" anchor="ctr"/>
            <a:lstStyle/>
            <a:p>
              <a:endParaRPr lang="ru-RU"/>
            </a:p>
          </p:txBody>
        </p:sp>
        <p:sp>
          <p:nvSpPr>
            <p:cNvPr id="21" name="Oval 40"/>
            <p:cNvSpPr>
              <a:spLocks noChangeArrowheads="1"/>
            </p:cNvSpPr>
            <p:nvPr/>
          </p:nvSpPr>
          <p:spPr bwMode="gray">
            <a:xfrm rot="3083608">
              <a:off x="3714750" y="5619750"/>
              <a:ext cx="400050" cy="400050"/>
            </a:xfrm>
            <a:prstGeom prst="ellipse">
              <a:avLst/>
            </a:prstGeom>
            <a:gradFill rotWithShape="1">
              <a:gsLst>
                <a:gs pos="0">
                  <a:schemeClr val="accent2">
                    <a:gamma/>
                    <a:tint val="50980"/>
                    <a:invGamma/>
                  </a:schemeClr>
                </a:gs>
                <a:gs pos="100000">
                  <a:schemeClr val="accent2"/>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sp>
          <p:nvSpPr>
            <p:cNvPr id="22" name="Oval 41"/>
            <p:cNvSpPr>
              <a:spLocks noChangeArrowheads="1"/>
            </p:cNvSpPr>
            <p:nvPr/>
          </p:nvSpPr>
          <p:spPr bwMode="gray">
            <a:xfrm>
              <a:off x="1503363" y="1735138"/>
              <a:ext cx="730250" cy="730250"/>
            </a:xfrm>
            <a:prstGeom prst="ellipse">
              <a:avLst/>
            </a:prstGeom>
            <a:gradFill rotWithShape="1">
              <a:gsLst>
                <a:gs pos="0">
                  <a:schemeClr val="hlink">
                    <a:gamma/>
                    <a:tint val="20000"/>
                    <a:invGamma/>
                  </a:schemeClr>
                </a:gs>
                <a:gs pos="100000">
                  <a:schemeClr val="hlink"/>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sp>
          <p:nvSpPr>
            <p:cNvPr id="23" name="Oval 42"/>
            <p:cNvSpPr>
              <a:spLocks noChangeArrowheads="1"/>
            </p:cNvSpPr>
            <p:nvPr/>
          </p:nvSpPr>
          <p:spPr bwMode="gray">
            <a:xfrm rot="802016">
              <a:off x="2133600" y="3124200"/>
              <a:ext cx="598488" cy="598488"/>
            </a:xfrm>
            <a:prstGeom prst="ellipse">
              <a:avLst/>
            </a:prstGeom>
            <a:gradFill rotWithShape="1">
              <a:gsLst>
                <a:gs pos="0">
                  <a:schemeClr val="accent1">
                    <a:gamma/>
                    <a:tint val="28627"/>
                    <a:invGamma/>
                  </a:schemeClr>
                </a:gs>
                <a:gs pos="100000">
                  <a:schemeClr val="accent1"/>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sp>
          <p:nvSpPr>
            <p:cNvPr id="24" name="Oval 43"/>
            <p:cNvSpPr>
              <a:spLocks noChangeArrowheads="1"/>
            </p:cNvSpPr>
            <p:nvPr/>
          </p:nvSpPr>
          <p:spPr bwMode="gray">
            <a:xfrm rot="3116201">
              <a:off x="2714625" y="4468813"/>
              <a:ext cx="504825" cy="504825"/>
            </a:xfrm>
            <a:prstGeom prst="ellipse">
              <a:avLst/>
            </a:prstGeom>
            <a:gradFill rotWithShape="1">
              <a:gsLst>
                <a:gs pos="0">
                  <a:schemeClr val="folHlink">
                    <a:gamma/>
                    <a:tint val="63529"/>
                    <a:invGamma/>
                  </a:schemeClr>
                </a:gs>
                <a:gs pos="100000">
                  <a:schemeClr val="folHlink"/>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ru-RU"/>
            </a:p>
          </p:txBody>
        </p:sp>
      </p:grpSp>
      <p:sp>
        <p:nvSpPr>
          <p:cNvPr id="32" name="Заголовок 1"/>
          <p:cNvSpPr>
            <a:spLocks noGrp="1"/>
          </p:cNvSpPr>
          <p:nvPr>
            <p:ph type="title"/>
          </p:nvPr>
        </p:nvSpPr>
        <p:spPr>
          <a:xfrm>
            <a:off x="301752" y="332655"/>
            <a:ext cx="7582616" cy="648073"/>
          </a:xfrm>
        </p:spPr>
        <p:txBody>
          <a:bodyPr>
            <a:normAutofit fontScale="90000"/>
          </a:bodyPr>
          <a:lstStyle/>
          <a:p>
            <a:pPr algn="r"/>
            <a:r>
              <a:rPr lang="kk-KZ" altLang="ru-RU" sz="3200" b="1" i="1" dirty="0" smtClean="0">
                <a:solidFill>
                  <a:srgbClr val="C00000"/>
                </a:solidFill>
                <a:latin typeface="Times New Roman" panose="02020603050405020304" pitchFamily="18" charset="0"/>
                <a:cs typeface="Times New Roman" panose="02020603050405020304" pitchFamily="18" charset="0"/>
              </a:rPr>
              <a:t>3- тапсырма</a:t>
            </a:r>
            <a:r>
              <a:rPr lang="kk-KZ" altLang="ru-RU" sz="3200" b="1" i="1" dirty="0" smtClean="0">
                <a:solidFill>
                  <a:srgbClr val="7030A0"/>
                </a:solidFill>
                <a:latin typeface="Times New Roman" panose="02020603050405020304" pitchFamily="18" charset="0"/>
                <a:cs typeface="Times New Roman" panose="02020603050405020304" pitchFamily="18" charset="0"/>
              </a:rPr>
              <a:t/>
            </a:r>
            <a:br>
              <a:rPr lang="kk-KZ" altLang="ru-RU" sz="3200" b="1" i="1" dirty="0" smtClean="0">
                <a:solidFill>
                  <a:srgbClr val="7030A0"/>
                </a:solidFill>
                <a:latin typeface="Times New Roman" panose="02020603050405020304" pitchFamily="18" charset="0"/>
                <a:cs typeface="Times New Roman" panose="02020603050405020304" pitchFamily="18" charset="0"/>
              </a:rPr>
            </a:br>
            <a:r>
              <a:rPr lang="kk-KZ" altLang="ru-RU" sz="3200" b="1" i="1" dirty="0">
                <a:solidFill>
                  <a:srgbClr val="7030A0"/>
                </a:solidFill>
                <a:latin typeface="Times New Roman" panose="02020603050405020304" pitchFamily="18" charset="0"/>
                <a:cs typeface="Times New Roman" panose="02020603050405020304" pitchFamily="18" charset="0"/>
              </a:rPr>
              <a:t> </a:t>
            </a:r>
            <a:r>
              <a:rPr lang="kk-KZ" altLang="ru-RU" sz="3200" b="1" i="1" dirty="0" smtClean="0">
                <a:solidFill>
                  <a:srgbClr val="7030A0"/>
                </a:solidFill>
                <a:latin typeface="Times New Roman" panose="02020603050405020304" pitchFamily="18" charset="0"/>
                <a:cs typeface="Times New Roman" panose="02020603050405020304" pitchFamily="18" charset="0"/>
              </a:rPr>
              <a:t>                  </a:t>
            </a:r>
            <a:r>
              <a:rPr lang="kk-KZ" altLang="ru-RU" sz="2700" b="1" i="1" dirty="0" smtClean="0">
                <a:solidFill>
                  <a:srgbClr val="002060"/>
                </a:solidFill>
                <a:latin typeface="Times New Roman" panose="02020603050405020304" pitchFamily="18" charset="0"/>
                <a:cs typeface="Times New Roman" panose="02020603050405020304" pitchFamily="18" charset="0"/>
              </a:rPr>
              <a:t>Тойдың </a:t>
            </a:r>
            <a:r>
              <a:rPr lang="kk-KZ" altLang="ru-RU" sz="2700" b="1" i="1" dirty="0" smtClean="0">
                <a:solidFill>
                  <a:srgbClr val="002060"/>
                </a:solidFill>
                <a:latin typeface="Times New Roman" panose="02020603050405020304" pitchFamily="18" charset="0"/>
                <a:cs typeface="Times New Roman" panose="02020603050405020304" pitchFamily="18" charset="0"/>
              </a:rPr>
              <a:t>жақсы </a:t>
            </a:r>
            <a:r>
              <a:rPr lang="kk-KZ" altLang="ru-RU" sz="2700" b="1" i="1" dirty="0" smtClean="0">
                <a:solidFill>
                  <a:srgbClr val="002060"/>
                </a:solidFill>
                <a:latin typeface="Times New Roman" panose="02020603050405020304" pitchFamily="18" charset="0"/>
                <a:cs typeface="Times New Roman" panose="02020603050405020304" pitchFamily="18" charset="0"/>
              </a:rPr>
              <a:t>және кері жақтарына  ойыңды білдір</a:t>
            </a:r>
            <a:r>
              <a:rPr lang="kk-KZ" altLang="ru-RU" sz="2700" b="1" i="1" dirty="0">
                <a:solidFill>
                  <a:srgbClr val="002060"/>
                </a:solidFill>
                <a:latin typeface="Times New Roman" panose="02020603050405020304" pitchFamily="18" charset="0"/>
                <a:cs typeface="Times New Roman" panose="02020603050405020304" pitchFamily="18" charset="0"/>
              </a:rPr>
              <a:t/>
            </a:r>
            <a:br>
              <a:rPr lang="kk-KZ" altLang="ru-RU" sz="2700" b="1" i="1" dirty="0">
                <a:solidFill>
                  <a:srgbClr val="00206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2200" b="1" dirty="0" smtClean="0">
                <a:solidFill>
                  <a:srgbClr val="C00000"/>
                </a:solidFill>
                <a:latin typeface="Times New Roman" pitchFamily="18" charset="0"/>
                <a:cs typeface="Times New Roman" pitchFamily="18" charset="0"/>
              </a:rPr>
              <a:t>Дескриптор</a:t>
            </a:r>
            <a:r>
              <a:rPr lang="kk-KZ" sz="2200" b="1" dirty="0">
                <a:solidFill>
                  <a:srgbClr val="C00000"/>
                </a:solidFill>
                <a:latin typeface="Times New Roman" pitchFamily="18" charset="0"/>
                <a:cs typeface="Times New Roman" pitchFamily="18" charset="0"/>
              </a:rPr>
              <a:t>:</a:t>
            </a: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altLang="ru-RU" sz="2000" dirty="0">
                <a:solidFill>
                  <a:srgbClr val="002060"/>
                </a:solidFill>
                <a:latin typeface="Times New Roman" panose="02020603050405020304" pitchFamily="18" charset="0"/>
                <a:cs typeface="Times New Roman" panose="02020603050405020304" pitchFamily="18" charset="0"/>
              </a:rPr>
              <a:t>авторлық идеяның </a:t>
            </a:r>
            <a:r>
              <a:rPr lang="kk-KZ" altLang="ru-RU" sz="2000" dirty="0" smtClean="0">
                <a:solidFill>
                  <a:srgbClr val="002060"/>
                </a:solidFill>
                <a:latin typeface="Times New Roman" panose="02020603050405020304" pitchFamily="18" charset="0"/>
                <a:cs typeface="Times New Roman" panose="02020603050405020304" pitchFamily="18" charset="0"/>
              </a:rPr>
              <a:t/>
            </a:r>
            <a:br>
              <a:rPr lang="kk-KZ" altLang="ru-RU" sz="2000" dirty="0" smtClean="0">
                <a:solidFill>
                  <a:srgbClr val="002060"/>
                </a:solidFill>
                <a:latin typeface="Times New Roman" panose="02020603050405020304" pitchFamily="18" charset="0"/>
                <a:cs typeface="Times New Roman" panose="02020603050405020304" pitchFamily="18" charset="0"/>
              </a:rPr>
            </a:br>
            <a:r>
              <a:rPr lang="kk-KZ" altLang="ru-RU" sz="2000" dirty="0" smtClean="0">
                <a:solidFill>
                  <a:srgbClr val="002060"/>
                </a:solidFill>
                <a:latin typeface="Times New Roman" panose="02020603050405020304" pitchFamily="18" charset="0"/>
                <a:cs typeface="Times New Roman" panose="02020603050405020304" pitchFamily="18" charset="0"/>
              </a:rPr>
              <a:t>өмір </a:t>
            </a:r>
            <a:r>
              <a:rPr lang="kk-KZ" altLang="ru-RU" sz="2000" dirty="0">
                <a:solidFill>
                  <a:srgbClr val="002060"/>
                </a:solidFill>
                <a:latin typeface="Times New Roman" panose="02020603050405020304" pitchFamily="18" charset="0"/>
                <a:cs typeface="Times New Roman" panose="02020603050405020304" pitchFamily="18" charset="0"/>
              </a:rPr>
              <a:t>шындығымен </a:t>
            </a:r>
            <a:r>
              <a:rPr lang="kk-KZ" altLang="ru-RU" sz="2000" dirty="0" smtClean="0">
                <a:solidFill>
                  <a:srgbClr val="002060"/>
                </a:solidFill>
                <a:latin typeface="Times New Roman" panose="02020603050405020304" pitchFamily="18" charset="0"/>
                <a:cs typeface="Times New Roman" panose="02020603050405020304" pitchFamily="18" charset="0"/>
              </a:rPr>
              <a:t/>
            </a:r>
            <a:br>
              <a:rPr lang="kk-KZ" altLang="ru-RU" sz="2000" dirty="0" smtClean="0">
                <a:solidFill>
                  <a:srgbClr val="002060"/>
                </a:solidFill>
                <a:latin typeface="Times New Roman" panose="02020603050405020304" pitchFamily="18" charset="0"/>
                <a:cs typeface="Times New Roman" panose="02020603050405020304" pitchFamily="18" charset="0"/>
              </a:rPr>
            </a:br>
            <a:r>
              <a:rPr lang="kk-KZ" altLang="ru-RU" sz="2000" dirty="0" smtClean="0">
                <a:solidFill>
                  <a:srgbClr val="002060"/>
                </a:solidFill>
                <a:latin typeface="Times New Roman" panose="02020603050405020304" pitchFamily="18" charset="0"/>
                <a:cs typeface="Times New Roman" panose="02020603050405020304" pitchFamily="18" charset="0"/>
              </a:rPr>
              <a:t>байланысын </a:t>
            </a:r>
            <a:r>
              <a:rPr lang="kk-KZ" altLang="ru-RU" sz="2000" dirty="0">
                <a:solidFill>
                  <a:srgbClr val="002060"/>
                </a:solidFill>
                <a:latin typeface="Times New Roman" panose="02020603050405020304" pitchFamily="18" charset="0"/>
                <a:cs typeface="Times New Roman" panose="02020603050405020304" pitchFamily="18" charset="0"/>
              </a:rPr>
              <a:t>айқындайды</a:t>
            </a: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«Т кестесі» </a:t>
            </a:r>
            <a:r>
              <a:rPr lang="kk-KZ" sz="2700" b="1" i="1" dirty="0">
                <a:solidFill>
                  <a:srgbClr val="002060"/>
                </a:solidFill>
                <a:latin typeface="Times New Roman" panose="02020603050405020304" pitchFamily="18" charset="0"/>
                <a:cs typeface="Times New Roman" panose="02020603050405020304" pitchFamily="18" charset="0"/>
              </a:rPr>
              <a:t>әдісі бойынша </a:t>
            </a:r>
            <a:br>
              <a:rPr lang="kk-KZ" sz="2700" b="1" i="1" dirty="0">
                <a:solidFill>
                  <a:srgbClr val="002060"/>
                </a:solidFill>
                <a:latin typeface="Times New Roman" panose="02020603050405020304" pitchFamily="18" charset="0"/>
                <a:cs typeface="Times New Roman" panose="02020603050405020304" pitchFamily="18" charset="0"/>
              </a:rPr>
            </a:br>
            <a:r>
              <a:rPr lang="kk-KZ" sz="2700" b="1" i="1" dirty="0">
                <a:solidFill>
                  <a:srgbClr val="002060"/>
                </a:solidFill>
                <a:latin typeface="Times New Roman" panose="02020603050405020304" pitchFamily="18" charset="0"/>
                <a:cs typeface="Times New Roman" panose="02020603050405020304" pitchFamily="18" charset="0"/>
              </a:rPr>
              <a:t>тойдың жақсы және кері жақтарын жазыңдар</a:t>
            </a:r>
            <a:br>
              <a:rPr lang="kk-KZ" sz="2700" b="1" i="1" dirty="0">
                <a:solidFill>
                  <a:srgbClr val="002060"/>
                </a:solidFill>
                <a:latin typeface="Times New Roman" panose="02020603050405020304" pitchFamily="18" charset="0"/>
                <a:cs typeface="Times New Roman" panose="02020603050405020304" pitchFamily="18" charset="0"/>
              </a:rPr>
            </a:br>
            <a:r>
              <a:rPr lang="kk-KZ" sz="2700" b="1" i="1" dirty="0" smtClean="0">
                <a:solidFill>
                  <a:srgbClr val="002060"/>
                </a:solidFill>
                <a:latin typeface="Times New Roman" panose="02020603050405020304" pitchFamily="18" charset="0"/>
                <a:cs typeface="Times New Roman" panose="02020603050405020304" pitchFamily="18" charset="0"/>
              </a:rPr>
              <a:t/>
            </a:r>
            <a:br>
              <a:rPr lang="kk-KZ" sz="2700" b="1" i="1" dirty="0" smtClean="0">
                <a:solidFill>
                  <a:srgbClr val="002060"/>
                </a:solidFill>
                <a:latin typeface="Times New Roman" panose="02020603050405020304" pitchFamily="18" charset="0"/>
                <a:cs typeface="Times New Roman" panose="02020603050405020304" pitchFamily="18" charset="0"/>
              </a:rPr>
            </a:br>
            <a:r>
              <a:rPr lang="kk-KZ" sz="3200" b="1" dirty="0">
                <a:solidFill>
                  <a:srgbClr val="C00000"/>
                </a:solidFill>
                <a:latin typeface="Times New Roman" panose="02020603050405020304" pitchFamily="18" charset="0"/>
                <a:cs typeface="Times New Roman" panose="02020603050405020304" pitchFamily="18" charset="0"/>
              </a:rPr>
              <a:t/>
            </a:r>
            <a:br>
              <a:rPr lang="kk-KZ" sz="3200" b="1" dirty="0">
                <a:solidFill>
                  <a:srgbClr val="C00000"/>
                </a:solidFill>
                <a:latin typeface="Times New Roman" panose="02020603050405020304" pitchFamily="18" charset="0"/>
                <a:cs typeface="Times New Roman" panose="02020603050405020304" pitchFamily="18" charset="0"/>
              </a:rPr>
            </a:br>
            <a:r>
              <a:rPr lang="kk-KZ" sz="3200" b="1" dirty="0" smtClean="0">
                <a:solidFill>
                  <a:srgbClr val="C00000"/>
                </a:solidFill>
                <a:latin typeface="Times New Roman" panose="02020603050405020304" pitchFamily="18" charset="0"/>
                <a:cs typeface="Times New Roman" panose="02020603050405020304" pitchFamily="18" charset="0"/>
              </a:rPr>
              <a:t/>
            </a:r>
            <a:br>
              <a:rPr lang="kk-KZ" sz="3200" b="1" dirty="0" smtClean="0">
                <a:solidFill>
                  <a:srgbClr val="C00000"/>
                </a:solidFill>
                <a:latin typeface="Times New Roman" panose="02020603050405020304" pitchFamily="18" charset="0"/>
                <a:cs typeface="Times New Roman" panose="02020603050405020304" pitchFamily="18" charset="0"/>
              </a:rPr>
            </a:br>
            <a:endParaRPr lang="ru-RU" sz="1600" b="1" dirty="0">
              <a:solidFill>
                <a:srgbClr val="C00000"/>
              </a:solidFill>
              <a:latin typeface="Times New Roman" panose="02020603050405020304" pitchFamily="18" charset="0"/>
              <a:cs typeface="Times New Roman" panose="02020603050405020304" pitchFamily="18" charset="0"/>
            </a:endParaRPr>
          </a:p>
        </p:txBody>
      </p:sp>
      <p:sp>
        <p:nvSpPr>
          <p:cNvPr id="34" name="Заголовок 1"/>
          <p:cNvSpPr txBox="1">
            <a:spLocks/>
          </p:cNvSpPr>
          <p:nvPr/>
        </p:nvSpPr>
        <p:spPr>
          <a:xfrm>
            <a:off x="606552" y="548679"/>
            <a:ext cx="7709864" cy="1362008"/>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endParaRPr lang="kk-KZ" sz="2000" b="1" dirty="0" smtClean="0">
              <a:solidFill>
                <a:srgbClr val="C00000"/>
              </a:solidFill>
              <a:latin typeface="Times New Roman" panose="02020603050405020304" pitchFamily="18" charset="0"/>
              <a:cs typeface="Times New Roman" panose="02020603050405020304" pitchFamily="18" charset="0"/>
            </a:endParaRPr>
          </a:p>
          <a:p>
            <a:pPr algn="ctr"/>
            <a:endParaRPr lang="kk-KZ" sz="2000" b="1" dirty="0">
              <a:solidFill>
                <a:srgbClr val="C00000"/>
              </a:solidFill>
              <a:latin typeface="Times New Roman" panose="02020603050405020304" pitchFamily="18" charset="0"/>
              <a:cs typeface="Times New Roman" panose="02020603050405020304" pitchFamily="18" charset="0"/>
            </a:endParaRPr>
          </a:p>
          <a:p>
            <a:pPr algn="ctr"/>
            <a:endParaRPr lang="kk-KZ" sz="2000" b="1" dirty="0" smtClean="0">
              <a:solidFill>
                <a:srgbClr val="C00000"/>
              </a:solidFill>
              <a:latin typeface="Times New Roman" panose="02020603050405020304" pitchFamily="18" charset="0"/>
              <a:cs typeface="Times New Roman" panose="02020603050405020304" pitchFamily="18" charset="0"/>
            </a:endParaRPr>
          </a:p>
          <a:p>
            <a:pPr algn="ctr"/>
            <a:endParaRPr lang="kk-KZ" sz="2000" b="1" dirty="0">
              <a:solidFill>
                <a:srgbClr val="C00000"/>
              </a:solidFill>
              <a:latin typeface="Times New Roman" panose="02020603050405020304" pitchFamily="18" charset="0"/>
              <a:cs typeface="Times New Roman" panose="02020603050405020304" pitchFamily="18" charset="0"/>
            </a:endParaRPr>
          </a:p>
          <a:p>
            <a:pPr algn="ctr"/>
            <a:endParaRPr lang="ru-RU" sz="2000" b="1" dirty="0">
              <a:solidFill>
                <a:srgbClr val="C00000"/>
              </a:solidFill>
              <a:latin typeface="Times New Roman" panose="02020603050405020304" pitchFamily="18" charset="0"/>
              <a:cs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271486088"/>
              </p:ext>
            </p:extLst>
          </p:nvPr>
        </p:nvGraphicFramePr>
        <p:xfrm>
          <a:off x="933450" y="1954916"/>
          <a:ext cx="7238950" cy="3274513"/>
        </p:xfrm>
        <a:graphic>
          <a:graphicData uri="http://schemas.openxmlformats.org/drawingml/2006/table">
            <a:tbl>
              <a:tblPr firstRow="1" firstCol="1" bandRow="1">
                <a:tableStyleId>{5C22544A-7EE6-4342-B048-85BDC9FD1C3A}</a:tableStyleId>
              </a:tblPr>
              <a:tblGrid>
                <a:gridCol w="3619087"/>
                <a:gridCol w="3619863"/>
              </a:tblGrid>
              <a:tr h="1114044">
                <a:tc>
                  <a:txBody>
                    <a:bodyPr/>
                    <a:lstStyle/>
                    <a:p>
                      <a:pPr algn="ctr">
                        <a:lnSpc>
                          <a:spcPct val="107000"/>
                        </a:lnSpc>
                        <a:spcAft>
                          <a:spcPts val="0"/>
                        </a:spcAft>
                      </a:pPr>
                      <a:r>
                        <a:rPr lang="ru-RU" sz="1400" dirty="0">
                          <a:effectLst/>
                        </a:rPr>
                        <a:t> </a:t>
                      </a:r>
                      <a:r>
                        <a:rPr lang="ru-RU" sz="2400" dirty="0" smtClean="0">
                          <a:effectLst/>
                          <a:latin typeface="Times New Roman" panose="02020603050405020304" pitchFamily="18" charset="0"/>
                          <a:cs typeface="Times New Roman" panose="02020603050405020304" pitchFamily="18" charset="0"/>
                        </a:rPr>
                        <a:t>Жақсы </a:t>
                      </a:r>
                      <a:r>
                        <a:rPr lang="ru-RU" sz="2400" dirty="0" err="1" smtClean="0">
                          <a:effectLst/>
                          <a:latin typeface="Times New Roman" panose="02020603050405020304" pitchFamily="18" charset="0"/>
                          <a:cs typeface="Times New Roman" panose="02020603050405020304" pitchFamily="18" charset="0"/>
                        </a:rPr>
                        <a:t>жақтары</a:t>
                      </a:r>
                      <a:endParaRPr lang="ru-RU" sz="2400" dirty="0" smtClean="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kk-KZ" sz="2400" dirty="0" smtClean="0">
                          <a:effectLst/>
                          <a:latin typeface="Times New Roman" panose="02020603050405020304" pitchFamily="18" charset="0"/>
                          <a:ea typeface="Calibri" panose="020F0502020204030204" pitchFamily="34" charset="0"/>
                          <a:cs typeface="Times New Roman" panose="02020603050405020304" pitchFamily="18" charset="0"/>
                        </a:rPr>
                        <a:t>« + »</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2400" dirty="0">
                          <a:effectLst/>
                          <a:latin typeface="Times New Roman" panose="02020603050405020304" pitchFamily="18" charset="0"/>
                          <a:cs typeface="Times New Roman" panose="02020603050405020304" pitchFamily="18" charset="0"/>
                        </a:rPr>
                        <a:t> </a:t>
                      </a:r>
                      <a:r>
                        <a:rPr lang="ru-RU" sz="2400" dirty="0" err="1" smtClean="0">
                          <a:effectLst/>
                          <a:latin typeface="Times New Roman" panose="02020603050405020304" pitchFamily="18" charset="0"/>
                          <a:cs typeface="Times New Roman" panose="02020603050405020304" pitchFamily="18" charset="0"/>
                        </a:rPr>
                        <a:t>Кері</a:t>
                      </a:r>
                      <a:r>
                        <a:rPr lang="ru-RU" sz="2400" dirty="0" smtClean="0">
                          <a:effectLst/>
                          <a:latin typeface="Times New Roman" panose="02020603050405020304" pitchFamily="18" charset="0"/>
                          <a:cs typeface="Times New Roman" panose="02020603050405020304" pitchFamily="18" charset="0"/>
                        </a:rPr>
                        <a:t> </a:t>
                      </a:r>
                      <a:r>
                        <a:rPr lang="ru-RU" sz="2400" dirty="0" err="1" smtClean="0">
                          <a:effectLst/>
                          <a:latin typeface="Times New Roman" panose="02020603050405020304" pitchFamily="18" charset="0"/>
                          <a:cs typeface="Times New Roman" panose="02020603050405020304" pitchFamily="18" charset="0"/>
                        </a:rPr>
                        <a:t>жақтары</a:t>
                      </a:r>
                      <a:endParaRPr lang="ru-RU" sz="2400" dirty="0" smtClean="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kk-KZ" sz="2400" dirty="0" smtClean="0">
                          <a:effectLst/>
                          <a:latin typeface="Times New Roman" panose="02020603050405020304" pitchFamily="18" charset="0"/>
                          <a:ea typeface="Calibri" panose="020F0502020204030204" pitchFamily="34" charset="0"/>
                          <a:cs typeface="Times New Roman" panose="02020603050405020304" pitchFamily="18" charset="0"/>
                        </a:rPr>
                        <a:t>« - »</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2160469">
                <a:tc>
                  <a:txBody>
                    <a:bodyPr/>
                    <a:lstStyle/>
                    <a:p>
                      <a:pPr algn="ctr">
                        <a:lnSpc>
                          <a:spcPct val="107000"/>
                        </a:lnSpc>
                        <a:spcAft>
                          <a:spcPts val="0"/>
                        </a:spcAft>
                      </a:pP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200363801"/>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1449</TotalTime>
  <Words>844</Words>
  <Application>Microsoft Office PowerPoint</Application>
  <PresentationFormat>Экран (4:3)</PresentationFormat>
  <Paragraphs>115</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Calibri</vt:lpstr>
      <vt:lpstr>Times New Roman</vt:lpstr>
      <vt:lpstr>Trebuchet MS</vt:lpstr>
      <vt:lpstr>Wingdings 3</vt:lpstr>
      <vt:lpstr>Грань</vt:lpstr>
      <vt:lpstr>Бөлім тақырыбы:         Заман, дәуір тұлғасы</vt:lpstr>
      <vt:lpstr> 10.2.2.1. шығармадағы авторлық идеяның өмір шындығымен байланысын айқындау;  10.2.4.1. көркем шығармадағы көтерілген мәселелерге талдау жасау арқылы өзіндік пікірін қосып, шығармашылық жұмыс (әңгіме, өлең, әдеби және еркін                                                                тақырыптарға шығарма) жазу     </vt:lpstr>
      <vt:lpstr>Презентация PowerPoint</vt:lpstr>
      <vt:lpstr>Ұйымдастыру кезеңі</vt:lpstr>
      <vt:lpstr>Презентация PowerPoint</vt:lpstr>
      <vt:lpstr>Презентация PowerPoint</vt:lpstr>
      <vt:lpstr>Презентация PowerPoint</vt:lpstr>
      <vt:lpstr>Презентация PowerPoint</vt:lpstr>
      <vt:lpstr>3- тапсырма                    Тойдың жақсы және кері жақтарына  ойыңды білдір          Дескриптор: авторлық идеяның  өмір шындығымен  байланысын айқындайды               «Т кестесі» әдісі бойынша  тойдың жақсы және кері жақтарын жазыңдар    </vt:lpstr>
      <vt:lpstr>Өзіңді тексер                         «Т кестесі» әдісі бойынша  тойдың жақсы және кері жақтарын жазыңдар    </vt:lpstr>
      <vt:lpstr>Презентация PowerPoint</vt:lpstr>
      <vt:lpstr>Презентация PowerPoint</vt:lpstr>
      <vt:lpstr>Презентация PowerPoint</vt:lpstr>
    </vt:vector>
  </TitlesOfParts>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Учетная запись Майкрософт</cp:lastModifiedBy>
  <cp:revision>73</cp:revision>
  <dcterms:created xsi:type="dcterms:W3CDTF">2012-06-19T14:51:45Z</dcterms:created>
  <dcterms:modified xsi:type="dcterms:W3CDTF">2021-04-06T13:50:03Z</dcterms:modified>
</cp:coreProperties>
</file>