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5BD98B7-022D-4394-B92A-A005FF7A33BB}"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3DD904-064E-48B6-8CB6-FDAB2E34EE64}"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ahoma"/>
                <a:ea typeface="Tahoma"/>
              </a:rPr>
              <a:t>Сабақтың тақырыбы:</a:t>
            </a:r>
            <a:endParaRPr b="0" lang="ru-RU" sz="2400" strike="noStrike" u="none">
              <a:solidFill>
                <a:srgbClr val="000000"/>
              </a:solidFill>
              <a:uFillTx/>
              <a:latin typeface="Calibri"/>
            </a:endParaRPr>
          </a:p>
        </p:txBody>
      </p:sp>
      <p:sp>
        <p:nvSpPr>
          <p:cNvPr id="12" name="TextBox 9"/>
          <p:cNvSpPr/>
          <p:nvPr/>
        </p:nvSpPr>
        <p:spPr>
          <a:xfrm>
            <a:off x="8929080" y="196920"/>
            <a:ext cx="20743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ӘДЕБИЕТІ </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10-СЫНЫП</a:t>
            </a:r>
            <a:endParaRPr b="0" lang="ru-RU" sz="1600" strike="noStrike" u="none">
              <a:solidFill>
                <a:srgbClr val="000000"/>
              </a:solidFill>
              <a:uFillTx/>
              <a:latin typeface="Calibri"/>
            </a:endParaRPr>
          </a:p>
        </p:txBody>
      </p:sp>
      <p:sp>
        <p:nvSpPr>
          <p:cNvPr id="13" name="TextBox 1"/>
          <p:cNvSpPr/>
          <p:nvPr/>
        </p:nvSpPr>
        <p:spPr>
          <a:xfrm>
            <a:off x="1245240" y="320760"/>
            <a:ext cx="26892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Бөлім тақырыбы:</a:t>
            </a:r>
            <a:endParaRPr b="0" lang="ru-RU" sz="2400" strike="noStrike" u="none">
              <a:solidFill>
                <a:srgbClr val="000000"/>
              </a:solidFill>
              <a:uFillTx/>
              <a:latin typeface="Calibri"/>
            </a:endParaRPr>
          </a:p>
        </p:txBody>
      </p:sp>
      <p:sp>
        <p:nvSpPr>
          <p:cNvPr id="14" name="TextBox 2"/>
          <p:cNvSpPr/>
          <p:nvPr/>
        </p:nvSpPr>
        <p:spPr>
          <a:xfrm>
            <a:off x="3657600" y="5245200"/>
            <a:ext cx="184320" cy="36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5" name="Прямоугольник 1"/>
          <p:cNvSpPr/>
          <p:nvPr/>
        </p:nvSpPr>
        <p:spPr>
          <a:xfrm>
            <a:off x="2087640" y="1708200"/>
            <a:ext cx="609588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ІҮ бөлім.  Заман, дәуір тұлғасы</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16" name="Прямоугольник 2"/>
          <p:cNvSpPr/>
          <p:nvPr/>
        </p:nvSpPr>
        <p:spPr>
          <a:xfrm>
            <a:off x="1893600" y="4741920"/>
            <a:ext cx="92552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Қ. Жұмаділов «Тағдыр» романындағы өмір шындығы мен көркемдік сипаты.</a:t>
            </a:r>
            <a:endParaRPr b="0" lang="ru-RU" sz="20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0" name="Рисунок 48" descr=""/>
          <p:cNvPicPr/>
          <p:nvPr/>
        </p:nvPicPr>
        <p:blipFill>
          <a:blip r:embed="rId1"/>
          <a:stretch/>
        </p:blipFill>
        <p:spPr>
          <a:xfrm>
            <a:off x="652320" y="7978680"/>
            <a:ext cx="200160" cy="203400"/>
          </a:xfrm>
          <a:prstGeom prst="rect">
            <a:avLst/>
          </a:prstGeom>
          <a:ln w="0">
            <a:noFill/>
          </a:ln>
        </p:spPr>
      </p:pic>
      <p:sp>
        <p:nvSpPr>
          <p:cNvPr id="81"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2-т</a:t>
            </a:r>
            <a:r>
              <a:rPr b="1" lang="kk-KZ" sz="1800" strike="noStrike" u="none">
                <a:solidFill>
                  <a:srgbClr val="ffffff"/>
                </a:solidFill>
                <a:uFillTx/>
                <a:latin typeface="Tahoma"/>
                <a:ea typeface="Tahoma"/>
              </a:rPr>
              <a:t>апсырма</a:t>
            </a:r>
            <a:endParaRPr b="0" lang="ru-RU" sz="1800" strike="noStrike" u="none">
              <a:solidFill>
                <a:srgbClr val="000000"/>
              </a:solidFill>
              <a:uFillTx/>
              <a:latin typeface="Calibri"/>
            </a:endParaRPr>
          </a:p>
        </p:txBody>
      </p:sp>
      <p:sp>
        <p:nvSpPr>
          <p:cNvPr id="8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84" name="TextBox 1"/>
          <p:cNvSpPr/>
          <p:nvPr/>
        </p:nvSpPr>
        <p:spPr>
          <a:xfrm>
            <a:off x="556200" y="1044720"/>
            <a:ext cx="112640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«Тағдыр» романынан алынған үзіндідегі асты сызылған көркемдегіш құралдардың қызметін анықтаңыз.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5" name="TextBox 25"/>
          <p:cNvSpPr/>
          <p:nvPr/>
        </p:nvSpPr>
        <p:spPr>
          <a:xfrm>
            <a:off x="6618240" y="5500800"/>
            <a:ext cx="49863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-Көркемдегіш құралдардың түрін көрсетеді;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 Атқарып тұрған қызметін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-Маңызын түсіндіреді.</a:t>
            </a:r>
            <a:endParaRPr b="0" lang="ru-RU" sz="1800" strike="noStrike" u="none">
              <a:solidFill>
                <a:srgbClr val="000000"/>
              </a:solidFill>
              <a:uFillTx/>
              <a:latin typeface="Calibri"/>
            </a:endParaRPr>
          </a:p>
        </p:txBody>
      </p:sp>
      <p:sp>
        <p:nvSpPr>
          <p:cNvPr id="86" name="Прямоугольник 15"/>
          <p:cNvSpPr/>
          <p:nvPr/>
        </p:nvSpPr>
        <p:spPr>
          <a:xfrm>
            <a:off x="504720" y="1523880"/>
            <a:ext cx="11199960" cy="20142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...Дәл қазір Демежанның рухын үстем етіп, мерейін тасытып ұрған – </a:t>
            </a:r>
            <a:r>
              <a:rPr b="0" i="1" lang="kk-KZ" sz="1800" strike="noStrike" u="sng">
                <a:solidFill>
                  <a:srgbClr val="000000"/>
                </a:solidFill>
                <a:uFillTx/>
                <a:latin typeface="Times New Roman"/>
                <a:ea typeface="Times New Roman"/>
              </a:rPr>
              <a:t>шексіз билік </a:t>
            </a:r>
            <a:r>
              <a:rPr b="0" i="1" lang="kk-KZ" sz="1800" strike="noStrike" u="none">
                <a:solidFill>
                  <a:srgbClr val="000000"/>
                </a:solidFill>
                <a:uFillTx/>
                <a:latin typeface="Times New Roman"/>
                <a:ea typeface="Times New Roman"/>
              </a:rPr>
              <a:t>те, шен-шекпен де емес, мүлде басқа қуаныш. Осы жақында ғана көптен </a:t>
            </a:r>
            <a:r>
              <a:rPr b="0" i="1" lang="kk-KZ" sz="1800" strike="noStrike" u="sng">
                <a:solidFill>
                  <a:srgbClr val="000000"/>
                </a:solidFill>
                <a:uFillTx/>
                <a:latin typeface="Times New Roman"/>
                <a:ea typeface="Times New Roman"/>
              </a:rPr>
              <a:t>жанын жегідей жеп</a:t>
            </a:r>
            <a:r>
              <a:rPr b="0" i="1" lang="kk-KZ" sz="1800" strike="noStrike" u="none">
                <a:solidFill>
                  <a:srgbClr val="000000"/>
                </a:solidFill>
                <a:uFillTx/>
                <a:latin typeface="Times New Roman"/>
                <a:ea typeface="Times New Roman"/>
              </a:rPr>
              <a:t>, </a:t>
            </a:r>
            <a:r>
              <a:rPr b="0" i="1" lang="kk-KZ" sz="1800" strike="noStrike" u="sng">
                <a:solidFill>
                  <a:srgbClr val="000000"/>
                </a:solidFill>
                <a:uFillTx/>
                <a:latin typeface="Times New Roman"/>
                <a:ea typeface="Times New Roman"/>
              </a:rPr>
              <a:t>маза бермей жүрген </a:t>
            </a:r>
            <a:r>
              <a:rPr b="0" i="1" lang="kk-KZ" sz="1800" strike="noStrike" u="none">
                <a:solidFill>
                  <a:srgbClr val="000000"/>
                </a:solidFill>
                <a:uFillTx/>
                <a:latin typeface="Times New Roman"/>
                <a:ea typeface="Times New Roman"/>
              </a:rPr>
              <a:t>бір арманы орындалды. Ши-амбының өзіне деген ерекше ықыласын, биылғы мереке қарсаңындағы шадыман шағын пайдаланып, Абдыра мен Қараүңгір өзендерінен тартылатын екі тоған суға қағаз жасатып, оны Іле жаң-жұңына бекіттіріп алды. Көп қиындықпен, ұзақ жылғы айтыс-тартыспен қолға түскен сол құжат қазір мұның омырау қалтасында тұр. Осы сәтте Демежанның көкірегін ду-ду қыздырып, </a:t>
            </a:r>
            <a:r>
              <a:rPr b="0" i="1" lang="kk-KZ" sz="1800" strike="noStrike" u="sng">
                <a:solidFill>
                  <a:srgbClr val="000000"/>
                </a:solidFill>
                <a:uFillTx/>
                <a:latin typeface="Times New Roman"/>
                <a:ea typeface="Times New Roman"/>
              </a:rPr>
              <a:t>көңілін көкке ұшырған </a:t>
            </a:r>
            <a:r>
              <a:rPr b="0" i="1" lang="kk-KZ" sz="1800" strike="noStrike" u="none">
                <a:solidFill>
                  <a:srgbClr val="000000"/>
                </a:solidFill>
                <a:uFillTx/>
                <a:latin typeface="Times New Roman"/>
                <a:ea typeface="Times New Roman"/>
              </a:rPr>
              <a:t>сом олжасы, </a:t>
            </a:r>
            <a:r>
              <a:rPr b="0" i="1" lang="kk-KZ" sz="1800" strike="noStrike" u="sng">
                <a:solidFill>
                  <a:srgbClr val="000000"/>
                </a:solidFill>
                <a:uFillTx/>
                <a:latin typeface="Times New Roman"/>
                <a:ea typeface="Times New Roman"/>
              </a:rPr>
              <a:t>үлкен қуаныш </a:t>
            </a:r>
            <a:r>
              <a:rPr b="0" i="1" lang="kk-KZ" sz="1800" strike="noStrike" u="none">
                <a:solidFill>
                  <a:srgbClr val="000000"/>
                </a:solidFill>
                <a:uFillTx/>
                <a:latin typeface="Times New Roman"/>
                <a:ea typeface="Times New Roman"/>
              </a:rPr>
              <a:t>жеңісі де сол құжат-қағаздар болатын... </a:t>
            </a:r>
            <a:endParaRPr b="0" lang="ru-RU" sz="1800" strike="noStrike" u="none">
              <a:solidFill>
                <a:srgbClr val="000000"/>
              </a:solidFill>
              <a:uFillTx/>
              <a:latin typeface="Calibri"/>
            </a:endParaRPr>
          </a:p>
        </p:txBody>
      </p:sp>
      <p:graphicFrame>
        <p:nvGraphicFramePr>
          <p:cNvPr id="87" name=""/>
          <p:cNvGraphicFramePr/>
          <p:nvPr/>
        </p:nvGraphicFramePr>
        <p:xfrm>
          <a:off x="426960" y="3654360"/>
          <a:ext cx="11260080" cy="1752840"/>
        </p:xfrm>
        <a:graphic>
          <a:graphicData uri="http://schemas.openxmlformats.org/drawingml/2006/table">
            <a:tbl>
              <a:tblPr/>
              <a:tblGrid>
                <a:gridCol w="2814840"/>
                <a:gridCol w="2816280"/>
                <a:gridCol w="2814480"/>
                <a:gridCol w="2814480"/>
              </a:tblGrid>
              <a:tr h="6426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Қай көркемдегіш құралдың түрі?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Қандай қызмет атқарып тұр?</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Маңызы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708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36936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37008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8" name="Рисунок 48" descr=""/>
          <p:cNvPicPr/>
          <p:nvPr/>
        </p:nvPicPr>
        <p:blipFill>
          <a:blip r:embed="rId1"/>
          <a:stretch/>
        </p:blipFill>
        <p:spPr>
          <a:xfrm>
            <a:off x="652320" y="7978680"/>
            <a:ext cx="200160" cy="203400"/>
          </a:xfrm>
          <a:prstGeom prst="rect">
            <a:avLst/>
          </a:prstGeom>
          <a:ln w="0">
            <a:noFill/>
          </a:ln>
        </p:spPr>
      </p:pic>
      <p:sp>
        <p:nvSpPr>
          <p:cNvPr id="8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Өзіңді тексер</a:t>
            </a:r>
            <a:endParaRPr b="0" lang="ru-RU" sz="1800" strike="noStrike" u="none">
              <a:solidFill>
                <a:srgbClr val="000000"/>
              </a:solidFill>
              <a:uFillTx/>
              <a:latin typeface="Calibri"/>
            </a:endParaRPr>
          </a:p>
        </p:txBody>
      </p:sp>
      <p:sp>
        <p:nvSpPr>
          <p:cNvPr id="9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92" name="TextBox 1"/>
          <p:cNvSpPr/>
          <p:nvPr/>
        </p:nvSpPr>
        <p:spPr>
          <a:xfrm>
            <a:off x="556200" y="1044720"/>
            <a:ext cx="112640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«Тағдыр» романынан алынған үзіндідегі асты сызылған көркемдегіш құралдардың қызметін анықтаңыз.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3" name="TextBox 25"/>
          <p:cNvSpPr/>
          <p:nvPr/>
        </p:nvSpPr>
        <p:spPr>
          <a:xfrm>
            <a:off x="6618240" y="5500800"/>
            <a:ext cx="49863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-Көркемдегіш құралдардың түрін көрсетеді;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 Атқарып тұрған қызметін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-Маңызын түсіндіреді.</a:t>
            </a:r>
            <a:endParaRPr b="0" lang="ru-RU" sz="1800" strike="noStrike" u="none">
              <a:solidFill>
                <a:srgbClr val="000000"/>
              </a:solidFill>
              <a:uFillTx/>
              <a:latin typeface="Calibri"/>
            </a:endParaRPr>
          </a:p>
        </p:txBody>
      </p:sp>
      <p:graphicFrame>
        <p:nvGraphicFramePr>
          <p:cNvPr id="94" name=""/>
          <p:cNvGraphicFramePr/>
          <p:nvPr/>
        </p:nvGraphicFramePr>
        <p:xfrm>
          <a:off x="392040" y="1442880"/>
          <a:ext cx="11582640" cy="3780000"/>
        </p:xfrm>
        <a:graphic>
          <a:graphicData uri="http://schemas.openxmlformats.org/drawingml/2006/table">
            <a:tbl>
              <a:tblPr/>
              <a:tblGrid>
                <a:gridCol w="1611360"/>
                <a:gridCol w="2016000"/>
                <a:gridCol w="4273560"/>
                <a:gridCol w="3681720"/>
              </a:tblGrid>
              <a:tr h="581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Қай көркемдегіш құралдың түрі?</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Қандай қызмет атқарып тұр?</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Маңызы</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0688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Times New Roman"/>
                        </a:rPr>
                        <a:t>Шексіз билік, </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000000"/>
                          </a:solidFill>
                          <a:uFillTx/>
                          <a:latin typeface="Times New Roman"/>
                          <a:ea typeface="Times New Roman"/>
                        </a:rPr>
                        <a:t>үлкен қуаныш</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Эпитеттер</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Эпитеттер – заттың, яки құбылыстың ерекшелігін, сыр-сипатын бейнелі түрде танытатын поэтикалық және стилистикалық ұғым, экспрессивті айқындаушы сөз. </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Жазушының тілдік қолданысының стиліне байланысты. Шығармада бейнеленген заттардың, іс-әрекеттердің сын-сипатына ерекше мән үстейді.</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256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көңілін көкке ұшырған, </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жанын жегідей жеп</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Фразеологизм</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Фразеологизм – екі немесе одан да көп сөздердің тұрақты түрде тіркесуі арқылы жасалып, ауыспалы, бейнелі мағынаны білдіретін сөз тіркестері.</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Кейіпкердің эмоционалды көңіл-күйін, сезімін, толғанысын, сипатын айшықтау ұшін қолданып, шығарманың мағынасын тереңдете түскен.</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5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ea typeface="Times New Roman"/>
                        </a:rPr>
                        <a:t>жегідей</a:t>
                      </a: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Теңеу</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Теңеу –заттың, құбылыстың ерекше белгілерін көрсетпей-ақ, оны басқа затпен, құбылыспен салыстыру.</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Кейіпкер эмоциясының тереңдігін, арманының маңыздылығын дәлелдеп тұр.</a:t>
                      </a:r>
                      <a:endParaRPr b="0" lang="ru-RU" sz="16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5" name="Рисунок 48" descr=""/>
          <p:cNvPicPr/>
          <p:nvPr/>
        </p:nvPicPr>
        <p:blipFill>
          <a:blip r:embed="rId1"/>
          <a:stretch/>
        </p:blipFill>
        <p:spPr>
          <a:xfrm>
            <a:off x="652320" y="7978680"/>
            <a:ext cx="200160" cy="203400"/>
          </a:xfrm>
          <a:prstGeom prst="rect">
            <a:avLst/>
          </a:prstGeom>
          <a:ln w="0">
            <a:noFill/>
          </a:ln>
        </p:spPr>
      </p:pic>
      <p:sp>
        <p:nvSpPr>
          <p:cNvPr id="9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3-т</a:t>
            </a:r>
            <a:r>
              <a:rPr b="1" lang="kk-KZ" sz="1800" strike="noStrike" u="none">
                <a:solidFill>
                  <a:srgbClr val="ffffff"/>
                </a:solidFill>
                <a:uFillTx/>
                <a:latin typeface="Tahoma"/>
                <a:ea typeface="Tahoma"/>
              </a:rPr>
              <a:t>апсырма</a:t>
            </a:r>
            <a:endParaRPr b="0" lang="ru-RU" sz="1800" strike="noStrike" u="none">
              <a:solidFill>
                <a:srgbClr val="000000"/>
              </a:solidFill>
              <a:uFillTx/>
              <a:latin typeface="Calibri"/>
            </a:endParaRPr>
          </a:p>
        </p:txBody>
      </p:sp>
      <p:sp>
        <p:nvSpPr>
          <p:cNvPr id="9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9" name="Google Shape;77;p1"/>
          <p:cNvCxnSpPr/>
          <p:nvPr/>
        </p:nvCxnSpPr>
        <p:spPr>
          <a:xfrm>
            <a:off x="212400" y="6621120"/>
            <a:ext cx="11729160" cy="26280"/>
          </a:xfrm>
          <a:prstGeom prst="straightConnector1">
            <a:avLst/>
          </a:prstGeom>
          <a:ln w="57240">
            <a:solidFill>
              <a:srgbClr val="33cccc"/>
            </a:solidFill>
            <a:miter/>
          </a:ln>
        </p:spPr>
      </p:cxnSp>
      <p:cxnSp>
        <p:nvCxnSpPr>
          <p:cNvPr id="100" name="Google Shape;78;p1"/>
          <p:cNvCxnSpPr/>
          <p:nvPr/>
        </p:nvCxnSpPr>
        <p:spPr>
          <a:xfrm>
            <a:off x="757080" y="6364080"/>
            <a:ext cx="10694160" cy="37080"/>
          </a:xfrm>
          <a:prstGeom prst="straightConnector1">
            <a:avLst/>
          </a:prstGeom>
          <a:ln w="38160">
            <a:solidFill>
              <a:srgbClr val="4472c4"/>
            </a:solidFill>
            <a:miter/>
          </a:ln>
        </p:spPr>
      </p:cxnSp>
      <p:sp>
        <p:nvSpPr>
          <p:cNvPr id="101" name="Прямоугольник 1"/>
          <p:cNvSpPr/>
          <p:nvPr/>
        </p:nvSpPr>
        <p:spPr>
          <a:xfrm>
            <a:off x="1414440" y="1014480"/>
            <a:ext cx="9523440" cy="2624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Times New Roman"/>
                <a:ea typeface="Times New Roman"/>
              </a:rPr>
              <a:t>Оқиғаны қазіргі өмірмен байланыстыра отырып, «РАФТ» әдісі арқылы ойыңызды білдіріңіз.</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800" strike="noStrike" u="none">
                <a:solidFill>
                  <a:srgbClr val="000000"/>
                </a:solidFill>
                <a:uFillTx/>
                <a:latin typeface="Times New Roman"/>
                <a:ea typeface="Times New Roman"/>
              </a:rPr>
              <a:t>Р – Бүгінгі ұрпақ</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800" strike="noStrike" u="none">
                <a:solidFill>
                  <a:srgbClr val="000000"/>
                </a:solidFill>
                <a:uFillTx/>
                <a:latin typeface="Times New Roman"/>
                <a:ea typeface="Times New Roman"/>
              </a:rPr>
              <a:t>А – Демежан</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800" strike="noStrike" u="none">
                <a:solidFill>
                  <a:srgbClr val="000000"/>
                </a:solidFill>
                <a:uFillTx/>
                <a:latin typeface="Times New Roman"/>
                <a:ea typeface="Times New Roman"/>
              </a:rPr>
              <a:t>Ф – Хат</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800" strike="noStrike" u="none">
                <a:solidFill>
                  <a:srgbClr val="000000"/>
                </a:solidFill>
                <a:uFillTx/>
                <a:latin typeface="Times New Roman"/>
                <a:ea typeface="Times New Roman"/>
              </a:rPr>
              <a:t>Т – Еліңіз үшін еткен игі ісіңіз үшін рақмет!</a:t>
            </a:r>
            <a:endParaRPr b="0" lang="ru-RU" sz="2800" strike="noStrike" u="none">
              <a:solidFill>
                <a:srgbClr val="000000"/>
              </a:solidFill>
              <a:uFillTx/>
              <a:latin typeface="Calibri"/>
            </a:endParaRPr>
          </a:p>
        </p:txBody>
      </p:sp>
      <p:sp>
        <p:nvSpPr>
          <p:cNvPr id="102" name="TextBox 2"/>
          <p:cNvSpPr/>
          <p:nvPr/>
        </p:nvSpPr>
        <p:spPr>
          <a:xfrm>
            <a:off x="2712960" y="1738440"/>
            <a:ext cx="4608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p:txBody>
      </p:sp>
      <p:sp>
        <p:nvSpPr>
          <p:cNvPr id="103" name="TextBox 5"/>
          <p:cNvSpPr/>
          <p:nvPr/>
        </p:nvSpPr>
        <p:spPr>
          <a:xfrm>
            <a:off x="5234040" y="4581360"/>
            <a:ext cx="62164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a:t>
            </a:r>
            <a:r>
              <a:rPr b="1" i="1" lang="ru-RU" sz="1800" strike="noStrike" u="none">
                <a:solidFill>
                  <a:srgbClr val="000000"/>
                </a:solidFill>
                <a:uFillTx/>
                <a:latin typeface="Times New Roman"/>
                <a:ea typeface="Times New Roman"/>
              </a:rPr>
              <a:t>Оқиғаны қазіргі өмірмен байланыстырады;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800" strike="noStrike" u="none">
                <a:solidFill>
                  <a:srgbClr val="000000"/>
                </a:solidFill>
                <a:uFillTx/>
                <a:latin typeface="Times New Roman"/>
                <a:ea typeface="Times New Roman"/>
              </a:rPr>
              <a:t>-»РАФТ» әдісі арқылы ойын  білдіреді</a:t>
            </a:r>
            <a:r>
              <a:rPr b="1" lang="ru-RU"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Өзіңді тексер</a:t>
            </a:r>
            <a:endParaRPr b="0" lang="ru-RU" sz="1800" strike="noStrike" u="none">
              <a:solidFill>
                <a:srgbClr val="000000"/>
              </a:solidFill>
              <a:uFillTx/>
              <a:latin typeface="Calibri"/>
            </a:endParaRPr>
          </a:p>
        </p:txBody>
      </p:sp>
      <p:sp>
        <p:nvSpPr>
          <p:cNvPr id="105" name="TextBox 4"/>
          <p:cNvSpPr/>
          <p:nvPr/>
        </p:nvSpPr>
        <p:spPr>
          <a:xfrm>
            <a:off x="949320" y="1214280"/>
            <a:ext cx="10788480" cy="3753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Calibri"/>
              </a:rPr>
              <a:t>Құрметті Демежан аға!</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Азапты халық тағдырын жан жүрегіңізбен сезінген сіздің ішкі күйзелісіңіз бен қанатымен су себелеген қарлығаштай іс-әрекетіңіз біздің ой-санамыз бен жүрегімізге жетті.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Дәрменсіз халыққа жаныңыз ашып, еліміз үшін күйзелуіңіз сіздің биік адамгершілік тұлғаңызды аша түседі. Тұтас бір халықтың к</a:t>
            </a:r>
            <a:r>
              <a:rPr b="1" lang="ru-RU" sz="2000" strike="noStrike" u="none">
                <a:solidFill>
                  <a:srgbClr val="000000"/>
                </a:solidFill>
                <a:uFillTx/>
                <a:latin typeface="Times New Roman"/>
                <a:ea typeface="Calibri"/>
              </a:rPr>
              <a:t>өшпелі</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тіршіліктен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отырықшылдыққа</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бет</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бұруына</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үлкен септігіңізді тигіздіңіз</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Елім</a:t>
            </a:r>
            <a:r>
              <a:rPr b="1" lang="en-US" sz="2000" strike="noStrike" u="none">
                <a:solidFill>
                  <a:srgbClr val="000000"/>
                </a:solidFill>
                <a:uFillTx/>
                <a:latin typeface="Times New Roman"/>
                <a:ea typeface="Calibri"/>
              </a:rPr>
              <a:t>-</a:t>
            </a:r>
            <a:r>
              <a:rPr b="1" lang="ru-RU" sz="2000" strike="noStrike" u="none">
                <a:solidFill>
                  <a:srgbClr val="000000"/>
                </a:solidFill>
                <a:uFillTx/>
                <a:latin typeface="Times New Roman"/>
                <a:ea typeface="Calibri"/>
              </a:rPr>
              <a:t>айлап</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еңіреген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бодандық</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қамытын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киген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халықты</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өзге</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ұлттармен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тең</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дәрежеде</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тұратындай</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өркениетке</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жеткізсем</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өзіне</a:t>
            </a:r>
            <a:r>
              <a:rPr b="1" lang="en-US" sz="2000" strike="noStrike" u="none">
                <a:solidFill>
                  <a:srgbClr val="000000"/>
                </a:solidFill>
                <a:uFillTx/>
                <a:latin typeface="Times New Roman"/>
                <a:ea typeface="Calibri"/>
              </a:rPr>
              <a:t>-</a:t>
            </a:r>
            <a:r>
              <a:rPr b="1" lang="ru-RU" sz="2000" strike="noStrike" u="none">
                <a:solidFill>
                  <a:srgbClr val="000000"/>
                </a:solidFill>
                <a:uFillTx/>
                <a:latin typeface="Times New Roman"/>
                <a:ea typeface="Calibri"/>
              </a:rPr>
              <a:t>өзін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би</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етсем</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деп</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көксеген</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өзекжарды</a:t>
            </a:r>
            <a:r>
              <a:rPr b="1" lang="en-US"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армандарыңыз орындалды.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Calibri"/>
              </a:rPr>
              <a:t>	</a:t>
            </a:r>
            <a:r>
              <a:rPr b="1" lang="ru-RU" sz="2000" strike="noStrike" u="none">
                <a:solidFill>
                  <a:srgbClr val="000000"/>
                </a:solidFill>
                <a:uFillTx/>
                <a:latin typeface="Times New Roman"/>
                <a:ea typeface="Calibri"/>
              </a:rPr>
              <a:t>Бүгінгі таңда біз тәуелсіз, азат мемлекетпіз. Егемен елдің бақытты балалары, еліңіз үшін еткен еңбегіңіз үшін Сізге алғыс айтамыз!</a:t>
            </a:r>
            <a:endParaRPr b="0" lang="ru-RU" sz="2000" strike="noStrike" u="none">
              <a:solidFill>
                <a:srgbClr val="000000"/>
              </a:solidFill>
              <a:uFillTx/>
              <a:latin typeface="Calibri"/>
            </a:endParaRPr>
          </a:p>
        </p:txBody>
      </p:sp>
      <p:sp>
        <p:nvSpPr>
          <p:cNvPr id="106" name="Прямоугольник 3"/>
          <p:cNvSpPr/>
          <p:nvPr/>
        </p:nvSpPr>
        <p:spPr>
          <a:xfrm>
            <a:off x="5616720" y="5135400"/>
            <a:ext cx="6095880" cy="916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a:t>
            </a:r>
            <a:r>
              <a:rPr b="1" i="1" lang="ru-RU" sz="1800" strike="noStrike" u="none">
                <a:solidFill>
                  <a:srgbClr val="000000"/>
                </a:solidFill>
                <a:uFillTx/>
                <a:latin typeface="Times New Roman"/>
                <a:ea typeface="Times New Roman"/>
              </a:rPr>
              <a:t>Оқиғаны қазіргі өмірмен байланыстырады;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1800" strike="noStrike" u="none">
                <a:solidFill>
                  <a:srgbClr val="000000"/>
                </a:solidFill>
                <a:uFillTx/>
                <a:latin typeface="Times New Roman"/>
                <a:ea typeface="Times New Roman"/>
              </a:rPr>
              <a:t>-»РАФТ» әдісі арқылы ойын  білдіреді</a:t>
            </a:r>
            <a:r>
              <a:rPr b="1" lang="ru-RU" sz="1800" strike="noStrike" u="none">
                <a:solidFill>
                  <a:srgbClr val="000000"/>
                </a:solidFill>
                <a:uFillTx/>
                <a:latin typeface="Times New Roman"/>
                <a:ea typeface="Times New Roman"/>
              </a:rPr>
              <a:t>.</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Сабақты бекіту</a:t>
            </a:r>
            <a:endParaRPr b="0" lang="ru-RU" sz="1800" strike="noStrike" u="none">
              <a:solidFill>
                <a:srgbClr val="000000"/>
              </a:solidFill>
              <a:uFillTx/>
              <a:latin typeface="Calibri"/>
            </a:endParaRPr>
          </a:p>
        </p:txBody>
      </p:sp>
      <p:sp>
        <p:nvSpPr>
          <p:cNvPr id="108" name="TextBox 2"/>
          <p:cNvSpPr/>
          <p:nvPr/>
        </p:nvSpPr>
        <p:spPr>
          <a:xfrm>
            <a:off x="420840" y="1305000"/>
            <a:ext cx="11117160" cy="3568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1. Шығармадағы авторлық идеяны өмір шындығымен байланысын    айқындап, дәлелдер келтірдіңіз.</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2.</a:t>
            </a:r>
            <a:r>
              <a:rPr b="1" lang="kk-KZ" sz="2400" strike="noStrike" u="none">
                <a:solidFill>
                  <a:srgbClr val="000000"/>
                </a:solidFill>
                <a:uFillTx/>
                <a:latin typeface="Calibri"/>
              </a:rPr>
              <a:t> </a:t>
            </a:r>
            <a:r>
              <a:rPr b="1" lang="kk-KZ" sz="2400" strike="noStrike" u="none">
                <a:solidFill>
                  <a:srgbClr val="000000"/>
                </a:solidFill>
                <a:uFillTx/>
                <a:latin typeface="Times New Roman"/>
                <a:ea typeface="Times New Roman"/>
              </a:rPr>
              <a:t>Шығарма үзіндісінен көркемдегіш құралдар мен айшықтау амалдарының түрін көрсетіп, атқарып тұрған қызметін анықтап, маңызын түсіндірдіңіз.</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3. </a:t>
            </a:r>
            <a:r>
              <a:rPr b="1" lang="ru-RU" sz="2400" strike="noStrike" u="none">
                <a:solidFill>
                  <a:srgbClr val="000000"/>
                </a:solidFill>
                <a:uFillTx/>
                <a:latin typeface="Times New Roman"/>
                <a:ea typeface="Times New Roman"/>
              </a:rPr>
              <a:t>Оқиғаны қазіргі өмірмен байланыстыра отырып, «РАФТ» әдісі арқылы ойыңызды білдіріңіз.</a:t>
            </a:r>
            <a:endParaRPr b="0" lang="ru-RU" sz="2400" strike="noStrike" u="none">
              <a:solidFill>
                <a:srgbClr val="000000"/>
              </a:solidFill>
              <a:uFillTx/>
              <a:latin typeface="Calibri"/>
            </a:endParaRPr>
          </a:p>
          <a:p>
            <a:pPr>
              <a:buClr>
                <a:srgbClr val="000000"/>
              </a:buClr>
              <a:buFont typeface="Calibri"/>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Қосымша тапсырма</a:t>
            </a:r>
            <a:endParaRPr b="0" lang="ru-RU" sz="1800" strike="noStrike" u="none">
              <a:solidFill>
                <a:srgbClr val="000000"/>
              </a:solidFill>
              <a:uFillTx/>
              <a:latin typeface="Calibri"/>
            </a:endParaRPr>
          </a:p>
        </p:txBody>
      </p:sp>
      <p:sp>
        <p:nvSpPr>
          <p:cNvPr id="110" name="Прямоугольник 2"/>
          <p:cNvSpPr/>
          <p:nvPr/>
        </p:nvSpPr>
        <p:spPr>
          <a:xfrm>
            <a:off x="1743120" y="2109960"/>
            <a:ext cx="7940520" cy="703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ru-RU" sz="2000" strike="noStrike" u="none">
                <a:solidFill>
                  <a:srgbClr val="333333"/>
                </a:solidFill>
                <a:uFillTx/>
                <a:latin typeface="Times New Roman"/>
                <a:ea typeface="Times New Roman"/>
              </a:rPr>
              <a:t>«Заман-ай» фильмін тамашалап, екі туындыдағы үндестікке сараптама жасаңыз.</a:t>
            </a: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 name="Рисунок 48" descr=""/>
          <p:cNvPicPr/>
          <p:nvPr/>
        </p:nvPicPr>
        <p:blipFill>
          <a:blip r:embed="rId1"/>
          <a:stretch/>
        </p:blipFill>
        <p:spPr>
          <a:xfrm>
            <a:off x="652320" y="7978680"/>
            <a:ext cx="200160" cy="203400"/>
          </a:xfrm>
          <a:prstGeom prst="rect">
            <a:avLst/>
          </a:prstGeom>
          <a:ln w="0">
            <a:noFill/>
          </a:ln>
        </p:spPr>
      </p:pic>
      <p:sp>
        <p:nvSpPr>
          <p:cNvPr id="1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1" name="Google Shape;77;p1"/>
          <p:cNvCxnSpPr/>
          <p:nvPr/>
        </p:nvCxnSpPr>
        <p:spPr>
          <a:xfrm>
            <a:off x="212400" y="6621120"/>
            <a:ext cx="11729160" cy="26280"/>
          </a:xfrm>
          <a:prstGeom prst="straightConnector1">
            <a:avLst/>
          </a:prstGeom>
          <a:ln w="57240">
            <a:solidFill>
              <a:srgbClr val="33cccc"/>
            </a:solidFill>
            <a:miter/>
          </a:ln>
        </p:spPr>
      </p:cxnSp>
      <p:cxnSp>
        <p:nvCxnSpPr>
          <p:cNvPr id="22" name="Google Shape;78;p1"/>
          <p:cNvCxnSpPr/>
          <p:nvPr/>
        </p:nvCxnSpPr>
        <p:spPr>
          <a:xfrm>
            <a:off x="652320" y="3446280"/>
            <a:ext cx="10694160" cy="37080"/>
          </a:xfrm>
          <a:prstGeom prst="straightConnector1">
            <a:avLst/>
          </a:prstGeom>
          <a:ln w="38160">
            <a:solidFill>
              <a:srgbClr val="4472c4"/>
            </a:solidFill>
            <a:miter/>
          </a:ln>
        </p:spPr>
      </p:cxnSp>
      <p:sp>
        <p:nvSpPr>
          <p:cNvPr id="23"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Оқу мақсат(тар)ы</a:t>
            </a:r>
            <a:endParaRPr b="0" lang="ru-RU" sz="2400" strike="noStrike" u="none">
              <a:solidFill>
                <a:srgbClr val="000000"/>
              </a:solidFill>
              <a:uFillTx/>
              <a:latin typeface="Calibri"/>
            </a:endParaRPr>
          </a:p>
        </p:txBody>
      </p:sp>
      <p:sp>
        <p:nvSpPr>
          <p:cNvPr id="24" name="TextBox 1"/>
          <p:cNvSpPr/>
          <p:nvPr/>
        </p:nvSpPr>
        <p:spPr>
          <a:xfrm>
            <a:off x="1144080" y="3740040"/>
            <a:ext cx="21394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Сабақ мақсаттары</a:t>
            </a:r>
            <a:endParaRPr b="0" lang="ru-RU" sz="1800" strike="noStrike" u="none">
              <a:solidFill>
                <a:srgbClr val="000000"/>
              </a:solidFill>
              <a:uFillTx/>
              <a:latin typeface="Calibri"/>
            </a:endParaRPr>
          </a:p>
        </p:txBody>
      </p:sp>
      <p:sp>
        <p:nvSpPr>
          <p:cNvPr id="25" name="Прямоугольник 1"/>
          <p:cNvSpPr/>
          <p:nvPr/>
        </p:nvSpPr>
        <p:spPr>
          <a:xfrm>
            <a:off x="1803240" y="1446120"/>
            <a:ext cx="8855280" cy="1313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10.2.2.1 шығармадағы авторлық идеяның өмір шындығымен байланысын айқындау;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10.2.3.1 </a:t>
            </a:r>
            <a:r>
              <a:rPr b="1" lang="kk-KZ" sz="2000" strike="noStrike" u="none">
                <a:solidFill>
                  <a:srgbClr val="000000"/>
                </a:solidFill>
                <a:uFillTx/>
                <a:latin typeface="Times New Roman"/>
                <a:ea typeface="Times New Roman"/>
              </a:rPr>
              <a:t>шығармадағы көркемдегіш құралдар мен айшықтау амалдарының қызметін талдау.</a:t>
            </a:r>
            <a:endParaRPr b="0" lang="ru-RU" sz="2000" strike="noStrike" u="none">
              <a:solidFill>
                <a:srgbClr val="000000"/>
              </a:solidFill>
              <a:uFillTx/>
              <a:latin typeface="Calibri"/>
            </a:endParaRPr>
          </a:p>
        </p:txBody>
      </p:sp>
      <p:sp>
        <p:nvSpPr>
          <p:cNvPr id="26" name="TextBox 2"/>
          <p:cNvSpPr/>
          <p:nvPr/>
        </p:nvSpPr>
        <p:spPr>
          <a:xfrm>
            <a:off x="1197360" y="4459320"/>
            <a:ext cx="10626120" cy="703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Шығармадағы авторлық идеяны өмір шындығымен байланысын айқындайды</a:t>
            </a:r>
            <a:r>
              <a:rPr b="0" lang="kk-KZ" sz="1800" strike="noStrike" u="none">
                <a:solidFill>
                  <a:srgbClr val="000000"/>
                </a:solidFill>
                <a:uFillTx/>
                <a:latin typeface="Calibri"/>
              </a:rPr>
              <a:t>;</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r>
              <a:rPr b="1" lang="kk-KZ" sz="2000" strike="noStrike" u="none">
                <a:solidFill>
                  <a:srgbClr val="000000"/>
                </a:solidFill>
                <a:uFillTx/>
                <a:latin typeface="Times New Roman"/>
                <a:ea typeface="Times New Roman"/>
              </a:rPr>
              <a:t>Шығармадағы көркемдегіш құралдар мен айшықтау амалдарының қызметін талдайды.</a:t>
            </a:r>
            <a:endParaRPr b="0" lang="ru-RU" sz="20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7" name="Рисунок 48" descr=""/>
          <p:cNvPicPr/>
          <p:nvPr/>
        </p:nvPicPr>
        <p:blipFill>
          <a:blip r:embed="rId1"/>
          <a:stretch/>
        </p:blipFill>
        <p:spPr>
          <a:xfrm>
            <a:off x="652320" y="7978680"/>
            <a:ext cx="200160" cy="203400"/>
          </a:xfrm>
          <a:prstGeom prst="rect">
            <a:avLst/>
          </a:prstGeom>
          <a:ln w="0">
            <a:noFill/>
          </a:ln>
        </p:spPr>
      </p:pic>
      <p:sp>
        <p:nvSpPr>
          <p:cNvPr id="2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1" name="Google Shape;77;p1"/>
          <p:cNvCxnSpPr/>
          <p:nvPr/>
        </p:nvCxnSpPr>
        <p:spPr>
          <a:xfrm>
            <a:off x="212400" y="6621120"/>
            <a:ext cx="11729160" cy="26280"/>
          </a:xfrm>
          <a:prstGeom prst="straightConnector1">
            <a:avLst/>
          </a:prstGeom>
          <a:ln w="57240">
            <a:solidFill>
              <a:srgbClr val="33cccc"/>
            </a:solidFill>
            <a:miter/>
          </a:ln>
        </p:spPr>
      </p:cxnSp>
      <p:cxnSp>
        <p:nvCxnSpPr>
          <p:cNvPr id="32" name="Google Shape;78;p1"/>
          <p:cNvCxnSpPr/>
          <p:nvPr/>
        </p:nvCxnSpPr>
        <p:spPr>
          <a:xfrm>
            <a:off x="757080" y="6364080"/>
            <a:ext cx="10694160" cy="37080"/>
          </a:xfrm>
          <a:prstGeom prst="straightConnector1">
            <a:avLst/>
          </a:prstGeom>
          <a:ln w="38160">
            <a:solidFill>
              <a:srgbClr val="4472c4"/>
            </a:solidFill>
            <a:miter/>
          </a:ln>
        </p:spPr>
      </p:cxnSp>
      <p:sp>
        <p:nvSpPr>
          <p:cNvPr id="3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4"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5" name="Прямоугольник 1"/>
          <p:cNvSpPr/>
          <p:nvPr/>
        </p:nvSpPr>
        <p:spPr>
          <a:xfrm>
            <a:off x="1282680" y="1684440"/>
            <a:ext cx="956952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a:t>
            </a:r>
            <a:r>
              <a:rPr b="1" lang="kk-KZ" sz="2400" strike="noStrike" u="none">
                <a:solidFill>
                  <a:srgbClr val="000000"/>
                </a:solidFill>
                <a:uFillTx/>
                <a:latin typeface="Times New Roman"/>
                <a:ea typeface="Times New Roman"/>
              </a:rPr>
              <a:t>Шығармадағы авторлық идеяны өмір шындығымен байланысын    айқындайды.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a:t>
            </a:r>
            <a:r>
              <a:rPr b="1" lang="kk-KZ" sz="2400" strike="noStrike" u="none">
                <a:solidFill>
                  <a:srgbClr val="000000"/>
                </a:solidFill>
                <a:uFillTx/>
                <a:latin typeface="Calibri"/>
              </a:rPr>
              <a:t> </a:t>
            </a:r>
            <a:r>
              <a:rPr b="1" lang="kk-KZ" sz="2400" strike="noStrike" u="none">
                <a:solidFill>
                  <a:srgbClr val="000000"/>
                </a:solidFill>
                <a:uFillTx/>
                <a:latin typeface="Times New Roman"/>
                <a:ea typeface="Times New Roman"/>
              </a:rPr>
              <a:t>Шығармадағы көркемдегіш құралдар мен айшықтау амалдарының қызметін түсіндіреді.</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6" name="Рисунок 48" descr=""/>
          <p:cNvPicPr/>
          <p:nvPr/>
        </p:nvPicPr>
        <p:blipFill>
          <a:blip r:embed="rId1"/>
          <a:stretch/>
        </p:blipFill>
        <p:spPr>
          <a:xfrm>
            <a:off x="652320" y="7978680"/>
            <a:ext cx="200160" cy="203400"/>
          </a:xfrm>
          <a:prstGeom prst="rect">
            <a:avLst/>
          </a:prstGeom>
          <a:ln w="0">
            <a:noFill/>
          </a:ln>
        </p:spPr>
      </p:pic>
      <p:sp>
        <p:nvSpPr>
          <p:cNvPr id="37"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r>
              <a:rPr b="1" lang="kk-KZ" sz="2400" strike="noStrike" u="none">
                <a:solidFill>
                  <a:srgbClr val="ffffff"/>
                </a:solidFill>
                <a:uFillTx/>
                <a:latin typeface="Times New Roman"/>
                <a:ea typeface="Times New Roman"/>
              </a:rPr>
              <a:t>Ой шақыру</a:t>
            </a:r>
            <a:endParaRPr b="0" lang="ru-RU" sz="2400" strike="noStrike" u="none">
              <a:solidFill>
                <a:srgbClr val="000000"/>
              </a:solidFill>
              <a:uFillTx/>
              <a:latin typeface="Calibri"/>
            </a:endParaRPr>
          </a:p>
        </p:txBody>
      </p:sp>
      <p:sp>
        <p:nvSpPr>
          <p:cNvPr id="3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40" name="TextBox 1"/>
          <p:cNvSpPr/>
          <p:nvPr/>
        </p:nvSpPr>
        <p:spPr>
          <a:xfrm>
            <a:off x="619200" y="1174680"/>
            <a:ext cx="10972800" cy="398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Calibri"/>
              </a:rPr>
              <a:t> </a:t>
            </a:r>
            <a:r>
              <a:rPr b="1" lang="ru-RU" sz="2000" strike="noStrike" u="none">
                <a:solidFill>
                  <a:srgbClr val="000000"/>
                </a:solidFill>
                <a:uFillTx/>
                <a:latin typeface="Times New Roman"/>
                <a:ea typeface="Times New Roman"/>
              </a:rPr>
              <a:t>Шығармадағы кейбір сөздердің мағынасын дұрыс болатындай етіп сәйкестендіріңіз.</a:t>
            </a:r>
            <a:endParaRPr b="0" lang="ru-RU" sz="2000" strike="noStrike" u="none">
              <a:solidFill>
                <a:srgbClr val="000000"/>
              </a:solidFill>
              <a:uFillTx/>
              <a:latin typeface="Calibri"/>
            </a:endParaRPr>
          </a:p>
        </p:txBody>
      </p:sp>
      <p:graphicFrame>
        <p:nvGraphicFramePr>
          <p:cNvPr id="41" name=""/>
          <p:cNvGraphicFramePr/>
          <p:nvPr/>
        </p:nvGraphicFramePr>
        <p:xfrm>
          <a:off x="1047600" y="1773360"/>
          <a:ext cx="10447560" cy="3717720"/>
        </p:xfrm>
        <a:graphic>
          <a:graphicData uri="http://schemas.openxmlformats.org/drawingml/2006/table">
            <a:tbl>
              <a:tblPr/>
              <a:tblGrid>
                <a:gridCol w="5224680"/>
                <a:gridCol w="5222880"/>
              </a:tblGrid>
              <a:tr h="7038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Запыран</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тілім-тілім болып көріну</a:t>
                      </a: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0087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Сабан</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тақтайдан жасалған ұйықтап, демалуға арналған сәкі</a:t>
                      </a:r>
                      <a:endParaRPr b="0" lang="ru-RU" sz="20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36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Нар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дәнді және ірі бұршақты дақылдарды бастырғаннан кейін қалатын құрғақ сабағы</a:t>
                      </a:r>
                      <a:endParaRPr b="0" lang="ru-RU" sz="20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7038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Тілкімдену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мұң,шер,қайғы,құса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Рисунок 48" descr=""/>
          <p:cNvPicPr/>
          <p:nvPr/>
        </p:nvPicPr>
        <p:blipFill>
          <a:blip r:embed="rId1"/>
          <a:stretch/>
        </p:blipFill>
        <p:spPr>
          <a:xfrm>
            <a:off x="652320" y="7978680"/>
            <a:ext cx="200160" cy="203400"/>
          </a:xfrm>
          <a:prstGeom prst="rect">
            <a:avLst/>
          </a:prstGeom>
          <a:ln w="0">
            <a:noFill/>
          </a:ln>
        </p:spPr>
      </p:pic>
      <p:sp>
        <p:nvSpPr>
          <p:cNvPr id="43"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kk-KZ" sz="2800" strike="noStrike" u="none">
                <a:solidFill>
                  <a:srgbClr val="ffffff"/>
                </a:solidFill>
                <a:uFillTx/>
                <a:latin typeface="Times New Roman"/>
                <a:ea typeface="Times New Roman"/>
              </a:rPr>
              <a:t>Өзіңді тексер</a:t>
            </a:r>
            <a:endParaRPr b="0" lang="ru-RU" sz="2800" strike="noStrike" u="none">
              <a:solidFill>
                <a:srgbClr val="000000"/>
              </a:solidFill>
              <a:uFillTx/>
              <a:latin typeface="Calibri"/>
            </a:endParaRPr>
          </a:p>
        </p:txBody>
      </p:sp>
      <p:sp>
        <p:nvSpPr>
          <p:cNvPr id="4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46" name="TextBox 1"/>
          <p:cNvSpPr/>
          <p:nvPr/>
        </p:nvSpPr>
        <p:spPr>
          <a:xfrm>
            <a:off x="619200" y="1174680"/>
            <a:ext cx="10972800" cy="398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Calibri"/>
              </a:rPr>
              <a:t> </a:t>
            </a:r>
            <a:r>
              <a:rPr b="1" lang="ru-RU" sz="2000" strike="noStrike" u="none">
                <a:solidFill>
                  <a:srgbClr val="000000"/>
                </a:solidFill>
                <a:uFillTx/>
                <a:latin typeface="Times New Roman"/>
                <a:ea typeface="Times New Roman"/>
              </a:rPr>
              <a:t>Шығармадағы кейбір сөздердің мағынасын дұрыс болатындай етіп сәйкестендіріңіз.</a:t>
            </a:r>
            <a:endParaRPr b="0" lang="ru-RU" sz="2000" strike="noStrike" u="none">
              <a:solidFill>
                <a:srgbClr val="000000"/>
              </a:solidFill>
              <a:uFillTx/>
              <a:latin typeface="Calibri"/>
            </a:endParaRPr>
          </a:p>
        </p:txBody>
      </p:sp>
      <p:graphicFrame>
        <p:nvGraphicFramePr>
          <p:cNvPr id="47" name=""/>
          <p:cNvGraphicFramePr/>
          <p:nvPr/>
        </p:nvGraphicFramePr>
        <p:xfrm>
          <a:off x="735120" y="1973160"/>
          <a:ext cx="10969560" cy="3413160"/>
        </p:xfrm>
        <a:graphic>
          <a:graphicData uri="http://schemas.openxmlformats.org/drawingml/2006/table">
            <a:tbl>
              <a:tblPr/>
              <a:tblGrid>
                <a:gridCol w="5484600"/>
                <a:gridCol w="5484960"/>
              </a:tblGrid>
              <a:tr h="7038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Запыран</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тілім-тілім болып көріну</a:t>
                      </a: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31364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Сабан</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тақтайдан жасалған ұйықтап, демалуға арналған сәкі</a:t>
                      </a:r>
                      <a:endParaRPr b="0" lang="ru-RU" sz="2000" strike="noStrike" u="none">
                        <a:solidFill>
                          <a:srgbClr val="000000"/>
                        </a:solidFill>
                        <a:uFillTx/>
                        <a:latin typeface="Calibri"/>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7038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Нар</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дәнді және ірі бұршақты дақылдарды бастырғаннан кейін қалатын құрғақ сабағы</a:t>
                      </a: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7038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Тілкімдену</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Calibri"/>
                        </a:rPr>
                        <a:t>мұң,шер,қайғы,құса</a:t>
                      </a:r>
                      <a:endParaRPr b="0" lang="ru-RU" sz="20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cxnSp>
        <p:nvCxnSpPr>
          <p:cNvPr id="48" name="Прямая со стрелкой 8"/>
          <p:cNvCxnSpPr/>
          <p:nvPr/>
        </p:nvCxnSpPr>
        <p:spPr>
          <a:xfrm>
            <a:off x="3395520" y="3160800"/>
            <a:ext cx="3772800" cy="1072080"/>
          </a:xfrm>
          <a:prstGeom prst="straightConnector1">
            <a:avLst/>
          </a:prstGeom>
          <a:ln w="6480">
            <a:solidFill>
              <a:srgbClr val="5b9bd5"/>
            </a:solidFill>
            <a:miter/>
            <a:tailEnd len="med" type="arrow" w="med"/>
          </a:ln>
        </p:spPr>
      </p:cxnSp>
      <p:cxnSp>
        <p:nvCxnSpPr>
          <p:cNvPr id="49" name="Прямая со стрелкой 12"/>
          <p:cNvCxnSpPr/>
          <p:nvPr/>
        </p:nvCxnSpPr>
        <p:spPr>
          <a:xfrm flipV="1">
            <a:off x="3427560" y="3264840"/>
            <a:ext cx="4288320" cy="1112040"/>
          </a:xfrm>
          <a:prstGeom prst="straightConnector1">
            <a:avLst/>
          </a:prstGeom>
          <a:ln w="6480">
            <a:solidFill>
              <a:srgbClr val="5b9bd5"/>
            </a:solidFill>
            <a:miter/>
            <a:tailEnd len="med" type="arrow" w="med"/>
          </a:ln>
        </p:spPr>
      </p:cxnSp>
      <p:cxnSp>
        <p:nvCxnSpPr>
          <p:cNvPr id="50" name="Прямая со стрелкой 13"/>
          <p:cNvCxnSpPr/>
          <p:nvPr/>
        </p:nvCxnSpPr>
        <p:spPr>
          <a:xfrm flipV="1">
            <a:off x="3387240" y="2315880"/>
            <a:ext cx="4685400" cy="2805840"/>
          </a:xfrm>
          <a:prstGeom prst="straightConnector1">
            <a:avLst/>
          </a:prstGeom>
          <a:ln w="6480">
            <a:solidFill>
              <a:srgbClr val="5b9bd5"/>
            </a:solidFill>
            <a:miter/>
            <a:tailEnd len="med" type="arrow" w="med"/>
          </a:ln>
        </p:spPr>
      </p:cxnSp>
      <p:cxnSp>
        <p:nvCxnSpPr>
          <p:cNvPr id="51" name="Прямая со стрелкой 14"/>
          <p:cNvCxnSpPr/>
          <p:nvPr/>
        </p:nvCxnSpPr>
        <p:spPr>
          <a:xfrm>
            <a:off x="3400560" y="2163240"/>
            <a:ext cx="4350240" cy="3026520"/>
          </a:xfrm>
          <a:prstGeom prst="straightConnector1">
            <a:avLst/>
          </a:prstGeom>
          <a:ln w="6480">
            <a:solidFill>
              <a:srgbClr val="5b9bd5"/>
            </a:solidFill>
            <a:miter/>
            <a:tailEnd len="med" type="arrow" w="med"/>
          </a:ln>
        </p:spPr>
      </p:cxn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584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1" lang="kk-KZ" sz="2400" strike="noStrike" u="none">
                <a:solidFill>
                  <a:srgbClr val="ffffff"/>
                </a:solidFill>
                <a:uFillTx/>
                <a:latin typeface="Times New Roman"/>
                <a:ea typeface="Times New Roman"/>
              </a:rPr>
              <a:t>Қосымша түсінік!</a:t>
            </a:r>
            <a:endParaRPr b="0" lang="ru-RU" sz="2400" strike="noStrike" u="none">
              <a:solidFill>
                <a:srgbClr val="000000"/>
              </a:solidFill>
              <a:uFillTx/>
              <a:latin typeface="Calibri"/>
            </a:endParaRPr>
          </a:p>
        </p:txBody>
      </p:sp>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56" name="Прямоугольник 1"/>
          <p:cNvSpPr/>
          <p:nvPr/>
        </p:nvSpPr>
        <p:spPr>
          <a:xfrm>
            <a:off x="722160" y="1233360"/>
            <a:ext cx="10834920" cy="1313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Маньчжурия- Қытайдың солтүстік-батысындағы тарихи облыс</a:t>
            </a:r>
            <a:br>
              <a:rPr sz="2000"/>
            </a:br>
            <a:r>
              <a:rPr b="1" lang="ru-RU" sz="2000" strike="noStrike" u="none">
                <a:solidFill>
                  <a:srgbClr val="000000"/>
                </a:solidFill>
                <a:uFillTx/>
                <a:latin typeface="Times New Roman"/>
                <a:ea typeface="Times New Roman"/>
              </a:rPr>
              <a:t>Цинь империясы,- Чинь (Шың) патшалығы (1644 — 1911 ) — Қытай дағы маньчжурлар әулеті билеген соңғы патшалық. Билеуші Нурцахи Халдайлар- ішкі өлкеден шекара күзетіне келген сібесолаң жұртының атамандары</a:t>
            </a:r>
            <a:r>
              <a:rPr b="0" lang="ru-RU" sz="2000" strike="noStrike" u="none">
                <a:solidFill>
                  <a:srgbClr val="000000"/>
                </a:solidFill>
                <a:uFillTx/>
                <a:latin typeface="Calibri"/>
              </a:rPr>
              <a:t>.</a:t>
            </a:r>
            <a:endParaRPr b="0" lang="ru-RU" sz="2000" strike="noStrike" u="none">
              <a:solidFill>
                <a:srgbClr val="000000"/>
              </a:solidFill>
              <a:uFillTx/>
              <a:latin typeface="Calibri"/>
            </a:endParaRPr>
          </a:p>
        </p:txBody>
      </p:sp>
      <p:sp>
        <p:nvSpPr>
          <p:cNvPr id="57" name="Прямоугольник 3"/>
          <p:cNvSpPr/>
          <p:nvPr/>
        </p:nvSpPr>
        <p:spPr>
          <a:xfrm>
            <a:off x="749160" y="3073320"/>
            <a:ext cx="10649160" cy="703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Зәңгі – Қытай қазақтары арасында қолданылған ең төменгі әкімшілік лауазым</a:t>
            </a:r>
            <a:br>
              <a:rPr sz="2000"/>
            </a:br>
            <a:r>
              <a:rPr b="1" lang="ru-RU" sz="2000" strike="noStrike" u="none">
                <a:solidFill>
                  <a:srgbClr val="000000"/>
                </a:solidFill>
                <a:uFillTx/>
                <a:latin typeface="Times New Roman"/>
                <a:ea typeface="Times New Roman"/>
              </a:rPr>
              <a:t>Үкірдай-қарамағында 3 мыңнан астам түтіні бар жоғары әкімшілік лауазым</a:t>
            </a:r>
            <a:endParaRPr b="0" lang="ru-RU" sz="2000" strike="noStrike" u="none">
              <a:solidFill>
                <a:srgbClr val="000000"/>
              </a:solidFill>
              <a:uFillTx/>
              <a:latin typeface="Calibri"/>
            </a:endParaRPr>
          </a:p>
        </p:txBody>
      </p:sp>
      <p:sp>
        <p:nvSpPr>
          <p:cNvPr id="58" name="Прямоугольник 4"/>
          <p:cNvSpPr/>
          <p:nvPr/>
        </p:nvSpPr>
        <p:spPr>
          <a:xfrm>
            <a:off x="725400" y="4124160"/>
            <a:ext cx="10909440" cy="1618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«Сары ноқта»-жерді пайдаланғаны үшін салынатын салық</a:t>
            </a:r>
            <a:br>
              <a:rPr sz="2000"/>
            </a:br>
            <a:r>
              <a:rPr b="1" lang="ru-RU" sz="2000" strike="noStrike" u="none">
                <a:solidFill>
                  <a:srgbClr val="000000"/>
                </a:solidFill>
                <a:uFillTx/>
                <a:latin typeface="Times New Roman"/>
                <a:ea typeface="Times New Roman"/>
              </a:rPr>
              <a:t>«қан бажы»- бір жыл ішінде сойып жеген не жұттан өлген, орны жоқ малға төленетін салық</a:t>
            </a:r>
            <a:br>
              <a:rPr sz="2000"/>
            </a:br>
            <a:r>
              <a:rPr b="1" lang="ru-RU" sz="2000" strike="noStrike" u="none">
                <a:solidFill>
                  <a:srgbClr val="000000"/>
                </a:solidFill>
                <a:uFillTx/>
                <a:latin typeface="Times New Roman"/>
                <a:ea typeface="Times New Roman"/>
              </a:rPr>
              <a:t>«қара шығын»-шаңырақ басына малдай салынатын салық</a:t>
            </a:r>
            <a:br>
              <a:rPr sz="2000"/>
            </a:br>
            <a:r>
              <a:rPr b="1" lang="ru-RU" sz="2000" strike="noStrike" u="none">
                <a:solidFill>
                  <a:srgbClr val="000000"/>
                </a:solidFill>
                <a:uFillTx/>
                <a:latin typeface="Times New Roman"/>
                <a:ea typeface="Times New Roman"/>
              </a:rPr>
              <a:t>«шөп бажы»- мал басына қарай төленетін салық </a:t>
            </a:r>
            <a:br>
              <a:rPr sz="2000"/>
            </a:br>
            <a:endParaRPr b="0" lang="ru-RU" sz="20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9" name="Рисунок 48" descr=""/>
          <p:cNvPicPr/>
          <p:nvPr/>
        </p:nvPicPr>
        <p:blipFill>
          <a:blip r:embed="rId1"/>
          <a:stretch/>
        </p:blipFill>
        <p:spPr>
          <a:xfrm>
            <a:off x="652320" y="7978680"/>
            <a:ext cx="200160" cy="203400"/>
          </a:xfrm>
          <a:prstGeom prst="rect">
            <a:avLst/>
          </a:prstGeom>
          <a:ln w="0">
            <a:noFill/>
          </a:ln>
        </p:spPr>
      </p:pic>
      <p:sp>
        <p:nvSpPr>
          <p:cNvPr id="60" name="object 2"/>
          <p:cNvSpPr/>
          <p:nvPr/>
        </p:nvSpPr>
        <p:spPr>
          <a:xfrm>
            <a:off x="1440" y="1584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1" lang="kk-KZ" sz="2400" strike="noStrike" u="none">
                <a:solidFill>
                  <a:srgbClr val="ffffff"/>
                </a:solidFill>
                <a:uFillTx/>
                <a:latin typeface="Times New Roman"/>
                <a:ea typeface="Times New Roman"/>
              </a:rPr>
              <a:t>Қосымша түсінік!</a:t>
            </a:r>
            <a:endParaRPr b="0" lang="ru-RU" sz="2400" strike="noStrike" u="none">
              <a:solidFill>
                <a:srgbClr val="000000"/>
              </a:solidFill>
              <a:uFillTx/>
              <a:latin typeface="Calibri"/>
            </a:endParaRPr>
          </a:p>
        </p:txBody>
      </p:sp>
      <p:sp>
        <p:nvSpPr>
          <p:cNvPr id="6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63" name="Прямоугольник 1"/>
          <p:cNvSpPr/>
          <p:nvPr/>
        </p:nvSpPr>
        <p:spPr>
          <a:xfrm>
            <a:off x="569880" y="1238400"/>
            <a:ext cx="10834560" cy="34480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Times New Roman"/>
                <a:ea typeface="Times New Roman"/>
              </a:rPr>
              <a:t>	</a:t>
            </a:r>
            <a:r>
              <a:rPr b="1" lang="ru-RU" sz="2000" strike="noStrike" u="none">
                <a:solidFill>
                  <a:srgbClr val="000000"/>
                </a:solidFill>
                <a:uFillTx/>
                <a:latin typeface="Times New Roman"/>
                <a:ea typeface="Times New Roman"/>
              </a:rPr>
              <a:t>Пасық ниетті жандар дегендеріне жеткенмен, Демежандай нар азаматтың биік тұлғасын аласарта алмаған. Халықтың оған деген риза-құрмет сезімін өшіре алмаған. Әсеттей алаштың ардақты өнерпазының Демежанға арнаған жоқтауы осыны паш етеді. Роман эпилогында осы жайт баяндалады. Маншың өкіметі құлап, Матен амбы да қор өліммен өлген. Демежанның өзі өлсе де, ісі өлмеген. Өзі отырықшылыққа үйреткен ел егіншілікті кәсіп қылып, күн көруде. Демежан тоғанының кілтін ұстаған, егінші қауымға ақылшы аға болған Бөке қарт, оның айналасындағы адамдар Демежандай дегдар азаматты ауыздарынан тастамайды. Кезінде Демежан салдырған мешіт-медрелесер халық игілігіне қызмет етуде.  Демежанның абзал да аяулы жары Бибі Демежандай арыстың түтінін өшірмей отыр. Романда Демежанның ата-анасы Керімбай мен Ажар, жары Бибі, тоқалы Ырысқан бейнелері өзіндік ерекшеліктерімен танытылады.</a:t>
            </a:r>
            <a:endParaRPr b="0" lang="ru-RU" sz="20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Рисунок 48" descr=""/>
          <p:cNvPicPr/>
          <p:nvPr/>
        </p:nvPicPr>
        <p:blipFill>
          <a:blip r:embed="rId1"/>
          <a:stretch/>
        </p:blipFill>
        <p:spPr>
          <a:xfrm>
            <a:off x="652320" y="7978680"/>
            <a:ext cx="200160" cy="203400"/>
          </a:xfrm>
          <a:prstGeom prst="rect">
            <a:avLst/>
          </a:prstGeom>
          <a:ln w="0">
            <a:noFill/>
          </a:ln>
        </p:spPr>
      </p:pic>
      <p:sp>
        <p:nvSpPr>
          <p:cNvPr id="6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6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1-тапсырма</a:t>
            </a:r>
            <a:endParaRPr b="0" lang="ru-RU" sz="2400" strike="noStrike" u="none">
              <a:solidFill>
                <a:srgbClr val="000000"/>
              </a:solidFill>
              <a:uFillTx/>
              <a:latin typeface="Calibri"/>
            </a:endParaRPr>
          </a:p>
        </p:txBody>
      </p:sp>
      <p:sp>
        <p:nvSpPr>
          <p:cNvPr id="69" name="TextBox 20"/>
          <p:cNvSpPr/>
          <p:nvPr/>
        </p:nvSpPr>
        <p:spPr>
          <a:xfrm>
            <a:off x="684360" y="1146240"/>
            <a:ext cx="11002680" cy="703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Calibri"/>
              </a:rPr>
              <a:t> </a:t>
            </a:r>
            <a:r>
              <a:rPr b="1" lang="kk-KZ" sz="2000" strike="noStrike" u="none">
                <a:solidFill>
                  <a:srgbClr val="000000"/>
                </a:solidFill>
                <a:uFillTx/>
                <a:latin typeface="Times New Roman"/>
                <a:ea typeface="Times New Roman"/>
              </a:rPr>
              <a:t>«Тағдыр» романындағы авторлық идеяның өмір шындығымен байланысын анықтап, дәлел келтіріңіз.</a:t>
            </a:r>
            <a:endParaRPr b="0" lang="ru-RU" sz="2000" strike="noStrike" u="none">
              <a:solidFill>
                <a:srgbClr val="000000"/>
              </a:solidFill>
              <a:uFillTx/>
              <a:latin typeface="Calibri"/>
            </a:endParaRPr>
          </a:p>
        </p:txBody>
      </p:sp>
      <p:sp>
        <p:nvSpPr>
          <p:cNvPr id="70" name="TextBox 29"/>
          <p:cNvSpPr/>
          <p:nvPr/>
        </p:nvSpPr>
        <p:spPr>
          <a:xfrm>
            <a:off x="7488360" y="5099040"/>
            <a:ext cx="43639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-автор идеясын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-өмірмен байланыстырады;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дәлелдер келтіреді.</a:t>
            </a:r>
            <a:endParaRPr b="0" lang="ru-RU" sz="1800" strike="noStrike" u="none">
              <a:solidFill>
                <a:srgbClr val="000000"/>
              </a:solidFill>
              <a:uFillTx/>
              <a:latin typeface="Calibri"/>
            </a:endParaRPr>
          </a:p>
        </p:txBody>
      </p:sp>
      <p:graphicFrame>
        <p:nvGraphicFramePr>
          <p:cNvPr id="71" name=""/>
          <p:cNvGraphicFramePr/>
          <p:nvPr/>
        </p:nvGraphicFramePr>
        <p:xfrm>
          <a:off x="787320" y="2139840"/>
          <a:ext cx="10839600" cy="2743200"/>
        </p:xfrm>
        <a:graphic>
          <a:graphicData uri="http://schemas.openxmlformats.org/drawingml/2006/table">
            <a:tbl>
              <a:tblPr/>
              <a:tblGrid>
                <a:gridCol w="744480"/>
                <a:gridCol w="4675320"/>
                <a:gridCol w="2709720"/>
                <a:gridCol w="2710080"/>
              </a:tblGrid>
              <a:tr h="6426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Автор идеясы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Өмір шындығы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Дәлел</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19124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Calibri"/>
                        </a:rPr>
                        <a:t>1</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Times New Roman"/>
                          <a:ea typeface="Times New Roman"/>
                        </a:rPr>
                        <a:t>Ежен хан мен Ақ патшаның арасындағы Шығыс Түркістан аймағын бөлісу мәселесі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91692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Calibri"/>
                        </a:rPr>
                        <a:t>2</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Times New Roman"/>
                          <a:ea typeface="Times New Roman"/>
                        </a:rPr>
                        <a:t>Демежанның бойындағы ұлтжандылық қасиеті арқылы қазақ халқының ұлттық болмысын бейнелеу</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2" name="Рисунок 48" descr=""/>
          <p:cNvPicPr/>
          <p:nvPr/>
        </p:nvPicPr>
        <p:blipFill>
          <a:blip r:embed="rId1"/>
          <a:stretch/>
        </p:blipFill>
        <p:spPr>
          <a:xfrm>
            <a:off x="652320" y="7978680"/>
            <a:ext cx="200160" cy="203400"/>
          </a:xfrm>
          <a:prstGeom prst="rect">
            <a:avLst/>
          </a:prstGeom>
          <a:ln w="0">
            <a:noFill/>
          </a:ln>
        </p:spPr>
      </p:pic>
      <p:sp>
        <p:nvSpPr>
          <p:cNvPr id="73" name="object 2"/>
          <p:cNvSpPr/>
          <p:nvPr/>
        </p:nvSpPr>
        <p:spPr>
          <a:xfrm>
            <a:off x="1440" y="-142920"/>
            <a:ext cx="12190680" cy="978120"/>
          </a:xfrm>
          <a:custGeom>
            <a:avLst/>
            <a:gdLst>
              <a:gd name="textAreaLeft" fmla="*/ 0 w 12190680"/>
              <a:gd name="textAreaRight" fmla="*/ 12191040 w 1219068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76"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77" name="TextBox 20"/>
          <p:cNvSpPr/>
          <p:nvPr/>
        </p:nvSpPr>
        <p:spPr>
          <a:xfrm>
            <a:off x="182520" y="824040"/>
            <a:ext cx="1190484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Романдағы авторлық идеяның өмір шындығымен байланысын анықтап, дәлел келтіріңіз.</a:t>
            </a:r>
            <a:endParaRPr b="0" lang="ru-RU" sz="2000" strike="noStrike" u="none">
              <a:solidFill>
                <a:srgbClr val="000000"/>
              </a:solidFill>
              <a:uFillTx/>
              <a:latin typeface="Calibri"/>
            </a:endParaRPr>
          </a:p>
        </p:txBody>
      </p:sp>
      <p:sp>
        <p:nvSpPr>
          <p:cNvPr id="78" name="TextBox 29"/>
          <p:cNvSpPr/>
          <p:nvPr/>
        </p:nvSpPr>
        <p:spPr>
          <a:xfrm>
            <a:off x="7513560" y="5508720"/>
            <a:ext cx="33814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-автор идеясын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-өмірмен байланыстырады;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дәлелдер келтіреді.</a:t>
            </a:r>
            <a:endParaRPr b="0" lang="ru-RU" sz="1800" strike="noStrike" u="none">
              <a:solidFill>
                <a:srgbClr val="000000"/>
              </a:solidFill>
              <a:uFillTx/>
              <a:latin typeface="Calibri"/>
            </a:endParaRPr>
          </a:p>
        </p:txBody>
      </p:sp>
      <p:graphicFrame>
        <p:nvGraphicFramePr>
          <p:cNvPr id="79" name=""/>
          <p:cNvGraphicFramePr/>
          <p:nvPr/>
        </p:nvGraphicFramePr>
        <p:xfrm>
          <a:off x="262080" y="1251000"/>
          <a:ext cx="11687040" cy="4394160"/>
        </p:xfrm>
        <a:graphic>
          <a:graphicData uri="http://schemas.openxmlformats.org/drawingml/2006/table">
            <a:tbl>
              <a:tblPr/>
              <a:tblGrid>
                <a:gridCol w="374400"/>
                <a:gridCol w="2124360"/>
                <a:gridCol w="5443200"/>
                <a:gridCol w="3745080"/>
              </a:tblGrid>
              <a:tr h="36828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Calibri"/>
                        </a:rPr>
                        <a:t>№</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Автор идеясы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Өмір шындығы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Дәлел</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0142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1</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Ежен хан мен Ақ патшаның арасындағы Шығыс Түркістан аймағын бөлісу мәселесі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Романның негізгі жетістігі  - Қытай мен шығыс Түркістанның тарихын ұлттық әдебиетке алып келуі. Осылайша жазушы қазақ әдебиетін тың тақырыппен, ұлттық қаһармандармен байытты. Шығарма кейіпкерлерінің барлығы дерлік өмірден алынғандықтан, оның тарихилық сипаты басым.</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Романда ХІХ ғасырдың аяғы мен ХХ ғасырдың басындағы уақыт қамтылған. Ежен хан мен Ақ патшаның Шығыс Түркістан аймағын бөлісу мәселесі, шегара бөлінгеннен кейінгі халық тағдыры шынайы бейнеленген.</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2014200">
                <a:tc>
                  <a: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Calibri"/>
                        </a:rPr>
                        <a:t>2</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Демежанның бойындағы ұлтжандылық қасиеті арқылы қазақ халқының ұлттық болмысын бейнелеу</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Екі мемлекет арасында жер бөлісі кезінде жергілікті халық наразылығының ескерілмеуі – боямасыз шындық. Ел басқару жүйесінің қазақ халқына алып келген қасіреті Демежан тағдырынан байқалады. Үкірдайлыққа таласқан мансапқұмарлардың Маншың өкіметінің зорлығына қарсы күрескен Демежанның түбіне жетуі – қоғам трагедиясы.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Жазушы 1911 жылға дейінгі қазақтардың өмірін негізгі кейіпкер – Демежан төңірегіндегі оқиғалар желісіне топтастырған.</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6344</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Админ</cp:lastModifiedBy>
  <cp:lastPrinted>2020-03-24T14:36:16Z</cp:lastPrinted>
  <dcterms:modified xsi:type="dcterms:W3CDTF">2021-04-04T21:43:47Z</dcterms:modified>
  <cp:revision>493</cp:revision>
  <dc:subject/>
  <dc:title>Презентация PowerPoint</dc:title>
</cp:coreProperties>
</file>