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8.png" ContentType="image/png"/>
  <Override PartName="/ppt/media/image9.jpeg" ContentType="image/jpeg"/>
  <Override PartName="/ppt/media/image10.gif" ContentType="image/gif"/>
  <Override PartName="/ppt/media/image17.png" ContentType="image/png"/>
  <Override PartName="/ppt/media/image3.png" ContentType="image/png"/>
  <Override PartName="/ppt/media/image11.png" ContentType="image/png"/>
  <Override PartName="/ppt/media/image16.jpeg" ContentType="image/jpeg"/>
  <Override PartName="/ppt/media/image18.png" ContentType="image/png"/>
  <Override PartName="/ppt/media/image19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6.xml.rels" ContentType="application/vnd.openxmlformats-package.relationships+xml"/>
  <Override PartName="/ppt/slides/_rels/slide1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A656ED-5D72-456A-82AB-7DABDA5CB6E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Калижанова У.С.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94B84B-C017-4FA8-B0A6-C3FA00AEEE34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0.gif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688913-7B8B-4739-BE93-14F3084F4B66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" name="Рисунок 3" descr=""/>
          <p:cNvPicPr/>
          <p:nvPr/>
        </p:nvPicPr>
        <p:blipFill>
          <a:blip r:embed="rId1"/>
          <a:srcRect l="0" t="0" r="0" b="30611"/>
          <a:stretch/>
        </p:blipFill>
        <p:spPr>
          <a:xfrm>
            <a:off x="0" y="136440"/>
            <a:ext cx="9144000" cy="4664160"/>
          </a:xfrm>
          <a:prstGeom prst="rect">
            <a:avLst/>
          </a:prstGeom>
          <a:ln w="0">
            <a:noFill/>
          </a:ln>
        </p:spPr>
      </p:pic>
    </p:spTree>
  </p:cSld>
  <p:transition>
    <p:randomBar dir="horz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 Box 2"/>
          <p:cNvSpPr/>
          <p:nvPr/>
        </p:nvSpPr>
        <p:spPr>
          <a:xfrm>
            <a:off x="0" y="0"/>
            <a:ext cx="9144000" cy="5209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</a:t>
            </a:r>
            <a:r>
              <a:rPr b="1" lang="ru-RU" sz="2800" strike="noStrike" u="none">
                <a:solidFill>
                  <a:srgbClr val="cc6600"/>
                </a:solidFill>
                <a:uFillTx/>
                <a:latin typeface="Monotype Corsiva"/>
              </a:rPr>
              <a:t>  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Text Box 3"/>
          <p:cNvSpPr/>
          <p:nvPr/>
        </p:nvSpPr>
        <p:spPr>
          <a:xfrm>
            <a:off x="2971800" y="838080"/>
            <a:ext cx="2438280" cy="368280"/>
          </a:xfrm>
          <a:prstGeom prst="rect">
            <a:avLst/>
          </a:prstGeom>
          <a:solidFill>
            <a:srgbClr val="ffccff"/>
          </a:soli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Анодта: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Rectangle 4"/>
          <p:cNvSpPr/>
          <p:nvPr/>
        </p:nvSpPr>
        <p:spPr>
          <a:xfrm>
            <a:off x="762120" y="2590920"/>
            <a:ext cx="2895480" cy="281916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Rectangle 5"/>
          <p:cNvSpPr/>
          <p:nvPr/>
        </p:nvSpPr>
        <p:spPr>
          <a:xfrm>
            <a:off x="3124080" y="2286000"/>
            <a:ext cx="152640" cy="2743200"/>
          </a:xfrm>
          <a:prstGeom prst="rect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Line 6"/>
          <p:cNvSpPr/>
          <p:nvPr/>
        </p:nvSpPr>
        <p:spPr>
          <a:xfrm>
            <a:off x="838080" y="1981080"/>
            <a:ext cx="23623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Line 7"/>
          <p:cNvSpPr/>
          <p:nvPr/>
        </p:nvSpPr>
        <p:spPr>
          <a:xfrm flipV="1">
            <a:off x="3200400" y="1980720"/>
            <a:ext cx="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Text Box 8"/>
          <p:cNvSpPr/>
          <p:nvPr/>
        </p:nvSpPr>
        <p:spPr>
          <a:xfrm>
            <a:off x="3276720" y="1828800"/>
            <a:ext cx="10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Arial"/>
              </a:rPr>
              <a:t>+</a:t>
            </a:r>
            <a:r>
              <a:rPr b="1" lang="ru-RU" sz="1600" strike="noStrike" u="none">
                <a:solidFill>
                  <a:srgbClr val="000000"/>
                </a:solidFill>
                <a:uFillTx/>
                <a:latin typeface="Arial"/>
              </a:rPr>
              <a:t> (анод)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Oval 9"/>
          <p:cNvSpPr/>
          <p:nvPr/>
        </p:nvSpPr>
        <p:spPr>
          <a:xfrm>
            <a:off x="1600200" y="4260600"/>
            <a:ext cx="650880" cy="649800"/>
          </a:xfrm>
          <a:prstGeom prst="ellipse">
            <a:avLst/>
          </a:prstGeom>
          <a:solidFill>
            <a:srgbClr val="0000ff"/>
          </a:solidFill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Oval 10"/>
          <p:cNvSpPr/>
          <p:nvPr/>
        </p:nvSpPr>
        <p:spPr>
          <a:xfrm>
            <a:off x="1828800" y="3041640"/>
            <a:ext cx="650880" cy="649800"/>
          </a:xfrm>
          <a:prstGeom prst="ellipse">
            <a:avLst/>
          </a:prstGeom>
          <a:solidFill>
            <a:srgbClr val="0000ff"/>
          </a:solidFill>
          <a:ln w="2844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Line 11"/>
          <p:cNvSpPr/>
          <p:nvPr/>
        </p:nvSpPr>
        <p:spPr>
          <a:xfrm>
            <a:off x="2438280" y="3352680"/>
            <a:ext cx="5335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Line 12"/>
          <p:cNvSpPr/>
          <p:nvPr/>
        </p:nvSpPr>
        <p:spPr>
          <a:xfrm>
            <a:off x="2209680" y="4572000"/>
            <a:ext cx="533520" cy="0"/>
          </a:xfrm>
          <a:prstGeom prst="line">
            <a:avLst/>
          </a:prstGeom>
          <a:ln w="38160">
            <a:solidFill>
              <a:srgbClr val="0000ff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Text Box 13"/>
          <p:cNvSpPr/>
          <p:nvPr/>
        </p:nvSpPr>
        <p:spPr>
          <a:xfrm>
            <a:off x="762120" y="5530680"/>
            <a:ext cx="8229600" cy="92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Электродта заттың бөлінуі электролит арқылы ток өткен кезде жүреді.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Бұл құбылыс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  <a:ea typeface="Arial"/>
              </a:rPr>
              <a:t> </a:t>
            </a:r>
            <a:r>
              <a:rPr b="1" lang="ru-RU" sz="2400" strike="noStrike" u="none">
                <a:solidFill>
                  <a:srgbClr val="cc0099"/>
                </a:solidFill>
                <a:uFillTx/>
                <a:latin typeface="Arial"/>
              </a:rPr>
              <a:t>электролиз деп аталады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Text Box 14"/>
          <p:cNvSpPr/>
          <p:nvPr/>
        </p:nvSpPr>
        <p:spPr>
          <a:xfrm>
            <a:off x="3921120" y="2481120"/>
            <a:ext cx="4267080" cy="103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Сульфат - ионы  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SO</a:t>
            </a:r>
            <a:r>
              <a:rPr b="1" lang="en-US" sz="18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r>
              <a:rPr b="1" lang="ru-RU" sz="2400" strike="noStrike" u="none" baseline="30000">
                <a:solidFill>
                  <a:srgbClr val="80808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, анодқа келеді де артық екі электронын береді.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Rectangle 15"/>
          <p:cNvSpPr/>
          <p:nvPr/>
        </p:nvSpPr>
        <p:spPr>
          <a:xfrm>
            <a:off x="1771200" y="3657600"/>
            <a:ext cx="741960" cy="4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SO</a:t>
            </a:r>
            <a:r>
              <a:rPr b="1" lang="en-US" sz="18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Rectangle 16"/>
          <p:cNvSpPr/>
          <p:nvPr/>
        </p:nvSpPr>
        <p:spPr>
          <a:xfrm>
            <a:off x="1618920" y="4876920"/>
            <a:ext cx="741960" cy="4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SO</a:t>
            </a:r>
            <a:r>
              <a:rPr b="1" lang="en-US" sz="18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Номер слайда 1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F0A7FED-BCDA-44C6-8BB3-692B20B573BC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Нижний колонтитул 17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nodeType="clickEffect" fill="hold">
                      <p:stCondLst>
                        <p:cond delay="indefinite"/>
                      </p:stCondLst>
                      <p:childTnLst>
                        <p:par>
                          <p:cTn id="2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nodeType="clickEffect" fill="hold">
                      <p:stCondLst>
                        <p:cond delay="indefinite"/>
                      </p:stCondLst>
                      <p:childTnLst>
                        <p:par>
                          <p:cTn id="2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nodeType="clickEffect" fill="hold">
                      <p:stCondLst>
                        <p:cond delay="indefinite"/>
                      </p:stCondLst>
                      <p:childTnLst>
                        <p:par>
                          <p:cTn id="2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 Box 2"/>
          <p:cNvSpPr/>
          <p:nvPr/>
        </p:nvSpPr>
        <p:spPr>
          <a:xfrm>
            <a:off x="1295280" y="685800"/>
            <a:ext cx="685800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cc0099"/>
                </a:solidFill>
                <a:uFillTx/>
                <a:latin typeface="Arial"/>
              </a:rPr>
              <a:t>Электролиз заңдары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0" name="Picture 6" descr=""/>
          <p:cNvPicPr/>
          <p:nvPr/>
        </p:nvPicPr>
        <p:blipFill>
          <a:blip r:embed="rId2"/>
          <a:stretch/>
        </p:blipFill>
        <p:spPr>
          <a:xfrm>
            <a:off x="1676520" y="2057400"/>
            <a:ext cx="6400800" cy="4622760"/>
          </a:xfrm>
          <a:prstGeom prst="rect">
            <a:avLst/>
          </a:prstGeom>
          <a:ln w="0">
            <a:noFill/>
          </a:ln>
        </p:spPr>
      </p:pic>
      <p:sp>
        <p:nvSpPr>
          <p:cNvPr id="141" name="Номер слайда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AD3253-B8C5-4E8E-BB84-7F5D77F73646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Нижний колонтитул 5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264" dur="indefinite" restart="never" nodeType="tmRoot">
          <p:childTnLst>
            <p:seq>
              <p:cTn id="265" dur="indefinite" nodeType="mainSeq">
                <p:childTnLst>
                  <p:par>
                    <p:cTn id="266" nodeType="clickEffect" fill="hold">
                      <p:stCondLst>
                        <p:cond delay="0"/>
                      </p:stCondLst>
                      <p:childTnLst>
                        <p:par>
                          <p:cTn id="2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7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Box 2"/>
          <p:cNvSpPr/>
          <p:nvPr/>
        </p:nvSpPr>
        <p:spPr>
          <a:xfrm>
            <a:off x="0" y="0"/>
            <a:ext cx="9144000" cy="58176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 за</a:t>
            </a:r>
            <a:r>
              <a:rPr b="0" i="1" lang="ru-RU" sz="3200" strike="noStrike" u="none">
                <a:solidFill>
                  <a:srgbClr val="ffffff"/>
                </a:solidFill>
                <a:uFillTx/>
                <a:latin typeface="Monotype Corsiva"/>
              </a:rPr>
              <a:t>ң</a:t>
            </a:r>
            <a:r>
              <a:rPr b="0" lang="ru-RU" sz="3200" strike="noStrike" u="none">
                <a:solidFill>
                  <a:srgbClr val="ffffff"/>
                </a:solidFill>
                <a:uFillTx/>
                <a:latin typeface="Monotype Corsiva"/>
              </a:rPr>
              <a:t>дары</a:t>
            </a:r>
            <a:r>
              <a:rPr b="1" lang="ru-RU" sz="3200" strike="noStrike" u="none">
                <a:solidFill>
                  <a:srgbClr val="cc6600"/>
                </a:solidFill>
                <a:uFillTx/>
                <a:latin typeface="Monotype Corsiva"/>
              </a:rPr>
              <a:t> 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4" name="Picture 3" descr="faraday_1"/>
          <p:cNvPicPr/>
          <p:nvPr/>
        </p:nvPicPr>
        <p:blipFill>
          <a:blip r:embed="rId2"/>
          <a:stretch/>
        </p:blipFill>
        <p:spPr>
          <a:xfrm>
            <a:off x="609480" y="1647720"/>
            <a:ext cx="2743200" cy="3324240"/>
          </a:xfrm>
          <a:prstGeom prst="rect">
            <a:avLst/>
          </a:prstGeom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</p:pic>
      <p:sp>
        <p:nvSpPr>
          <p:cNvPr id="145" name="Text Box 4"/>
          <p:cNvSpPr/>
          <p:nvPr/>
        </p:nvSpPr>
        <p:spPr>
          <a:xfrm>
            <a:off x="79200" y="695160"/>
            <a:ext cx="8534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Майкл Фарадей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1834 жылы осы құбылысты бақылап, екі заңын тұжырымдады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Text Box 5"/>
          <p:cNvSpPr/>
          <p:nvPr/>
        </p:nvSpPr>
        <p:spPr>
          <a:xfrm>
            <a:off x="380880" y="5105520"/>
            <a:ext cx="3200400" cy="14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400" strike="noStrike" u="none">
                <a:solidFill>
                  <a:srgbClr val="cc0099"/>
                </a:solidFill>
                <a:uFillTx/>
                <a:latin typeface="Arial"/>
              </a:rPr>
              <a:t>Майкл Фарадей (1791 – 1867)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i="1" lang="ru-RU" sz="1400" strike="noStrike" u="none">
                <a:solidFill>
                  <a:srgbClr val="000000"/>
                </a:solidFill>
                <a:uFillTx/>
                <a:latin typeface="Arial"/>
              </a:rPr>
              <a:t>электромагнитной индукция, электролиз заңдарын;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1400" strike="noStrike" u="none">
                <a:solidFill>
                  <a:srgbClr val="000000"/>
                </a:solidFill>
                <a:uFillTx/>
                <a:latin typeface="Arial"/>
              </a:rPr>
              <a:t>Электр және магнит өрістерінің өзара әсері мен түрленуін ашты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Text Box 6"/>
          <p:cNvSpPr/>
          <p:nvPr/>
        </p:nvSpPr>
        <p:spPr>
          <a:xfrm>
            <a:off x="3809880" y="1251000"/>
            <a:ext cx="49532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70c0"/>
                </a:solidFill>
                <a:uFillTx/>
                <a:latin typeface="Arial"/>
              </a:rPr>
              <a:t>Электролиздің бірінші заңы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Text Box 7"/>
          <p:cNvSpPr/>
          <p:nvPr/>
        </p:nvSpPr>
        <p:spPr>
          <a:xfrm>
            <a:off x="3782880" y="1838160"/>
            <a:ext cx="4572000" cy="1191240"/>
          </a:xfrm>
          <a:prstGeom prst="rect">
            <a:avLst/>
          </a:prstGeom>
          <a:noFill/>
          <a:ln w="38160">
            <a:solidFill>
              <a:srgbClr val="99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ff0000"/>
                </a:solidFill>
                <a:uFillTx/>
                <a:latin typeface="Arial"/>
              </a:rPr>
              <a:t>Электролиз кезінде электродтарда бөлініп шыққан зат массасы электролит арқылы өткен зарядқа тура пропорционал.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49" name="Object 8"/>
              <p:cNvSpPr txBox="1"/>
              <p:nvPr/>
            </p:nvSpPr>
            <p:spPr>
              <a:xfrm>
                <a:off x="5562720" y="3348000"/>
                <a:ext cx="1447560" cy="642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m</m:t>
                    </m:r>
                    <m:r>
                      <m:t xml:space="preserve">=</m:t>
                    </m:r>
                    <m:r>
                      <m:rPr>
                        <m:lit/>
                        <m:nor/>
                      </m:rPr>
                      <m:t xml:space="preserve">kq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50" name="Text Box 9"/>
          <p:cNvSpPr/>
          <p:nvPr/>
        </p:nvSpPr>
        <p:spPr>
          <a:xfrm>
            <a:off x="3886200" y="4260960"/>
            <a:ext cx="4800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uFillTx/>
                <a:latin typeface="Arial"/>
              </a:rPr>
              <a:t>k 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Arial"/>
              </a:rPr>
              <a:t>– </a:t>
            </a:r>
            <a:r>
              <a:rPr b="1" lang="kk-KZ" sz="1800" strike="noStrike" u="none">
                <a:solidFill>
                  <a:srgbClr val="808080"/>
                </a:solidFill>
                <a:uFillTx/>
                <a:latin typeface="Arial"/>
              </a:rPr>
              <a:t>заттың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электрохимиялық  эквиваленті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Text Box 10"/>
          <p:cNvSpPr/>
          <p:nvPr/>
        </p:nvSpPr>
        <p:spPr>
          <a:xfrm>
            <a:off x="3830760" y="4944960"/>
            <a:ext cx="5029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808080"/>
                </a:solidFill>
                <a:uFillTx/>
                <a:latin typeface="Arial"/>
              </a:rPr>
              <a:t>Егер 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Arial"/>
              </a:rPr>
              <a:t>q = 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Times New Roman"/>
              </a:rPr>
              <a:t>I 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Arial"/>
              </a:rPr>
              <a:t>t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, екенін ескерсек онда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2" name="Object 11"/>
              <p:cNvSpPr txBox="1"/>
              <p:nvPr/>
            </p:nvSpPr>
            <p:spPr>
              <a:xfrm>
                <a:off x="5410080" y="5524560"/>
                <a:ext cx="2090880" cy="5619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m</m:t>
                    </m:r>
                    <m:r>
                      <m:t xml:space="preserve">=</m:t>
                    </m:r>
                    <m:r>
                      <m:t xml:space="preserve">k</m:t>
                    </m:r>
                    <m:r>
                      <m:t xml:space="preserve">⋅</m:t>
                    </m:r>
                    <m:r>
                      <m:t xml:space="preserve">I</m:t>
                    </m:r>
                    <m:r>
                      <m:t xml:space="preserve">⋅</m:t>
                    </m:r>
                    <m:r>
                      <m:t xml:space="preserve">t</m:t>
                    </m:r>
                  </m:oMath>
                </a14:m>
              </a:p>
            </p:txBody>
          </p:sp>
        </mc:Choice>
        <mc:Fallback/>
      </mc:AlternateContent>
      <p:sp>
        <p:nvSpPr>
          <p:cNvPr id="153" name="Номер слайда 1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D00DDD8-7CB4-4ADF-89D9-8B19F25F0A7B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Нижний колонтитул 12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nodeType="clickEffect" fill="hold">
                      <p:stCondLst>
                        <p:cond delay="indefinite"/>
                      </p:stCondLst>
                      <p:childTnLst>
                        <p:par>
                          <p:cTn id="2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nodeType="clickEffect" fill="hold">
                      <p:stCondLst>
                        <p:cond delay="indefinite"/>
                      </p:stCondLst>
                      <p:childTnLst>
                        <p:par>
                          <p:cTn id="2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nodeType="clickEffect" fill="hold">
                      <p:stCondLst>
                        <p:cond delay="indefinite"/>
                      </p:stCondLst>
                      <p:childTnLst>
                        <p:par>
                          <p:cTn id="2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nodeType="clickEffect" fill="hold">
                      <p:stCondLst>
                        <p:cond delay="indefinite"/>
                      </p:stCondLst>
                      <p:childTnLst>
                        <p:par>
                          <p:cTn id="2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nodeType="clickEffect" fill="hold">
                      <p:stCondLst>
                        <p:cond delay="indefinite"/>
                      </p:stCondLst>
                      <p:childTnLst>
                        <p:par>
                          <p:cTn id="2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nodeType="clickEffect" fill="hold">
                      <p:stCondLst>
                        <p:cond delay="indefinite"/>
                      </p:stCondLst>
                      <p:childTnLst>
                        <p:par>
                          <p:cTn id="3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Box 2"/>
          <p:cNvSpPr/>
          <p:nvPr/>
        </p:nvSpPr>
        <p:spPr>
          <a:xfrm>
            <a:off x="0" y="0"/>
            <a:ext cx="9144000" cy="4597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 заңдары</a:t>
            </a:r>
            <a:r>
              <a:rPr b="1" lang="ru-RU" sz="2400" strike="noStrike" u="none">
                <a:solidFill>
                  <a:srgbClr val="cc6600"/>
                </a:solidFill>
                <a:uFillTx/>
                <a:latin typeface="Monotype Corsiva"/>
              </a:rPr>
              <a:t>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Text Box 3"/>
          <p:cNvSpPr/>
          <p:nvPr/>
        </p:nvSpPr>
        <p:spPr>
          <a:xfrm>
            <a:off x="1447920" y="485640"/>
            <a:ext cx="6858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7030a0"/>
                </a:solidFill>
                <a:uFillTx/>
                <a:latin typeface="Arial"/>
              </a:rPr>
              <a:t>Фарадейдің екінші заңы –электролиздің 2- заңы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Text Box 4"/>
          <p:cNvSpPr/>
          <p:nvPr/>
        </p:nvSpPr>
        <p:spPr>
          <a:xfrm>
            <a:off x="228600" y="1066680"/>
            <a:ext cx="8534520" cy="916920"/>
          </a:xfrm>
          <a:prstGeom prst="rect">
            <a:avLst/>
          </a:prstGeom>
          <a:noFill/>
          <a:ln w="38160">
            <a:solidFill>
              <a:srgbClr val="9933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0000"/>
                </a:solidFill>
                <a:uFillTx/>
                <a:latin typeface="Arial"/>
              </a:rPr>
              <a:t>Электролизде электролит арқылы бірдей электр мөлшері өткен кезде, бөлінген зат массасы заттың молярлық массасының валенттілігіне қатынасына пропорционал 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8" name="Object 5"/>
              <p:cNvSpPr txBox="1"/>
              <p:nvPr/>
            </p:nvSpPr>
            <p:spPr>
              <a:xfrm>
                <a:off x="457200" y="2590920"/>
                <a:ext cx="4419720" cy="1157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:</m:t>
                    </m:r>
                    <m:sSub>
                      <m:e>
                        <m:r>
                          <m:t xml:space="preserve">m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k</m:t>
                        </m:r>
                      </m:e>
                      <m:sub>
                        <m:r>
                          <m:t xml:space="preserve">1</m:t>
                        </m:r>
                      </m:sub>
                    </m:sSub>
                    <m:r>
                      <m:t xml:space="preserve">:</m:t>
                    </m:r>
                    <m:sSub>
                      <m:e>
                        <m:r>
                          <m:t xml:space="preserve">k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z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</m:den>
                    </m:f>
                    <m:r>
                      <m:t xml:space="preserve">:</m:t>
                    </m:r>
                    <m:f>
                      <m:num>
                        <m:sSub>
                          <m:e>
                            <m:r>
                              <m:t xml:space="preserve">M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 xml:space="preserve">z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59" name="Text Box 6"/>
          <p:cNvSpPr/>
          <p:nvPr/>
        </p:nvSpPr>
        <p:spPr>
          <a:xfrm>
            <a:off x="5181480" y="2590920"/>
            <a:ext cx="3733920" cy="145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M –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бөлінген зат массасы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k –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электрохимиялық эквивалент 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 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М – молярлық масса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z –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валенттілік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Line 7"/>
          <p:cNvSpPr/>
          <p:nvPr/>
        </p:nvSpPr>
        <p:spPr>
          <a:xfrm>
            <a:off x="228600" y="4038480"/>
            <a:ext cx="868680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Text Box 8"/>
          <p:cNvSpPr/>
          <p:nvPr/>
        </p:nvSpPr>
        <p:spPr>
          <a:xfrm>
            <a:off x="228600" y="4191120"/>
            <a:ext cx="868680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Барлық электролиттерде заттың 1 молі бөліну үшін кететін заряд бірдей шамаға тең. Ол тұрақты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Фарадей саны </a:t>
            </a:r>
            <a:r>
              <a:rPr b="1" i="1" lang="en-US" sz="2400" strike="noStrike" u="none">
                <a:solidFill>
                  <a:srgbClr val="cc0099"/>
                </a:solidFill>
                <a:uFillTx/>
                <a:latin typeface="Arial"/>
              </a:rPr>
              <a:t>F</a:t>
            </a:r>
            <a:r>
              <a:rPr b="1" i="1" lang="kk-KZ" sz="2400" strike="noStrike" u="none">
                <a:solidFill>
                  <a:srgbClr val="cc0099"/>
                </a:solidFill>
                <a:uFillTx/>
                <a:latin typeface="Arial"/>
              </a:rPr>
              <a:t> </a:t>
            </a:r>
            <a:r>
              <a:rPr b="0" i="1" lang="kk-KZ" sz="1400" strike="noStrike" u="none">
                <a:solidFill>
                  <a:srgbClr val="cc0099"/>
                </a:solidFill>
                <a:uFillTx/>
                <a:latin typeface="Arial"/>
              </a:rPr>
              <a:t>деп аталады.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62" name="Object 9"/>
              <p:cNvSpPr txBox="1"/>
              <p:nvPr/>
            </p:nvSpPr>
            <p:spPr>
              <a:xfrm>
                <a:off x="990720" y="5105520"/>
                <a:ext cx="5181480" cy="614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F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N</m:t>
                        </m:r>
                      </m:e>
                      <m:sub>
                        <m:r>
                          <m:t xml:space="preserve">A</m:t>
                        </m:r>
                      </m:sub>
                    </m:sSub>
                    <m:r>
                      <m:t xml:space="preserve">⋅</m:t>
                    </m:r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9</m:t>
                    </m:r>
                    <m:r>
                      <m:rPr>
                        <m:lit/>
                        <m:nor/>
                      </m:rPr>
                      <m:t xml:space="preserve">.</m:t>
                    </m:r>
                    <m:r>
                      <m:rPr>
                        <m:lit/>
                        <m:nor/>
                      </m:rPr>
                      <m:t xml:space="preserve">65</m:t>
                    </m:r>
                    <m:r>
                      <m:t xml:space="preserve">⋅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4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rPr>
                            <m:lit/>
                            <m:nor/>
                          </m:rPr>
                          <m:t xml:space="preserve">Кл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моль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63" name="Object 10"/>
              <p:cNvSpPr txBox="1"/>
              <p:nvPr/>
            </p:nvSpPr>
            <p:spPr>
              <a:xfrm>
                <a:off x="4267080" y="5943600"/>
                <a:ext cx="939960" cy="766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k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M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zF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164" name="Text Box 11"/>
          <p:cNvSpPr/>
          <p:nvPr/>
        </p:nvSpPr>
        <p:spPr>
          <a:xfrm>
            <a:off x="155520" y="5956200"/>
            <a:ext cx="41148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Электрохимиялық эквивалент және  Фарадей саны байланыс өрнегі: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5" name="Picture 12" descr="вопрос"/>
          <p:cNvPicPr/>
          <p:nvPr/>
        </p:nvPicPr>
        <p:blipFill>
          <a:blip r:embed="rId2"/>
          <a:stretch/>
        </p:blipFill>
        <p:spPr>
          <a:xfrm>
            <a:off x="5257800" y="6019920"/>
            <a:ext cx="476280" cy="476280"/>
          </a:xfrm>
          <a:prstGeom prst="rect">
            <a:avLst/>
          </a:prstGeom>
          <a:ln w="0">
            <a:noFill/>
          </a:ln>
        </p:spPr>
      </p:pic>
      <p:sp>
        <p:nvSpPr>
          <p:cNvPr id="166" name="Text Box 13"/>
          <p:cNvSpPr/>
          <p:nvPr/>
        </p:nvSpPr>
        <p:spPr>
          <a:xfrm>
            <a:off x="5715000" y="5943600"/>
            <a:ext cx="32767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Электрон зарядын қалай эксперимент арқылы анықтауға болады?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Номер слайда 1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17A51E-EBA5-443E-955D-7228A8F1ECE4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Нижний колонтитул 14"/>
          <p:cNvSpPr/>
          <p:nvPr/>
        </p:nvSpPr>
        <p:spPr>
          <a:xfrm>
            <a:off x="3124080" y="6380280"/>
            <a:ext cx="4572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309" dur="indefinite" restart="never" nodeType="tmRoot">
          <p:childTnLst>
            <p:seq>
              <p:cTn id="310" dur="indefinite" nodeType="mainSeq">
                <p:childTnLst>
                  <p:par>
                    <p:cTn id="311" nodeType="clickEffect" fill="hold">
                      <p:stCondLst>
                        <p:cond delay="indefinite"/>
                      </p:stCondLst>
                      <p:childTnLst>
                        <p:par>
                          <p:cTn id="3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nodeType="clickEffect" fill="hold">
                      <p:stCondLst>
                        <p:cond delay="indefinite"/>
                      </p:stCondLst>
                      <p:childTnLst>
                        <p:par>
                          <p:cTn id="3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nodeType="clickEffect" fill="hold">
                      <p:stCondLst>
                        <p:cond delay="indefinite"/>
                      </p:stCondLst>
                      <p:childTnLst>
                        <p:par>
                          <p:cTn id="3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nodeType="clickEffect" fill="hold">
                      <p:stCondLst>
                        <p:cond delay="indefinite"/>
                      </p:stCondLst>
                      <p:childTnLst>
                        <p:par>
                          <p:cTn id="3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nodeType="clickEffect" fill="hold">
                      <p:stCondLst>
                        <p:cond delay="indefinite"/>
                      </p:stCondLst>
                      <p:childTnLst>
                        <p:par>
                          <p:cTn id="3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nodeType="clickEffect" fill="hold">
                      <p:stCondLst>
                        <p:cond delay="indefinite"/>
                      </p:stCondLst>
                      <p:childTnLst>
                        <p:par>
                          <p:cTn id="3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 descr=""/>
          <p:cNvPicPr/>
          <p:nvPr/>
        </p:nvPicPr>
        <p:blipFill>
          <a:blip r:embed="rId2"/>
          <a:stretch/>
        </p:blipFill>
        <p:spPr>
          <a:xfrm>
            <a:off x="0" y="533520"/>
            <a:ext cx="9067680" cy="6324480"/>
          </a:xfrm>
          <a:prstGeom prst="rect">
            <a:avLst/>
          </a:prstGeom>
          <a:ln w="0">
            <a:noFill/>
          </a:ln>
        </p:spPr>
      </p:pic>
      <p:sp>
        <p:nvSpPr>
          <p:cNvPr id="170" name="Line 5"/>
          <p:cNvSpPr/>
          <p:nvPr/>
        </p:nvSpPr>
        <p:spPr>
          <a:xfrm>
            <a:off x="2057400" y="1523880"/>
            <a:ext cx="0" cy="3733920"/>
          </a:xfrm>
          <a:prstGeom prst="line">
            <a:avLst/>
          </a:prstGeom>
          <a:ln w="57240">
            <a:solidFill>
              <a:srgbClr val="ff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Rectangle 4"/>
          <p:cNvSpPr/>
          <p:nvPr/>
        </p:nvSpPr>
        <p:spPr>
          <a:xfrm>
            <a:off x="609480" y="681480"/>
            <a:ext cx="4726080" cy="138168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cc0099"/>
              </a:gs>
            </a:gsLst>
            <a:lin ang="0"/>
          </a:gra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ЭЛЕКТРОЛИЗДІ ҚОЛДАНУ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Line 6"/>
          <p:cNvSpPr/>
          <p:nvPr/>
        </p:nvSpPr>
        <p:spPr>
          <a:xfrm>
            <a:off x="2057400" y="2895480"/>
            <a:ext cx="1219320" cy="0"/>
          </a:xfrm>
          <a:prstGeom prst="line">
            <a:avLst/>
          </a:prstGeom>
          <a:ln w="57240">
            <a:solidFill>
              <a:srgbClr val="ff99ff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Rectangle 7"/>
          <p:cNvSpPr/>
          <p:nvPr/>
        </p:nvSpPr>
        <p:spPr>
          <a:xfrm>
            <a:off x="3276720" y="2466720"/>
            <a:ext cx="4725720" cy="90720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cc0099"/>
              </a:gs>
            </a:gsLst>
            <a:lin ang="0"/>
          </a:gra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Arial"/>
              </a:rPr>
              <a:t>ХИМИЯЛЫҚ ТАЗА ЗАТТАРДЫ АЛУ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Rectangle 8"/>
          <p:cNvSpPr/>
          <p:nvPr/>
        </p:nvSpPr>
        <p:spPr>
          <a:xfrm>
            <a:off x="3276720" y="3646800"/>
            <a:ext cx="4725720" cy="113760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cc0099"/>
              </a:gs>
            </a:gsLst>
            <a:lin ang="0"/>
          </a:gra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Гальваностегия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Rectangle 9"/>
          <p:cNvSpPr/>
          <p:nvPr/>
        </p:nvSpPr>
        <p:spPr>
          <a:xfrm>
            <a:off x="3276720" y="4751640"/>
            <a:ext cx="4725720" cy="113760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cc0099"/>
              </a:gs>
            </a:gsLst>
            <a:lin ang="0"/>
          </a:gradFill>
          <a:ln w="0">
            <a:noFill/>
          </a:ln>
          <a:effectLst>
            <a:outerShdw dist="107932" dir="2700000" blurRad="0" rotWithShape="0">
              <a:srgbClr val="80808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Гальванопластика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Line 10"/>
          <p:cNvSpPr/>
          <p:nvPr/>
        </p:nvSpPr>
        <p:spPr>
          <a:xfrm>
            <a:off x="2057400" y="4191120"/>
            <a:ext cx="1219320" cy="0"/>
          </a:xfrm>
          <a:prstGeom prst="line">
            <a:avLst/>
          </a:prstGeom>
          <a:ln w="57240">
            <a:solidFill>
              <a:srgbClr val="ff99ff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Line 11"/>
          <p:cNvSpPr/>
          <p:nvPr/>
        </p:nvSpPr>
        <p:spPr>
          <a:xfrm>
            <a:off x="2057400" y="5257800"/>
            <a:ext cx="1219320" cy="0"/>
          </a:xfrm>
          <a:prstGeom prst="line">
            <a:avLst/>
          </a:prstGeom>
          <a:ln w="57240">
            <a:solidFill>
              <a:srgbClr val="ff99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Text Box 2"/>
          <p:cNvSpPr/>
          <p:nvPr/>
        </p:nvSpPr>
        <p:spPr>
          <a:xfrm>
            <a:off x="0" y="0"/>
            <a:ext cx="9144000" cy="4597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Электролизді қолдану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Номер слайда 11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5D3B1A-F1D7-4402-9F5D-38B30D48733A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Нижний колонтитул 12"/>
          <p:cNvSpPr/>
          <p:nvPr/>
        </p:nvSpPr>
        <p:spPr>
          <a:xfrm flipH="1" flipV="1">
            <a:off x="3078000" y="6721560"/>
            <a:ext cx="46080" cy="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rmAutofit fontScale="25000" lnSpcReduction="19999"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354" dur="indefinite" restart="never" nodeType="tmRoot">
          <p:childTnLst>
            <p:seq>
              <p:cTn id="355" dur="indefinite" nodeType="mainSeq">
                <p:childTnLst>
                  <p:par>
                    <p:cTn id="356" nodeType="clickEffect" fill="hold">
                      <p:stCondLst>
                        <p:cond delay="indefinite"/>
                      </p:stCondLst>
                      <p:childTnLst>
                        <p:par>
                          <p:cTn id="3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nodeType="clickEffect" fill="hold">
                      <p:stCondLst>
                        <p:cond delay="indefinite"/>
                      </p:stCondLst>
                      <p:childTnLst>
                        <p:par>
                          <p:cTn id="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nodeType="clickEffect" fill="hold">
                      <p:stCondLst>
                        <p:cond delay="indefinite"/>
                      </p:stCondLst>
                      <p:childTnLst>
                        <p:par>
                          <p:cTn id="3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1" descr=""/>
          <p:cNvPicPr/>
          <p:nvPr/>
        </p:nvPicPr>
        <p:blipFill>
          <a:blip r:embed="rId1"/>
          <a:stretch/>
        </p:blipFill>
        <p:spPr>
          <a:xfrm>
            <a:off x="457200" y="1523880"/>
            <a:ext cx="8077320" cy="4953240"/>
          </a:xfrm>
          <a:prstGeom prst="rect">
            <a:avLst/>
          </a:prstGeom>
          <a:ln w="0">
            <a:noFill/>
          </a:ln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Суреттерге тән ортақ не? 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522E00-D4A9-4BF0-B03E-27438F0F4EDA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Box 2"/>
          <p:cNvSpPr/>
          <p:nvPr/>
        </p:nvSpPr>
        <p:spPr>
          <a:xfrm>
            <a:off x="0" y="0"/>
            <a:ext cx="9144000" cy="368280"/>
          </a:xfrm>
          <a:prstGeom prst="rect">
            <a:avLst/>
          </a:prstGeom>
          <a:solidFill>
            <a:srgbClr val="6600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Monotype Corsiva"/>
              </a:rPr>
              <a:t>Применение электролиза</a:t>
            </a:r>
            <a:r>
              <a:rPr b="1" lang="ru-RU" sz="1800" strike="noStrike" u="none">
                <a:solidFill>
                  <a:srgbClr val="cc6600"/>
                </a:solidFill>
                <a:uFillTx/>
                <a:latin typeface="Monotype Corsiva"/>
              </a:rPr>
              <a:t> 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Text Box 3"/>
          <p:cNvSpPr/>
          <p:nvPr/>
        </p:nvSpPr>
        <p:spPr>
          <a:xfrm>
            <a:off x="304920" y="533520"/>
            <a:ext cx="7924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990099"/>
                </a:solidFill>
                <a:uFillTx/>
                <a:latin typeface="Arial"/>
              </a:rPr>
              <a:t>2. Гальваностегия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Line 4"/>
          <p:cNvSpPr/>
          <p:nvPr/>
        </p:nvSpPr>
        <p:spPr>
          <a:xfrm>
            <a:off x="228600" y="990720"/>
            <a:ext cx="8686800" cy="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Text Box 6"/>
          <p:cNvSpPr/>
          <p:nvPr/>
        </p:nvSpPr>
        <p:spPr>
          <a:xfrm>
            <a:off x="228600" y="5029200"/>
            <a:ext cx="8763120" cy="81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2000" strike="noStrike" u="none">
                <a:solidFill>
                  <a:srgbClr val="cc0099"/>
                </a:solidFill>
                <a:uFillTx/>
                <a:latin typeface="Arial"/>
              </a:rPr>
              <a:t>Гальваностегия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– коррозиядан қорғау үшін металдармен қаптау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(</a:t>
            </a:r>
            <a:r>
              <a:rPr b="1" lang="en-US" sz="1800" strike="noStrike" u="none">
                <a:solidFill>
                  <a:srgbClr val="808080"/>
                </a:solidFill>
                <a:uFillTx/>
                <a:latin typeface="Arial"/>
              </a:rPr>
              <a:t>Ni, Cr, Zn, Ag, Au, Cu …)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9" name="Рисунок 1" descr=""/>
          <p:cNvPicPr/>
          <p:nvPr/>
        </p:nvPicPr>
        <p:blipFill>
          <a:blip r:embed="rId2"/>
          <a:stretch/>
        </p:blipFill>
        <p:spPr>
          <a:xfrm>
            <a:off x="304920" y="1096920"/>
            <a:ext cx="2895480" cy="33987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2" descr=""/>
          <p:cNvPicPr/>
          <p:nvPr/>
        </p:nvPicPr>
        <p:blipFill>
          <a:blip r:embed="rId3"/>
          <a:stretch/>
        </p:blipFill>
        <p:spPr>
          <a:xfrm>
            <a:off x="3228840" y="1096920"/>
            <a:ext cx="3476880" cy="339876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4" descr=""/>
          <p:cNvPicPr/>
          <p:nvPr/>
        </p:nvPicPr>
        <p:blipFill>
          <a:blip r:embed="rId4"/>
          <a:stretch/>
        </p:blipFill>
        <p:spPr>
          <a:xfrm>
            <a:off x="6705720" y="1023840"/>
            <a:ext cx="2043000" cy="3505320"/>
          </a:xfrm>
          <a:prstGeom prst="rect">
            <a:avLst/>
          </a:prstGeom>
          <a:ln w="0">
            <a:noFill/>
          </a:ln>
        </p:spPr>
      </p:pic>
      <p:sp>
        <p:nvSpPr>
          <p:cNvPr id="192" name="Номер слайда 8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98F884-FC3A-40E1-B260-2A1344771BFC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Нижний колонтитул 9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371" dur="indefinite" restart="never" nodeType="tmRoot">
          <p:childTnLst>
            <p:seq>
              <p:cTn id="372" dur="indefinite" nodeType="mainSeq">
                <p:childTnLst>
                  <p:par>
                    <p:cTn id="373" nodeType="clickEffect" fill="hold">
                      <p:stCondLst>
                        <p:cond delay="indefinite"/>
                      </p:stCondLst>
                      <p:childTnLst>
                        <p:par>
                          <p:cTn id="3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7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 Box 3"/>
          <p:cNvSpPr/>
          <p:nvPr/>
        </p:nvSpPr>
        <p:spPr>
          <a:xfrm>
            <a:off x="304920" y="533520"/>
            <a:ext cx="79246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990099"/>
                </a:solidFill>
                <a:uFillTx/>
                <a:latin typeface="Arial"/>
              </a:rPr>
              <a:t>3. Гальванопластика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5" name="Line 4"/>
          <p:cNvSpPr/>
          <p:nvPr/>
        </p:nvSpPr>
        <p:spPr>
          <a:xfrm>
            <a:off x="228600" y="990720"/>
            <a:ext cx="8686800" cy="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6" name="Picture 9" descr="FIG13"/>
          <p:cNvPicPr/>
          <p:nvPr/>
        </p:nvPicPr>
        <p:blipFill>
          <a:blip r:embed="rId2"/>
          <a:stretch/>
        </p:blipFill>
        <p:spPr>
          <a:xfrm>
            <a:off x="8077320" y="657360"/>
            <a:ext cx="685800" cy="1019160"/>
          </a:xfrm>
          <a:prstGeom prst="rect">
            <a:avLst/>
          </a:prstGeom>
          <a:ln w="0">
            <a:noFill/>
          </a:ln>
        </p:spPr>
      </p:pic>
      <p:sp>
        <p:nvSpPr>
          <p:cNvPr id="197" name="Text Box 11"/>
          <p:cNvSpPr/>
          <p:nvPr/>
        </p:nvSpPr>
        <p:spPr>
          <a:xfrm>
            <a:off x="3276720" y="1676520"/>
            <a:ext cx="5486400" cy="94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cc0099"/>
                </a:solidFill>
                <a:uFillTx/>
                <a:latin typeface="Arial"/>
              </a:rPr>
              <a:t> </a:t>
            </a:r>
            <a:r>
              <a:rPr b="1" lang="ru-RU" sz="2000" strike="noStrike" u="none">
                <a:solidFill>
                  <a:srgbClr val="cc0099"/>
                </a:solidFill>
                <a:uFillTx/>
                <a:latin typeface="Arial"/>
              </a:rPr>
              <a:t>Гальванопластика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–электролиттік әдіспен дененің бетіне металды қондыру арқылы көшірме алу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Text Box 12"/>
          <p:cNvSpPr/>
          <p:nvPr/>
        </p:nvSpPr>
        <p:spPr>
          <a:xfrm>
            <a:off x="3429000" y="3048120"/>
            <a:ext cx="5486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Дене көшірмесін алу өте дәл жүргізіледі. Иондық және молекулалық әрекеттесу негізінде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Text Box 13"/>
          <p:cNvSpPr/>
          <p:nvPr/>
        </p:nvSpPr>
        <p:spPr>
          <a:xfrm>
            <a:off x="3352680" y="4849920"/>
            <a:ext cx="54104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cc0099"/>
                </a:solidFill>
                <a:uFillTx/>
                <a:latin typeface="Arial"/>
              </a:rPr>
              <a:t>Қолданысына мысал келтірейік?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250"/>
              </a:spcBef>
              <a:buClr>
                <a:srgbClr val="cc0099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Text Box 2"/>
          <p:cNvSpPr/>
          <p:nvPr/>
        </p:nvSpPr>
        <p:spPr>
          <a:xfrm>
            <a:off x="0" y="0"/>
            <a:ext cx="9144000" cy="4597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Электролизді қолдану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1" name="Рисунок 1" descr=""/>
          <p:cNvPicPr/>
          <p:nvPr/>
        </p:nvPicPr>
        <p:blipFill>
          <a:blip r:embed="rId3"/>
          <a:stretch/>
        </p:blipFill>
        <p:spPr>
          <a:xfrm>
            <a:off x="311040" y="1758960"/>
            <a:ext cx="2882880" cy="2889360"/>
          </a:xfrm>
          <a:prstGeom prst="rect">
            <a:avLst/>
          </a:prstGeom>
          <a:ln w="0">
            <a:noFill/>
          </a:ln>
        </p:spPr>
      </p:pic>
      <p:sp>
        <p:nvSpPr>
          <p:cNvPr id="202" name="Номер слайда 9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74FF71-83B5-4B16-839F-B878C31F3884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Нижний колонтитул 10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378" dur="indefinite" restart="never" nodeType="tmRoot">
          <p:childTnLst>
            <p:seq>
              <p:cTn id="379" dur="indefinite" nodeType="mainSeq">
                <p:childTnLst>
                  <p:par>
                    <p:cTn id="380" nodeType="clickEffect" fill="hold">
                      <p:stCondLst>
                        <p:cond delay="indefinite"/>
                      </p:stCondLst>
                      <p:childTnLst>
                        <p:par>
                          <p:cTn id="3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nodeType="clickEffect" fill="hold">
                      <p:stCondLst>
                        <p:cond delay="indefinite"/>
                      </p:stCondLst>
                      <p:childTnLst>
                        <p:par>
                          <p:cTn id="3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nodeType="clickEffect" fill="hold">
                      <p:stCondLst>
                        <p:cond delay="indefinite"/>
                      </p:stCondLst>
                      <p:childTnLst>
                        <p:par>
                          <p:cTn id="3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nodeType="clickEffect" fill="hold">
                      <p:stCondLst>
                        <p:cond delay="indefinite"/>
                      </p:stCondLst>
                      <p:childTnLst>
                        <p:par>
                          <p:cTn id="3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9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0"/>
          <p:cNvSpPr/>
          <p:nvPr/>
        </p:nvSpPr>
        <p:spPr>
          <a:xfrm>
            <a:off x="609480" y="1498320"/>
            <a:ext cx="7772400" cy="28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Электролизді қолдану басқа салаларда да кездеседі:</a:t>
            </a:r>
            <a:br>
              <a:rPr sz="18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оксидті қорған  метал бетіне пленка қаптау (анодтау); </a:t>
            </a:r>
            <a:br>
              <a:rPr sz="1600"/>
            </a:br>
            <a:br>
              <a:rPr sz="16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металл бетін электрохимиялық өңдеу; (полировка); </a:t>
            </a:r>
            <a:br>
              <a:rPr sz="1600"/>
            </a:br>
            <a:br>
              <a:rPr sz="16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металмен электрохимиялық бояу (мыспен, латунмен, хромдау т.б.); </a:t>
            </a:r>
            <a:br>
              <a:rPr sz="1600"/>
            </a:br>
            <a:br>
              <a:rPr sz="16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суды тазарту;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600"/>
            </a:br>
            <a:r>
              <a:rPr b="1" lang="ru-RU" sz="1600" strike="noStrike" u="none">
                <a:solidFill>
                  <a:srgbClr val="808080"/>
                </a:solidFill>
                <a:uFillTx/>
                <a:latin typeface="Arial"/>
              </a:rPr>
              <a:t>электрохимиялық қайрау (хирургиялық пышақ, қайшылар). </a:t>
            </a:r>
            <a:br>
              <a:rPr sz="1600"/>
            </a:b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Line 11"/>
          <p:cNvSpPr/>
          <p:nvPr/>
        </p:nvSpPr>
        <p:spPr>
          <a:xfrm>
            <a:off x="380880" y="6095880"/>
            <a:ext cx="8686800" cy="0"/>
          </a:xfrm>
          <a:prstGeom prst="line">
            <a:avLst/>
          </a:prstGeom>
          <a:ln w="381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Text Box 2"/>
          <p:cNvSpPr/>
          <p:nvPr/>
        </p:nvSpPr>
        <p:spPr>
          <a:xfrm>
            <a:off x="0" y="0"/>
            <a:ext cx="9144000" cy="4597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Электролизді қолдану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7" name="Рисунок 1" descr=""/>
          <p:cNvPicPr/>
          <p:nvPr/>
        </p:nvPicPr>
        <p:blipFill>
          <a:blip r:embed="rId2"/>
          <a:stretch/>
        </p:blipFill>
        <p:spPr>
          <a:xfrm>
            <a:off x="609480" y="4191120"/>
            <a:ext cx="2465640" cy="1823760"/>
          </a:xfrm>
          <a:prstGeom prst="rect">
            <a:avLst/>
          </a:prstGeom>
          <a:ln w="0">
            <a:noFill/>
          </a:ln>
        </p:spPr>
      </p:pic>
      <p:sp>
        <p:nvSpPr>
          <p:cNvPr id="208" name="Номер слайда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D6BFB5-C8F9-4FA3-8492-848F18A08626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Нижний колонтитул 6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Нижний колонтитул 1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Номер слайда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7231EC-2F97-467A-A1C7-50DBE2724050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Прямоугольник 3"/>
          <p:cNvSpPr/>
          <p:nvPr/>
        </p:nvSpPr>
        <p:spPr>
          <a:xfrm>
            <a:off x="304920" y="428760"/>
            <a:ext cx="8762760" cy="61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Газдардың, қышқылдардың және сілтілердің ерітінділері сонымен қоса тұздар мен металдардың қорытпалары не деп аталады?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Электролиттер В) Газ разряды С) қоспалық өткізгіштік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2. Су ерітінділерінде зат молекулаларының иондарға ыдырауы не дап аталады?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электролиттер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В) Электролиттік диссоциация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С) газдардағы электр тогы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Электролит арқылы электр тогы өткенде, элетродтарда зат бөліну процесі не деп аталады?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Электролит    В) Электролиз      С) Электролиттердегі элетр тогы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Фарадей заңын көрсет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m=kq;    В) m=k/q;     С) m=q/k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5. Жұмыс істеуге қажетті химиялық энергияны электролиз көмегімен үнемі жаңартып алып тұратын элемент не деп аталады?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аккумуляторды зрядтау     В) Гальваноплстика     С) Гальваностегия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6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Рельфті заттарды көшірмесін электролиттік жолмен дайындауды не деп атайды?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аккумуляторды зрядтау    В) Гальваноплстика    С) Гальв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аностегия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 Металл бұйымдардың бетін басқа металдың жұқа қабатымен жабуды не деп атайды?</a:t>
            </a:r>
            <a:br>
              <a:rPr sz="1200"/>
            </a:br>
            <a:r>
              <a:rPr b="0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аккумуляторды зрядтау    В) Гальваноплстика     С) Гальваностегия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8. Электролиттерде әр аттас иондрдың молекулаға бірігуі сияқты кері процесс те жүреді. 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Бұл процесс не деп аталады?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Рекомбинация    В) иондар      С) Электролиз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9. Кейбір электрондар бейтарап атомдар мен молекулалармен қосылып, теріс иондарды түзуі не деп аталады?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Рекомбинация      В) электролиз      С) газдың иондалуы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200"/>
            </a:b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</a:t>
            </a: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0</a:t>
            </a:r>
            <a:r>
              <a:rPr b="1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Шалаөткізгіштерге Менделеев кестесінің нақ арасында тұрған неше элемент жатады</a:t>
            </a:r>
            <a:br>
              <a:rPr sz="1200"/>
            </a:b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А) 15      В) 12              С) 14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cfdfe"/>
            </a:gs>
            <a:gs pos="100000">
              <a:srgbClr val="33cc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/>
          <p:nvPr/>
        </p:nvSpPr>
        <p:spPr>
          <a:xfrm>
            <a:off x="0" y="6491160"/>
            <a:ext cx="9144000" cy="36684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Text Box 5"/>
          <p:cNvSpPr/>
          <p:nvPr/>
        </p:nvSpPr>
        <p:spPr>
          <a:xfrm>
            <a:off x="0" y="147600"/>
            <a:ext cx="9144000" cy="30744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400" strike="noStrike" u="none">
                <a:solidFill>
                  <a:srgbClr val="ffffff"/>
                </a:solidFill>
                <a:uFillTx/>
                <a:latin typeface="Monotype Corsiva"/>
              </a:rPr>
              <a:t>Түрлі ортадағы электр тогы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WordArt 6"/>
          <p:cNvSpPr txBox="1"/>
          <p:nvPr/>
        </p:nvSpPr>
        <p:spPr>
          <a:xfrm>
            <a:off x="609480" y="1295280"/>
            <a:ext cx="8305920" cy="908280"/>
          </a:xfrm>
          <a:prstGeom prst="rect">
            <a:avLst/>
          </a:prstGeom>
        </p:spPr>
        <p:txBody>
          <a:bodyPr wrap="none" lIns="90000" rIns="90000" tIns="46800" bIns="468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3" strike="noStrike" u="none">
                <a:ln w="9360">
                  <a:solidFill>
                    <a:srgbClr val="000000"/>
                  </a:solidFill>
                  <a:miter/>
                </a:ln>
                <a:solidFill>
                  <a:srgbClr val="ff0000"/>
                </a:solidFill>
                <a:uFillTx/>
                <a:latin typeface="Arial"/>
              </a:rPr>
              <a:t>Сұйықтардағы электр тогы </a:t>
            </a:r>
            <a:endParaRPr b="0" lang="en-US" sz="1800" spc="3" strike="noStrike" u="none">
              <a:ln w="9360">
                <a:solidFill>
                  <a:srgbClr val="000000"/>
                </a:solidFill>
                <a:miter/>
              </a:ln>
              <a:solidFill>
                <a:srgbClr val="ff0000"/>
              </a:solidFill>
              <a:uFillTx/>
              <a:latin typeface="Arial"/>
              <a:ea typeface="Arial"/>
            </a:endParaRPr>
          </a:p>
        </p:txBody>
      </p:sp>
      <p:pic>
        <p:nvPicPr>
          <p:cNvPr id="10" name="Picture 10" descr="image001"/>
          <p:cNvPicPr/>
          <p:nvPr/>
        </p:nvPicPr>
        <p:blipFill>
          <a:blip r:embed="rId1"/>
          <a:srcRect l="0" t="0" r="0" b="54498"/>
          <a:stretch/>
        </p:blipFill>
        <p:spPr>
          <a:xfrm>
            <a:off x="685800" y="2743200"/>
            <a:ext cx="3276720" cy="206208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1" descr="image001"/>
          <p:cNvPicPr/>
          <p:nvPr/>
        </p:nvPicPr>
        <p:blipFill>
          <a:blip r:embed="rId2"/>
          <a:srcRect l="0" t="49864" r="0" b="5527"/>
          <a:stretch/>
        </p:blipFill>
        <p:spPr>
          <a:xfrm>
            <a:off x="4876920" y="4114800"/>
            <a:ext cx="3352680" cy="2048040"/>
          </a:xfrm>
          <a:prstGeom prst="rect">
            <a:avLst/>
          </a:prstGeom>
          <a:ln w="0">
            <a:noFill/>
          </a:ln>
        </p:spPr>
      </p:pic>
      <p:sp>
        <p:nvSpPr>
          <p:cNvPr id="12" name="Line 12"/>
          <p:cNvSpPr/>
          <p:nvPr/>
        </p:nvSpPr>
        <p:spPr>
          <a:xfrm>
            <a:off x="5105520" y="4191120"/>
            <a:ext cx="0" cy="19047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28600" y="33768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ff0000"/>
                </a:solidFill>
                <a:uFillTx/>
                <a:latin typeface="Arial"/>
              </a:rPr>
              <a:t>Бекіту сұрақтары: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9999"/>
          </a:bodyPr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Қандай заттарды электролиттер деп атайды?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Қандай бөлшектер электролиттерде ток тасымалдайды?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Электролиттік диссосация деген не?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Электролиз деген не? Оны қайда қолданады?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Фарадейдің электролиз заңының мәні неде?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971292-5B2A-438C-8458-0EC45EC24D19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04920" y="152280"/>
            <a:ext cx="8229600" cy="91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ff0000"/>
                </a:solidFill>
                <a:uFillTx/>
                <a:latin typeface="Arial"/>
              </a:rPr>
              <a:t>Бекітуге есептер: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457200" y="106668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Мыс сульфиті ерітіндісінің электролизі барысында 4 кДж  жұмыс жасалды. Ванна электродтары арасындағы кернеу 6В болса, бөлініп шыққан мыс мөлшері қандай?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b05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b050"/>
                </a:solidFill>
                <a:uFillTx/>
                <a:latin typeface="Arial"/>
              </a:rPr>
              <a:t>Ток күші 1,6 А катодта 10 минут ішінде массасы 0,316 г мыс бөлінді. k мәнін анықтаңыз.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824C92-233A-413B-9B50-7F719B847EBF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Кері байланыс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2" name="Объект 1" descr=""/>
          <p:cNvPicPr/>
          <p:nvPr/>
        </p:nvPicPr>
        <p:blipFill>
          <a:blip r:embed="rId1"/>
          <a:stretch/>
        </p:blipFill>
        <p:spPr>
          <a:xfrm>
            <a:off x="1066680" y="1676520"/>
            <a:ext cx="6858000" cy="4419360"/>
          </a:xfrm>
          <a:prstGeom prst="rect">
            <a:avLst/>
          </a:prstGeom>
          <a:ln w="0">
            <a:noFill/>
          </a:ln>
        </p:spPr>
      </p:pic>
      <p:sp>
        <p:nvSpPr>
          <p:cNvPr id="223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EA58E7-F163-453D-969E-21EF9617A762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ed3d7"/>
            </a:gs>
            <a:gs pos="100000">
              <a:srgbClr val="ebf6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/>
          <p:nvPr/>
        </p:nvSpPr>
        <p:spPr>
          <a:xfrm>
            <a:off x="1219320" y="1066680"/>
            <a:ext cx="6858000" cy="6426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Arial"/>
              </a:rPr>
              <a:t>Оқу мақсаты: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Text Box 3"/>
          <p:cNvSpPr/>
          <p:nvPr/>
        </p:nvSpPr>
        <p:spPr>
          <a:xfrm>
            <a:off x="1523880" y="2209680"/>
            <a:ext cx="6782040" cy="76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- электролиттердегі электр тогын сипаттау;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электролиз заңын есептер шығаруда қолдану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;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39316A5-9F84-43A9-AC07-B6A04961F4BA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/>
          <p:nvPr/>
        </p:nvSpPr>
        <p:spPr>
          <a:xfrm>
            <a:off x="990720" y="1905120"/>
            <a:ext cx="6858000" cy="34088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</a:rPr>
              <a:t>- </a:t>
            </a: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электролиттердегі электр тогын сипаттай білу;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2251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электролиз заңын білу;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spcBef>
                <a:spcPts val="2251"/>
              </a:spcBef>
              <a:buClr>
                <a:srgbClr val="00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электролиз заңын есептер шығаруда қолдану.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Text Box 8"/>
          <p:cNvSpPr/>
          <p:nvPr/>
        </p:nvSpPr>
        <p:spPr>
          <a:xfrm>
            <a:off x="3352680" y="1219320"/>
            <a:ext cx="281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Күтілетін нәтиже: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8348D78-8566-453D-BB3D-0EA68EFF7D3C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ed3d7"/>
            </a:gs>
            <a:gs pos="100000">
              <a:srgbClr val="ebf6f7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8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Бағалау критериі: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533160" y="914400"/>
            <a:ext cx="84582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9999"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Қандай заттарды электролиттер деп атайтынды біледі;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Қандай бөлшектер электролиттерде ток тасымалдайтынын біледі;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Электролиттік диссосация деген не екенін түсінеді;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Электролиз деген не екенін біледі; Оны қайда қолданатынын түсінеді;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Фарадейдің электролиз заңының мәні неде екенін сипатай алады;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Тұрақты шамаларды физикалық мағынасын аша алады.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Номер слайда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5957DCC-C0D6-48C1-838B-F34D9CD4CBA6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Нижний колонтитул 4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/>
          <p:cNvSpPr/>
          <p:nvPr/>
        </p:nvSpPr>
        <p:spPr>
          <a:xfrm>
            <a:off x="38160" y="73080"/>
            <a:ext cx="8943840" cy="39888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Электролиттік  диссоциация</a:t>
            </a:r>
            <a:r>
              <a:rPr b="1" lang="ru-RU" sz="2000" strike="noStrike" u="none">
                <a:solidFill>
                  <a:srgbClr val="cc6600"/>
                </a:solidFill>
                <a:uFillTx/>
                <a:latin typeface="Monotype Corsiva"/>
              </a:rPr>
              <a:t>  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Text Box 4"/>
          <p:cNvSpPr/>
          <p:nvPr/>
        </p:nvSpPr>
        <p:spPr>
          <a:xfrm>
            <a:off x="152280" y="669960"/>
            <a:ext cx="8829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7030a0"/>
                </a:solidFill>
                <a:uFillTx/>
                <a:latin typeface="Arial"/>
              </a:rPr>
              <a:t>Барлық сұйықтарды электрлік қасиетіне орай 2 топқа бөлуге болады: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Line 5"/>
          <p:cNvSpPr/>
          <p:nvPr/>
        </p:nvSpPr>
        <p:spPr>
          <a:xfrm>
            <a:off x="1143000" y="1143000"/>
            <a:ext cx="651528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8" name="AutoShape 6"/>
          <p:cNvGrpSpPr/>
          <p:nvPr/>
        </p:nvGrpSpPr>
        <p:grpSpPr>
          <a:xfrm>
            <a:off x="3035160" y="1176480"/>
            <a:ext cx="2517840" cy="493560"/>
            <a:chOff x="3035160" y="1176480"/>
            <a:chExt cx="2517840" cy="493560"/>
          </a:xfrm>
        </p:grpSpPr>
        <p:pic>
          <p:nvPicPr>
            <p:cNvPr id="29" name="AutoShape 6" descr=""/>
            <p:cNvPicPr/>
            <p:nvPr/>
          </p:nvPicPr>
          <p:blipFill>
            <a:blip r:embed="rId1"/>
            <a:stretch/>
          </p:blipFill>
          <p:spPr>
            <a:xfrm>
              <a:off x="3035160" y="1176480"/>
              <a:ext cx="2517840" cy="493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" name=""/>
            <p:cNvSpPr/>
            <p:nvPr/>
          </p:nvSpPr>
          <p:spPr>
            <a:xfrm>
              <a:off x="3065400" y="1206360"/>
              <a:ext cx="2371680" cy="32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1500" strike="noStrike" u="none">
                  <a:solidFill>
                    <a:srgbClr val="000000"/>
                  </a:solidFill>
                  <a:uFillTx/>
                  <a:latin typeface="Arial"/>
                </a:rPr>
                <a:t>сұйықтар</a:t>
              </a:r>
              <a:endParaRPr b="0" lang="en-US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1" name="AutoShape 7"/>
          <p:cNvSpPr/>
          <p:nvPr/>
        </p:nvSpPr>
        <p:spPr>
          <a:xfrm>
            <a:off x="1298520" y="1917720"/>
            <a:ext cx="2952720" cy="4078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44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ӨТКІЗГІШТЕР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Line 9"/>
          <p:cNvSpPr/>
          <p:nvPr/>
        </p:nvSpPr>
        <p:spPr>
          <a:xfrm flipH="1">
            <a:off x="2967120" y="1582560"/>
            <a:ext cx="1014480" cy="279720"/>
          </a:xfrm>
          <a:prstGeom prst="line">
            <a:avLst/>
          </a:prstGeom>
          <a:ln w="38160">
            <a:solidFill>
              <a:srgbClr val="00b05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Line 10"/>
          <p:cNvSpPr/>
          <p:nvPr/>
        </p:nvSpPr>
        <p:spPr>
          <a:xfrm>
            <a:off x="4567320" y="1582560"/>
            <a:ext cx="992160" cy="279720"/>
          </a:xfrm>
          <a:prstGeom prst="line">
            <a:avLst/>
          </a:prstGeom>
          <a:ln w="38160">
            <a:solidFill>
              <a:srgbClr val="00b05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AutoShape 11"/>
          <p:cNvSpPr/>
          <p:nvPr/>
        </p:nvSpPr>
        <p:spPr>
          <a:xfrm>
            <a:off x="5045040" y="1893960"/>
            <a:ext cx="2784600" cy="4078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44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ӨТКІЗБЕЙТІНДЕР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Line 12"/>
          <p:cNvSpPr/>
          <p:nvPr/>
        </p:nvSpPr>
        <p:spPr>
          <a:xfrm>
            <a:off x="4400640" y="3029040"/>
            <a:ext cx="0" cy="1886040"/>
          </a:xfrm>
          <a:prstGeom prst="line">
            <a:avLst/>
          </a:prstGeom>
          <a:ln w="28440">
            <a:solidFill>
              <a:srgbClr val="80808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Text Box 13"/>
          <p:cNvSpPr/>
          <p:nvPr/>
        </p:nvSpPr>
        <p:spPr>
          <a:xfrm>
            <a:off x="1298520" y="2352600"/>
            <a:ext cx="2952720" cy="1054080"/>
          </a:xfrm>
          <a:prstGeom prst="rect">
            <a:avLst/>
          </a:prstGeom>
          <a:solidFill>
            <a:srgbClr val="6b6b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500" strike="noStrike" u="none">
                <a:solidFill>
                  <a:srgbClr val="ffffff"/>
                </a:solidFill>
                <a:uFillTx/>
                <a:latin typeface="Arial"/>
              </a:rPr>
              <a:t>зарядталған еркін электрондары бар (диссоциациялайтын) - электролиттер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Text Box 14"/>
          <p:cNvSpPr/>
          <p:nvPr/>
        </p:nvSpPr>
        <p:spPr>
          <a:xfrm>
            <a:off x="5126040" y="2468520"/>
            <a:ext cx="2624040" cy="825480"/>
          </a:xfrm>
          <a:prstGeom prst="rect">
            <a:avLst/>
          </a:prstGeom>
          <a:solidFill>
            <a:srgbClr val="6b6b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ru-RU" sz="1500" strike="noStrike" u="none">
                <a:solidFill>
                  <a:srgbClr val="ffffff"/>
                </a:solidFill>
                <a:uFillTx/>
                <a:latin typeface="Arial"/>
              </a:rPr>
              <a:t>Зарядталған еркін бөлшектері жоқ (диссоциацияланбайтын)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Text Box 15"/>
          <p:cNvSpPr/>
          <p:nvPr/>
        </p:nvSpPr>
        <p:spPr>
          <a:xfrm>
            <a:off x="1298520" y="3657600"/>
            <a:ext cx="2952720" cy="1282680"/>
          </a:xfrm>
          <a:prstGeom prst="rect">
            <a:avLst/>
          </a:prstGeom>
          <a:solidFill>
            <a:srgbClr val="6b6b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72bfc5"/>
                </a:solidFill>
                <a:uFillTx/>
                <a:latin typeface="Arial"/>
              </a:rPr>
              <a:t>  </a:t>
            </a:r>
            <a:r>
              <a:rPr b="1" lang="ru-RU" sz="1500" strike="noStrike" u="none">
                <a:solidFill>
                  <a:srgbClr val="ffffff"/>
                </a:solidFill>
                <a:uFillTx/>
                <a:latin typeface="Arial"/>
              </a:rPr>
              <a:t>оған ерітінділер жатады (көбінде судағы) және балқымалар мен ерітінділер; (тұздар мен қышқылдардың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Arial"/>
              </a:rPr>
              <a:t>)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Text Box 16"/>
          <p:cNvSpPr/>
          <p:nvPr/>
        </p:nvSpPr>
        <p:spPr>
          <a:xfrm>
            <a:off x="5143680" y="3790800"/>
            <a:ext cx="2514600" cy="779760"/>
          </a:xfrm>
          <a:prstGeom prst="rect">
            <a:avLst/>
          </a:prstGeom>
          <a:solidFill>
            <a:srgbClr val="6b6bc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ffffff"/>
                </a:solidFill>
                <a:uFillTx/>
                <a:latin typeface="Arial"/>
              </a:rPr>
              <a:t>Оған дистилденген су, спирт, минералданған май…т.с.с. жатады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Line 17"/>
          <p:cNvSpPr/>
          <p:nvPr/>
        </p:nvSpPr>
        <p:spPr>
          <a:xfrm>
            <a:off x="1314360" y="5181480"/>
            <a:ext cx="651528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Text Box 18"/>
          <p:cNvSpPr/>
          <p:nvPr/>
        </p:nvSpPr>
        <p:spPr>
          <a:xfrm>
            <a:off x="914400" y="5433840"/>
            <a:ext cx="7391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cc3399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Электролиттік  диссоциация </a:t>
            </a:r>
            <a:r>
              <a:rPr b="1" lang="ru-RU" sz="1800" strike="noStrike" u="none">
                <a:solidFill>
                  <a:srgbClr val="7030a0"/>
                </a:solidFill>
                <a:uFillTx/>
                <a:latin typeface="Arial"/>
              </a:rPr>
              <a:t>деп заттардағы нейтраль молекулалардың ерітіндіде оң және теріс иондарға жіктелуін айтады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Номер слайда 1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E2ACCB-F91B-48BD-808D-B281B3D46A4C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Нижний колонтитул 17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nodeType="clickEffect" fill="hold">
                      <p:stCondLst>
                        <p:cond delay="indefinite"/>
                      </p:stCondLst>
                      <p:childTnLst>
                        <p:par>
                          <p:cTn id="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nodeType="clickEffect" fill="hold">
                      <p:stCondLst>
                        <p:cond delay="indefinite"/>
                      </p:stCondLst>
                      <p:childTnLst>
                        <p:par>
                          <p:cTn id="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nodeType="clickEffect" fill="hold">
                      <p:stCondLst>
                        <p:cond delay="indefinite"/>
                      </p:stCondLst>
                      <p:childTnLst>
                        <p:par>
                          <p:cTn id="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"/>
          <p:cNvSpPr/>
          <p:nvPr/>
        </p:nvSpPr>
        <p:spPr>
          <a:xfrm>
            <a:off x="380880" y="2895480"/>
            <a:ext cx="0" cy="27432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Line 4"/>
          <p:cNvSpPr/>
          <p:nvPr/>
        </p:nvSpPr>
        <p:spPr>
          <a:xfrm>
            <a:off x="380880" y="5638680"/>
            <a:ext cx="48006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Line 5"/>
          <p:cNvSpPr/>
          <p:nvPr/>
        </p:nvSpPr>
        <p:spPr>
          <a:xfrm flipV="1">
            <a:off x="5181480" y="2895480"/>
            <a:ext cx="0" cy="27432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380880" y="3352680"/>
            <a:ext cx="4800600" cy="228600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Oval 7"/>
          <p:cNvSpPr/>
          <p:nvPr/>
        </p:nvSpPr>
        <p:spPr>
          <a:xfrm>
            <a:off x="2444760" y="209088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Oval 8"/>
          <p:cNvSpPr/>
          <p:nvPr/>
        </p:nvSpPr>
        <p:spPr>
          <a:xfrm>
            <a:off x="2781360" y="2103480"/>
            <a:ext cx="457200" cy="45720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Text Box 9"/>
          <p:cNvSpPr/>
          <p:nvPr/>
        </p:nvSpPr>
        <p:spPr>
          <a:xfrm>
            <a:off x="2895480" y="1371600"/>
            <a:ext cx="1295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Na Cl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Text Box 12"/>
          <p:cNvSpPr/>
          <p:nvPr/>
        </p:nvSpPr>
        <p:spPr>
          <a:xfrm>
            <a:off x="838080" y="4952880"/>
            <a:ext cx="91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Na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Text Box 13"/>
          <p:cNvSpPr/>
          <p:nvPr/>
        </p:nvSpPr>
        <p:spPr>
          <a:xfrm>
            <a:off x="3581280" y="4876920"/>
            <a:ext cx="685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Cl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Oval 15"/>
          <p:cNvSpPr/>
          <p:nvPr/>
        </p:nvSpPr>
        <p:spPr>
          <a:xfrm>
            <a:off x="3505320" y="3505320"/>
            <a:ext cx="457200" cy="45720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Oval 16"/>
          <p:cNvSpPr/>
          <p:nvPr/>
        </p:nvSpPr>
        <p:spPr>
          <a:xfrm>
            <a:off x="533520" y="510552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Oval 17"/>
          <p:cNvSpPr/>
          <p:nvPr/>
        </p:nvSpPr>
        <p:spPr>
          <a:xfrm>
            <a:off x="2209680" y="495288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Oval 18"/>
          <p:cNvSpPr/>
          <p:nvPr/>
        </p:nvSpPr>
        <p:spPr>
          <a:xfrm>
            <a:off x="4419720" y="502920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Oval 19"/>
          <p:cNvSpPr/>
          <p:nvPr/>
        </p:nvSpPr>
        <p:spPr>
          <a:xfrm>
            <a:off x="762120" y="3581280"/>
            <a:ext cx="457200" cy="45720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Oval 20"/>
          <p:cNvSpPr/>
          <p:nvPr/>
        </p:nvSpPr>
        <p:spPr>
          <a:xfrm>
            <a:off x="1417680" y="3936960"/>
            <a:ext cx="487440" cy="50976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Oval 21"/>
          <p:cNvSpPr/>
          <p:nvPr/>
        </p:nvSpPr>
        <p:spPr>
          <a:xfrm>
            <a:off x="4343400" y="380988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Oval 22"/>
          <p:cNvSpPr/>
          <p:nvPr/>
        </p:nvSpPr>
        <p:spPr>
          <a:xfrm>
            <a:off x="1676520" y="3429000"/>
            <a:ext cx="457200" cy="457200"/>
          </a:xfrm>
          <a:prstGeom prst="ellipse">
            <a:avLst/>
          </a:prstGeom>
          <a:solidFill>
            <a:srgbClr val="ff99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Oval 23"/>
          <p:cNvSpPr/>
          <p:nvPr/>
        </p:nvSpPr>
        <p:spPr>
          <a:xfrm>
            <a:off x="2438280" y="4343400"/>
            <a:ext cx="457200" cy="45720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Oval 24"/>
          <p:cNvSpPr/>
          <p:nvPr/>
        </p:nvSpPr>
        <p:spPr>
          <a:xfrm>
            <a:off x="3246480" y="5079960"/>
            <a:ext cx="487440" cy="509760"/>
          </a:xfrm>
          <a:prstGeom prst="ellipse">
            <a:avLst/>
          </a:prstGeom>
          <a:solidFill>
            <a:srgbClr val="00cc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Text Box 25"/>
          <p:cNvSpPr/>
          <p:nvPr/>
        </p:nvSpPr>
        <p:spPr>
          <a:xfrm>
            <a:off x="228600" y="685800"/>
            <a:ext cx="8686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cc3399"/>
                </a:solidFill>
                <a:uFillTx/>
                <a:latin typeface="Arial"/>
              </a:rPr>
              <a:t>Ас тұзының электролиттік диссоциациясы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Line 26"/>
          <p:cNvSpPr/>
          <p:nvPr/>
        </p:nvSpPr>
        <p:spPr>
          <a:xfrm>
            <a:off x="228600" y="1143000"/>
            <a:ext cx="868680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Line 27"/>
          <p:cNvSpPr/>
          <p:nvPr/>
        </p:nvSpPr>
        <p:spPr>
          <a:xfrm>
            <a:off x="5410080" y="1371600"/>
            <a:ext cx="0" cy="426708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Text Box 28"/>
          <p:cNvSpPr/>
          <p:nvPr/>
        </p:nvSpPr>
        <p:spPr>
          <a:xfrm>
            <a:off x="5943600" y="1523880"/>
            <a:ext cx="2819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NaCl 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 Na</a:t>
            </a:r>
            <a:r>
              <a:rPr b="1" lang="en-US" sz="28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 + Cl</a:t>
            </a:r>
            <a:r>
              <a:rPr b="1" lang="en-US" sz="3600" strike="noStrike" u="none" baseline="30000">
                <a:solidFill>
                  <a:srgbClr val="000000"/>
                </a:solidFill>
                <a:uFillTx/>
                <a:latin typeface="Arial"/>
              </a:rPr>
              <a:t>-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Line 29"/>
          <p:cNvSpPr/>
          <p:nvPr/>
        </p:nvSpPr>
        <p:spPr>
          <a:xfrm>
            <a:off x="5943600" y="2286000"/>
            <a:ext cx="281952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Text Box 30"/>
          <p:cNvSpPr/>
          <p:nvPr/>
        </p:nvSpPr>
        <p:spPr>
          <a:xfrm>
            <a:off x="5829480" y="2438280"/>
            <a:ext cx="2971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Басқа заттардың диссоциациясы: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Text Box 31"/>
          <p:cNvSpPr/>
          <p:nvPr/>
        </p:nvSpPr>
        <p:spPr>
          <a:xfrm>
            <a:off x="5715000" y="3352680"/>
            <a:ext cx="304812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CuSO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Cu 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SO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Text Box 32"/>
          <p:cNvSpPr/>
          <p:nvPr/>
        </p:nvSpPr>
        <p:spPr>
          <a:xfrm>
            <a:off x="5715000" y="3886200"/>
            <a:ext cx="3048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HCl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H 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Cl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Text Box 33"/>
          <p:cNvSpPr/>
          <p:nvPr/>
        </p:nvSpPr>
        <p:spPr>
          <a:xfrm>
            <a:off x="5715000" y="4419720"/>
            <a:ext cx="320040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H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SO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H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H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SO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4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Text Box 34"/>
          <p:cNvSpPr/>
          <p:nvPr/>
        </p:nvSpPr>
        <p:spPr>
          <a:xfrm>
            <a:off x="5715000" y="4952880"/>
            <a:ext cx="3124080" cy="4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CaCl</a:t>
            </a:r>
            <a:r>
              <a:rPr b="1" lang="en-US" sz="2000" strike="noStrike" u="none" baseline="-25000">
                <a:solidFill>
                  <a:srgbClr val="000000"/>
                </a:solidFill>
                <a:uFillTx/>
                <a:latin typeface="Arial"/>
              </a:rPr>
              <a:t>2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Symbol"/>
                <a:ea typeface="Symbol"/>
              </a:rPr>
              <a:t>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Ca 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2+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 + Cl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- 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Arial"/>
              </a:rPr>
              <a:t>+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Arial"/>
              </a:rPr>
              <a:t>Cl</a:t>
            </a:r>
            <a:r>
              <a:rPr b="1" lang="en-US" sz="2400" strike="noStrike" u="none" baseline="30000">
                <a:solidFill>
                  <a:srgbClr val="000000"/>
                </a:solidFill>
                <a:uFillTx/>
                <a:latin typeface="Arial"/>
              </a:rPr>
              <a:t>-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Text Box 35"/>
          <p:cNvSpPr/>
          <p:nvPr/>
        </p:nvSpPr>
        <p:spPr>
          <a:xfrm>
            <a:off x="228600" y="5791320"/>
            <a:ext cx="8610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Диссоциация кезінде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металдар ионы және сутегі ионы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үнемі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оң зарядталған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, ал </a:t>
            </a:r>
            <a:r>
              <a:rPr b="1" lang="ru-RU" sz="1800" strike="noStrike" u="none">
                <a:solidFill>
                  <a:srgbClr val="333399"/>
                </a:solidFill>
                <a:uFillTx/>
                <a:latin typeface="Arial"/>
              </a:rPr>
              <a:t>қышқыл</a:t>
            </a: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rgbClr val="333399"/>
                </a:solidFill>
                <a:uFillTx/>
                <a:latin typeface="Arial"/>
              </a:rPr>
              <a:t>радикалы мен ОН тобы – теріс зарядталады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Text Box 2"/>
          <p:cNvSpPr/>
          <p:nvPr/>
        </p:nvSpPr>
        <p:spPr>
          <a:xfrm>
            <a:off x="100080" y="42840"/>
            <a:ext cx="8943840" cy="39888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Monotype Corsiva"/>
              </a:rPr>
              <a:t>Электролиттік  диссоциация</a:t>
            </a:r>
            <a:r>
              <a:rPr b="1" lang="ru-RU" sz="2000" strike="noStrike" u="none">
                <a:solidFill>
                  <a:srgbClr val="cc6600"/>
                </a:solidFill>
                <a:uFillTx/>
                <a:latin typeface="Monotype Corsiva"/>
              </a:rPr>
              <a:t>  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Номер слайда 3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0A4ACFF-75B2-4D67-A8A2-B46E9399E483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Нижний колонтитул 33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nodeType="clickEffect" fill="hold">
                      <p:stCondLst>
                        <p:cond delay="indefinite"/>
                      </p:stCondLst>
                      <p:childTnLst>
                        <p:par>
                          <p:cTn id="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path" presetID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2.94798E-006 C -0.01371 0.14682 -0.00312 0.02219 -0.00312 0.37734 E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nodeType="withEffect" fill="hold" presetClass="path" presetID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06 2.94798E-006 C -0.01372 0.14682 -0.00313 0.02219 -0.00313 0.37734 E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Effect" fill="hold">
                      <p:stCondLst>
                        <p:cond delay="indefinite"/>
                      </p:stCondLst>
                      <p:childTnLst>
                        <p:par>
                          <p:cTn id="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path" presetID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37734 C 4.9999999999998E-006 0.3919 0.00711 0.39029 0.01494 0.39792 C 0.01667 0.39953 0.01789 0.40185 0.0198 0.40323 C 0.02275 0.40578 0.02935 0.41017 0.02935 0.4104 C 0.03438 0.41873 0.04219 0.42219 0.05122 0.42381 C 0.05556 0.4289 0.06077 0.43075 0.06685 0.4319 C 0.07327 0.43445 0.07952 0.43514 0.08612 0.43607 C 0.09966 0.44393 0.12778 0.443 0.14167 0.443 E"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nodeType="withEffect" fill="hold" presetClass="path" presetID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37734 C -0.00833 0.38358 -0.01128 0.3926 -0.01597 0.39907 C -0.01823 0.40185 -0.02187 0.40323 -0.02413 0.40531 C -0.0283 0.40901 -0.03159 0.41433 -0.03576 0.41757 C -0.03975 0.42104 -0.04722 0.42543 -0.05191 0.42705 C -0.05746 0.4319 -0.06284 0.43607 -0.06927 0.43792 C -0.0802 0.44855 -0.09583 0.44971 -0.10885 0.45179 C -0.11423 0.45271 -0.11944 0.45503 -0.125 0.45503 E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nodeType="clickEffect" fill="hold">
                      <p:stCondLst>
                        <p:cond delay="indefinite"/>
                      </p:stCondLst>
                      <p:childTnLst>
                        <p:par>
                          <p:cTn id="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nodeType="clickEffect" fill="hold">
                      <p:stCondLst>
                        <p:cond delay="indefinite"/>
                      </p:stCondLst>
                      <p:childTnLst>
                        <p:par>
                          <p:cTn id="1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nodeType="clickEffect" fill="hold">
                      <p:stCondLst>
                        <p:cond delay="indefinite"/>
                      </p:stCondLst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nodeType="clickEffect" fill="hold">
                      <p:stCondLst>
                        <p:cond delay="indefinite"/>
                      </p:stCondLst>
                      <p:childTnLst>
                        <p:par>
                          <p:cTn id="1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nodeType="clickEffect" fill="hold">
                      <p:stCondLst>
                        <p:cond delay="indefinite"/>
                      </p:stCondLst>
                      <p:childTnLst>
                        <p:par>
                          <p:cTn id="1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nodeType="clickEffect" fill="hold">
                      <p:stCondLst>
                        <p:cond delay="indefinite"/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nodeType="clickEffect" fill="hold">
                      <p:stCondLst>
                        <p:cond delay="indefinite"/>
                      </p:stCondLst>
                      <p:childTnLst>
                        <p:par>
                          <p:cTn id="1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nodeType="clickEffect" fill="hold">
                      <p:stCondLst>
                        <p:cond delay="indefinite"/>
                      </p:stCondLst>
                      <p:childTnLst>
                        <p:par>
                          <p:cTn id="1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2"/>
          <p:cNvSpPr/>
          <p:nvPr/>
        </p:nvSpPr>
        <p:spPr>
          <a:xfrm>
            <a:off x="1143000" y="762120"/>
            <a:ext cx="6858000" cy="11912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00b050"/>
                </a:solidFill>
                <a:uFillTx/>
                <a:latin typeface="Arial"/>
              </a:rPr>
              <a:t>Электролиттердегі электр тогы. Электролиз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Text Box 3"/>
          <p:cNvSpPr/>
          <p:nvPr/>
        </p:nvSpPr>
        <p:spPr>
          <a:xfrm>
            <a:off x="3200400" y="380880"/>
            <a:ext cx="2819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Басты сұрақ: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Picture 9" descr="electrolys-water"/>
          <p:cNvPicPr/>
          <p:nvPr/>
        </p:nvPicPr>
        <p:blipFill>
          <a:blip r:embed="rId2"/>
          <a:stretch/>
        </p:blipFill>
        <p:spPr>
          <a:xfrm>
            <a:off x="1163520" y="2273400"/>
            <a:ext cx="6894720" cy="4572000"/>
          </a:xfrm>
          <a:prstGeom prst="rect">
            <a:avLst/>
          </a:prstGeom>
          <a:ln w="0">
            <a:noFill/>
          </a:ln>
        </p:spPr>
      </p:pic>
      <p:sp>
        <p:nvSpPr>
          <p:cNvPr id="80" name="Номер слайда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E9BCF8-B07E-40E4-9803-46C8E5C8D0A2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Нижний колонтитул 5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2"/>
          <p:cNvSpPr/>
          <p:nvPr/>
        </p:nvSpPr>
        <p:spPr>
          <a:xfrm>
            <a:off x="0" y="0"/>
            <a:ext cx="9144000" cy="52092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70c0"/>
                </a:solidFill>
                <a:uFillTx/>
                <a:latin typeface="Monotype Corsiva"/>
              </a:rPr>
              <a:t>Электролиз</a:t>
            </a:r>
            <a:r>
              <a:rPr b="1" lang="ru-RU" sz="2800" strike="noStrike" u="none">
                <a:solidFill>
                  <a:srgbClr val="0070c0"/>
                </a:solidFill>
                <a:uFillTx/>
                <a:latin typeface="Monotype Corsiva"/>
              </a:rPr>
              <a:t>  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Text Box 3"/>
          <p:cNvSpPr/>
          <p:nvPr/>
        </p:nvSpPr>
        <p:spPr>
          <a:xfrm>
            <a:off x="228600" y="609480"/>
            <a:ext cx="86868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Электролитте иондар  хаосты қозғалады, бірақ электр өрісін тудырғанда қозғалыс сипаты реттелген түрге ие болады:</a:t>
            </a:r>
            <a:r>
              <a:rPr b="1" lang="ru-RU" sz="1800" strike="noStrike" u="none">
                <a:solidFill>
                  <a:srgbClr val="cc3399"/>
                </a:solidFill>
                <a:uFillTx/>
                <a:latin typeface="Arial"/>
              </a:rPr>
              <a:t> оң иондар (катиондар) катодқа, </a:t>
            </a:r>
            <a:r>
              <a:rPr b="1" lang="ru-RU" sz="1800" strike="noStrike" u="none">
                <a:solidFill>
                  <a:srgbClr val="333399"/>
                </a:solidFill>
                <a:uFillTx/>
                <a:latin typeface="Arial"/>
              </a:rPr>
              <a:t>теріс иондар (аниондар) анодқа қозғалады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Line 4"/>
          <p:cNvSpPr/>
          <p:nvPr/>
        </p:nvSpPr>
        <p:spPr>
          <a:xfrm>
            <a:off x="152280" y="1981080"/>
            <a:ext cx="8686800" cy="0"/>
          </a:xfrm>
          <a:prstGeom prst="line">
            <a:avLst/>
          </a:prstGeom>
          <a:ln w="2844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Rectangle 5"/>
          <p:cNvSpPr/>
          <p:nvPr/>
        </p:nvSpPr>
        <p:spPr>
          <a:xfrm>
            <a:off x="806400" y="3019320"/>
            <a:ext cx="4724280" cy="28195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Rectangle 7"/>
          <p:cNvSpPr/>
          <p:nvPr/>
        </p:nvSpPr>
        <p:spPr>
          <a:xfrm>
            <a:off x="1066680" y="2819520"/>
            <a:ext cx="152640" cy="2743200"/>
          </a:xfrm>
          <a:prstGeom prst="rect">
            <a:avLst/>
          </a:prstGeom>
          <a:solidFill>
            <a:srgbClr val="0000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Rectangle 8"/>
          <p:cNvSpPr/>
          <p:nvPr/>
        </p:nvSpPr>
        <p:spPr>
          <a:xfrm>
            <a:off x="5029200" y="2819520"/>
            <a:ext cx="152280" cy="2743200"/>
          </a:xfrm>
          <a:prstGeom prst="rect">
            <a:avLst/>
          </a:prstGeom>
          <a:solidFill>
            <a:srgbClr val="ff0000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Line 9"/>
          <p:cNvSpPr/>
          <p:nvPr/>
        </p:nvSpPr>
        <p:spPr>
          <a:xfrm flipV="1">
            <a:off x="1143000" y="2514240"/>
            <a:ext cx="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Line 10"/>
          <p:cNvSpPr/>
          <p:nvPr/>
        </p:nvSpPr>
        <p:spPr>
          <a:xfrm>
            <a:off x="1143000" y="2514600"/>
            <a:ext cx="14479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Line 11"/>
          <p:cNvSpPr/>
          <p:nvPr/>
        </p:nvSpPr>
        <p:spPr>
          <a:xfrm>
            <a:off x="2590920" y="2362320"/>
            <a:ext cx="0" cy="228600"/>
          </a:xfrm>
          <a:prstGeom prst="line">
            <a:avLst/>
          </a:prstGeom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Line 12"/>
          <p:cNvSpPr/>
          <p:nvPr/>
        </p:nvSpPr>
        <p:spPr>
          <a:xfrm>
            <a:off x="2743200" y="2209680"/>
            <a:ext cx="0" cy="533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Line 13"/>
          <p:cNvSpPr/>
          <p:nvPr/>
        </p:nvSpPr>
        <p:spPr>
          <a:xfrm>
            <a:off x="2743200" y="2514600"/>
            <a:ext cx="236232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Line 14"/>
          <p:cNvSpPr/>
          <p:nvPr/>
        </p:nvSpPr>
        <p:spPr>
          <a:xfrm flipV="1">
            <a:off x="5105520" y="2514240"/>
            <a:ext cx="0" cy="304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Text Box 15"/>
          <p:cNvSpPr/>
          <p:nvPr/>
        </p:nvSpPr>
        <p:spPr>
          <a:xfrm>
            <a:off x="5181480" y="2362320"/>
            <a:ext cx="106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0000"/>
                </a:solidFill>
                <a:uFillTx/>
                <a:latin typeface="Arial"/>
              </a:rPr>
              <a:t>+</a:t>
            </a:r>
            <a:r>
              <a:rPr b="1" lang="ru-RU" sz="1600" strike="noStrike" u="none">
                <a:solidFill>
                  <a:srgbClr val="000000"/>
                </a:solidFill>
                <a:uFillTx/>
                <a:latin typeface="Arial"/>
              </a:rPr>
              <a:t> (анод)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Text Box 16"/>
          <p:cNvSpPr/>
          <p:nvPr/>
        </p:nvSpPr>
        <p:spPr>
          <a:xfrm>
            <a:off x="0" y="2362320"/>
            <a:ext cx="10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00ff"/>
                </a:solidFill>
                <a:uFillTx/>
                <a:latin typeface="Arial"/>
              </a:rPr>
              <a:t>-</a:t>
            </a:r>
            <a:r>
              <a:rPr b="1" lang="ru-RU" sz="1600" strike="noStrike" u="none">
                <a:solidFill>
                  <a:srgbClr val="000000"/>
                </a:solidFill>
                <a:uFillTx/>
                <a:latin typeface="Arial"/>
              </a:rPr>
              <a:t> (катод)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Oval 28"/>
          <p:cNvSpPr/>
          <p:nvPr/>
        </p:nvSpPr>
        <p:spPr>
          <a:xfrm>
            <a:off x="1338120" y="5043240"/>
            <a:ext cx="650880" cy="64980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Arial"/>
              </a:rPr>
              <a:t>+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7" name="Группа 1"/>
          <p:cNvGrpSpPr/>
          <p:nvPr/>
        </p:nvGrpSpPr>
        <p:grpSpPr>
          <a:xfrm>
            <a:off x="1371600" y="3270240"/>
            <a:ext cx="1143000" cy="649800"/>
            <a:chOff x="1371600" y="3270240"/>
            <a:chExt cx="1143000" cy="649800"/>
          </a:xfrm>
        </p:grpSpPr>
        <p:sp>
          <p:nvSpPr>
            <p:cNvPr id="98" name="Oval 31"/>
            <p:cNvSpPr/>
            <p:nvPr/>
          </p:nvSpPr>
          <p:spPr>
            <a:xfrm>
              <a:off x="1371600" y="3270240"/>
              <a:ext cx="650880" cy="649800"/>
            </a:xfrm>
            <a:prstGeom prst="ellipse">
              <a:avLst/>
            </a:prstGeom>
            <a:solidFill>
              <a:srgbClr val="0000ff"/>
            </a:solidFill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-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9" name="Line 36"/>
            <p:cNvSpPr/>
            <p:nvPr/>
          </p:nvSpPr>
          <p:spPr>
            <a:xfrm>
              <a:off x="1981080" y="3581640"/>
              <a:ext cx="53352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0" name="Группа 2"/>
          <p:cNvGrpSpPr/>
          <p:nvPr/>
        </p:nvGrpSpPr>
        <p:grpSpPr>
          <a:xfrm>
            <a:off x="1676520" y="4184640"/>
            <a:ext cx="1143000" cy="649800"/>
            <a:chOff x="1676520" y="4184640"/>
            <a:chExt cx="1143000" cy="649800"/>
          </a:xfrm>
        </p:grpSpPr>
        <p:sp>
          <p:nvSpPr>
            <p:cNvPr id="101" name="Oval 35"/>
            <p:cNvSpPr/>
            <p:nvPr/>
          </p:nvSpPr>
          <p:spPr>
            <a:xfrm>
              <a:off x="1676520" y="4184640"/>
              <a:ext cx="650880" cy="649800"/>
            </a:xfrm>
            <a:prstGeom prst="ellipse">
              <a:avLst/>
            </a:prstGeom>
            <a:solidFill>
              <a:srgbClr val="0000ff"/>
            </a:solidFill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-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2" name="Line 37"/>
            <p:cNvSpPr/>
            <p:nvPr/>
          </p:nvSpPr>
          <p:spPr>
            <a:xfrm>
              <a:off x="2286000" y="4496040"/>
              <a:ext cx="53352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3" name="Группа 3"/>
          <p:cNvGrpSpPr/>
          <p:nvPr/>
        </p:nvGrpSpPr>
        <p:grpSpPr>
          <a:xfrm>
            <a:off x="2743200" y="3892320"/>
            <a:ext cx="1143000" cy="649800"/>
            <a:chOff x="2743200" y="3892320"/>
            <a:chExt cx="1143000" cy="649800"/>
          </a:xfrm>
        </p:grpSpPr>
        <p:sp>
          <p:nvSpPr>
            <p:cNvPr id="104" name="Oval 33"/>
            <p:cNvSpPr/>
            <p:nvPr/>
          </p:nvSpPr>
          <p:spPr>
            <a:xfrm>
              <a:off x="2743200" y="3892320"/>
              <a:ext cx="650880" cy="649800"/>
            </a:xfrm>
            <a:prstGeom prst="ellipse">
              <a:avLst/>
            </a:prstGeom>
            <a:solidFill>
              <a:srgbClr val="0000ff"/>
            </a:solidFill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-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" name="Line 38"/>
            <p:cNvSpPr/>
            <p:nvPr/>
          </p:nvSpPr>
          <p:spPr>
            <a:xfrm>
              <a:off x="3352680" y="4203720"/>
              <a:ext cx="53352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6" name="Группа 4"/>
          <p:cNvGrpSpPr/>
          <p:nvPr/>
        </p:nvGrpSpPr>
        <p:grpSpPr>
          <a:xfrm>
            <a:off x="3325680" y="4545000"/>
            <a:ext cx="1141560" cy="649800"/>
            <a:chOff x="3325680" y="4545000"/>
            <a:chExt cx="1141560" cy="649800"/>
          </a:xfrm>
        </p:grpSpPr>
        <p:sp>
          <p:nvSpPr>
            <p:cNvPr id="107" name="Oval 32"/>
            <p:cNvSpPr/>
            <p:nvPr/>
          </p:nvSpPr>
          <p:spPr>
            <a:xfrm>
              <a:off x="3325680" y="4545000"/>
              <a:ext cx="648360" cy="649800"/>
            </a:xfrm>
            <a:prstGeom prst="ellipse">
              <a:avLst/>
            </a:prstGeom>
            <a:solidFill>
              <a:srgbClr val="0000ff"/>
            </a:solidFill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-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8" name="Line 39"/>
            <p:cNvSpPr/>
            <p:nvPr/>
          </p:nvSpPr>
          <p:spPr>
            <a:xfrm>
              <a:off x="3935880" y="4856040"/>
              <a:ext cx="531360" cy="0"/>
            </a:xfrm>
            <a:prstGeom prst="line">
              <a:avLst/>
            </a:prstGeom>
            <a:ln w="38160">
              <a:solidFill>
                <a:srgbClr val="0000ff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9" name="Группа 7"/>
          <p:cNvGrpSpPr/>
          <p:nvPr/>
        </p:nvGrpSpPr>
        <p:grpSpPr>
          <a:xfrm>
            <a:off x="3816360" y="3128760"/>
            <a:ext cx="1108080" cy="649800"/>
            <a:chOff x="3816360" y="3128760"/>
            <a:chExt cx="1108080" cy="649800"/>
          </a:xfrm>
        </p:grpSpPr>
        <p:sp>
          <p:nvSpPr>
            <p:cNvPr id="110" name="Oval 27"/>
            <p:cNvSpPr/>
            <p:nvPr/>
          </p:nvSpPr>
          <p:spPr>
            <a:xfrm>
              <a:off x="4273560" y="3128760"/>
              <a:ext cx="650880" cy="64980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+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1" name="Line 41"/>
            <p:cNvSpPr/>
            <p:nvPr/>
          </p:nvSpPr>
          <p:spPr>
            <a:xfrm flipH="1">
              <a:off x="3816360" y="3440160"/>
              <a:ext cx="45720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12" name="Группа 5"/>
          <p:cNvGrpSpPr/>
          <p:nvPr/>
        </p:nvGrpSpPr>
        <p:grpSpPr>
          <a:xfrm>
            <a:off x="3751200" y="5010120"/>
            <a:ext cx="1108080" cy="649800"/>
            <a:chOff x="3751200" y="5010120"/>
            <a:chExt cx="1108080" cy="649800"/>
          </a:xfrm>
        </p:grpSpPr>
        <p:sp>
          <p:nvSpPr>
            <p:cNvPr id="113" name="Oval 29"/>
            <p:cNvSpPr/>
            <p:nvPr/>
          </p:nvSpPr>
          <p:spPr>
            <a:xfrm>
              <a:off x="4208400" y="5010120"/>
              <a:ext cx="650880" cy="64980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+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4" name="Line 42"/>
            <p:cNvSpPr/>
            <p:nvPr/>
          </p:nvSpPr>
          <p:spPr>
            <a:xfrm flipH="1">
              <a:off x="3751200" y="5321520"/>
              <a:ext cx="45720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5" name="Line 43"/>
          <p:cNvSpPr/>
          <p:nvPr/>
        </p:nvSpPr>
        <p:spPr>
          <a:xfrm flipH="1">
            <a:off x="1371600" y="5257800"/>
            <a:ext cx="457200" cy="0"/>
          </a:xfrm>
          <a:prstGeom prst="line">
            <a:avLst/>
          </a:prstGeom>
          <a:ln w="38160">
            <a:solidFill>
              <a:srgbClr val="ff0000"/>
            </a:solidFill>
            <a:miter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6" name="Группа 6"/>
          <p:cNvGrpSpPr/>
          <p:nvPr/>
        </p:nvGrpSpPr>
        <p:grpSpPr>
          <a:xfrm>
            <a:off x="2678040" y="3195360"/>
            <a:ext cx="1108080" cy="649800"/>
            <a:chOff x="2678040" y="3195360"/>
            <a:chExt cx="1108080" cy="649800"/>
          </a:xfrm>
        </p:grpSpPr>
        <p:sp>
          <p:nvSpPr>
            <p:cNvPr id="117" name="Oval 34"/>
            <p:cNvSpPr/>
            <p:nvPr/>
          </p:nvSpPr>
          <p:spPr>
            <a:xfrm>
              <a:off x="3135240" y="3195360"/>
              <a:ext cx="650880" cy="64980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150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Arial"/>
                </a:rPr>
                <a:t>+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8" name="Line 44"/>
            <p:cNvSpPr/>
            <p:nvPr/>
          </p:nvSpPr>
          <p:spPr>
            <a:xfrm flipH="1">
              <a:off x="2678040" y="3506760"/>
              <a:ext cx="45720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lg" type="stealth" w="lg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9" name="Text Box 45"/>
          <p:cNvSpPr/>
          <p:nvPr/>
        </p:nvSpPr>
        <p:spPr>
          <a:xfrm>
            <a:off x="5799240" y="2990880"/>
            <a:ext cx="2895480" cy="194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cc0099"/>
                </a:solidFill>
                <a:uFillTx/>
                <a:latin typeface="Arial"/>
              </a:rPr>
              <a:t>Электролиттегі электр </a:t>
            </a:r>
            <a:r>
              <a:rPr b="1" lang="ru-RU" sz="1800" strike="noStrike" u="none">
                <a:solidFill>
                  <a:srgbClr val="cc0099"/>
                </a:solidFill>
                <a:uFillTx/>
                <a:latin typeface="Arial"/>
              </a:rPr>
              <a:t> тогы.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808080"/>
                </a:solidFill>
                <a:uFillTx/>
                <a:latin typeface="Arial"/>
              </a:rPr>
              <a:t>Оң және теріс иондардың реттелген қозғалысы есебінен жүреді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Номер слайда 39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826109C-50C2-454E-A8A4-CFE825DDCD69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Нижний колонтитул 40"/>
          <p:cNvSpPr/>
          <p:nvPr/>
        </p:nvSpPr>
        <p:spPr>
          <a:xfrm>
            <a:off x="3124080" y="6245280"/>
            <a:ext cx="289584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randomBar dir="horz"/>
  </p:transition>
  <p:timing>
    <p:tnLst>
      <p:par>
        <p:cTn id="152" dur="indefinite" restart="never" nodeType="tmRoot">
          <p:childTnLst>
            <p:seq>
              <p:cTn id="153" dur="indefinite" nodeType="mainSeq">
                <p:childTnLst>
                  <p:par>
                    <p:cTn id="154" nodeType="clickEffect" fill="hold">
                      <p:stCondLst>
                        <p:cond delay="indefinite"/>
                      </p:stCondLst>
                      <p:childTnLst>
                        <p:par>
                          <p:cTn id="1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nodeType="clickEffect" fill="hold">
                      <p:stCondLst>
                        <p:cond delay="indefinite"/>
                      </p:stCondLst>
                      <p:childTnLst>
                        <p:par>
                          <p:cTn id="1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nodeType="withEffect" fill="hold" presetClass="path" presetID="5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017 -4.07407E-006 L 0.14792 -4.07407E-006 C 0.21424 -4.07407E-006 0.29583 0.05 0.29583 0.09051 L 0.29583 0.18125 E">
                                      <p:cBhvr>
                                        <p:cTn id="201" dur="2000" fill="hold"/>
                                        <p:tgtEl>
                                          <p:spTgt spid="9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10046 L 0.10104 -0.04629 E">
                                      <p:cBhvr>
                                        <p:cTn id="203" dur="2000" fill="hold"/>
                                        <p:tgtEl>
                                          <p:spTgt spid="10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nodeType="withEffect" fill="hold" presetClass="path" presetID="37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5 L -0.07795 -0.0331 C -0.09531 -0.00672 -0.12083 0.00764 -0.14774 0.00764 C -0.17847 0.00764 -0.20277 -0.00672 -0.22014 -0.0331 L -0.30191 -0.15 E">
                                      <p:cBhvr>
                                        <p:cTn id="210" dur="2000" fill="hold"/>
                                        <p:tgtEl>
                                          <p:spTgt spid="11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2.96296E-006 L -0.16511 0.2162 E">
                                      <p:cBhvr>
                                        <p:cTn id="212" dur="2000" fill="hold"/>
                                        <p:tgtEl>
                                          <p:spTgt spid="11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nodeType="withEffect" fill="hold" presetClass="path" presetID="37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06 0.06065 L -0.07344 0.05556 C -0.08889 0.0544 -0.1118 0.05394 -0.13576 0.05394 C -0.16319 0.05394 -0.18507 0.0544 -0.20052 0.05556 L -0.27378 0.06065 E">
                                      <p:cBhvr>
                                        <p:cTn id="214" dur="2000" fill="hold"/>
                                        <p:tgtEl>
                                          <p:spTgt spid="10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nodeType="with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2.59259E-006 L 0.25868 0.1449 E">
                                      <p:cBhvr>
                                        <p:cTn id="216" dur="2000" fill="hold"/>
                                        <p:tgtEl>
                                          <p:spTgt spid="10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description/>
  <dc:language>en-US</dc:language>
  <cp:lastModifiedBy>Данагул</cp:lastModifiedBy>
  <dcterms:modified xsi:type="dcterms:W3CDTF">2024-12-22T19:43:35Z</dcterms:modified>
  <cp:revision>81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