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567055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7416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326600"/>
            <a:ext cx="82292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044160"/>
            <a:ext cx="82292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7416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326600"/>
            <a:ext cx="401580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326600"/>
            <a:ext cx="401580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044160"/>
            <a:ext cx="401580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044160"/>
            <a:ext cx="401580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7416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326600"/>
            <a:ext cx="2649600" cy="156816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326600"/>
            <a:ext cx="2649600" cy="156816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326600"/>
            <a:ext cx="2649600" cy="156816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044160"/>
            <a:ext cx="2649600" cy="156816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044160"/>
            <a:ext cx="2649600" cy="156816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044160"/>
            <a:ext cx="2649600" cy="156816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7416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326600"/>
            <a:ext cx="8229240" cy="3288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7416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326600"/>
            <a:ext cx="82292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7416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326600"/>
            <a:ext cx="401580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326600"/>
            <a:ext cx="401580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7416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26080"/>
            <a:ext cx="8229240" cy="4388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7416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326600"/>
            <a:ext cx="401580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326600"/>
            <a:ext cx="401580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044160"/>
            <a:ext cx="401580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7416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326600"/>
            <a:ext cx="401580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326600"/>
            <a:ext cx="401580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044160"/>
            <a:ext cx="401580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7416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326600"/>
            <a:ext cx="401580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326600"/>
            <a:ext cx="401580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044160"/>
            <a:ext cx="82292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26080"/>
            <a:ext cx="82292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326600"/>
            <a:ext cx="82292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7200" y="5165280"/>
            <a:ext cx="213012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6960" y="5165280"/>
            <a:ext cx="289836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5960" y="5165280"/>
            <a:ext cx="213012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552E4B08-AF06-4145-8E8A-334309FD9010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410760" y="1506240"/>
            <a:ext cx="8229240" cy="1517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1" lang="ru-RU" sz="3600" spc="-1" strike="noStrike">
                <a:solidFill>
                  <a:srgbClr val="16aee0"/>
                </a:solidFill>
                <a:latin typeface="Times New Roman"/>
                <a:ea typeface="Arial"/>
              </a:rPr>
              <a:t>Сабақтың тақырыбы: Идеал газ. Газдардың молекулалық-кинетикалық теориясының негізгі теңдеуі.</a:t>
            </a:r>
            <a:endParaRPr b="1" lang="ru-RU" sz="3600" spc="-1" strike="noStrike">
              <a:solidFill>
                <a:srgbClr val="16aee0"/>
              </a:solidFill>
              <a:latin typeface="Times New Roman"/>
            </a:endParaRPr>
          </a:p>
        </p:txBody>
      </p:sp>
      <p:sp>
        <p:nvSpPr>
          <p:cNvPr id="42" name="TextShape 2"/>
          <p:cNvSpPr txBox="1"/>
          <p:nvPr/>
        </p:nvSpPr>
        <p:spPr>
          <a:xfrm>
            <a:off x="743040" y="3508200"/>
            <a:ext cx="1632960" cy="451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spAutoFit/>
          </a:bodyPr>
          <a:p>
            <a:r>
              <a:rPr b="0" lang="ru-RU" sz="2200" spc="-1" strike="noStrike">
                <a:solidFill>
                  <a:srgbClr val="16aee0"/>
                </a:solidFill>
                <a:latin typeface="Times New Roman"/>
              </a:rPr>
              <a:t>10 сынып</a:t>
            </a:r>
            <a:endParaRPr b="0" lang="ru-RU" sz="2200" spc="-1" strike="noStrike">
              <a:solidFill>
                <a:srgbClr val="16aee0"/>
              </a:solidFill>
              <a:latin typeface="Times New Roman"/>
            </a:endParaRPr>
          </a:p>
        </p:txBody>
      </p:sp>
      <p:sp>
        <p:nvSpPr>
          <p:cNvPr id="43" name="Line 3"/>
          <p:cNvSpPr/>
          <p:nvPr/>
        </p:nvSpPr>
        <p:spPr>
          <a:xfrm>
            <a:off x="720000" y="3312000"/>
            <a:ext cx="8064000" cy="0"/>
          </a:xfrm>
          <a:prstGeom prst="line">
            <a:avLst/>
          </a:prstGeom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" descr=""/>
          <p:cNvPicPr/>
          <p:nvPr/>
        </p:nvPicPr>
        <p:blipFill>
          <a:blip r:embed="rId1"/>
          <a:stretch/>
        </p:blipFill>
        <p:spPr>
          <a:xfrm>
            <a:off x="5832000" y="2097360"/>
            <a:ext cx="3312000" cy="3572640"/>
          </a:xfrm>
          <a:prstGeom prst="rect">
            <a:avLst/>
          </a:prstGeom>
          <a:ln>
            <a:noFill/>
          </a:ln>
        </p:spPr>
      </p:pic>
      <p:pic>
        <p:nvPicPr>
          <p:cNvPr id="60" name="" descr=""/>
          <p:cNvPicPr/>
          <p:nvPr/>
        </p:nvPicPr>
        <p:blipFill>
          <a:blip r:embed="rId2"/>
          <a:stretch/>
        </p:blipFill>
        <p:spPr>
          <a:xfrm>
            <a:off x="2808000" y="144000"/>
            <a:ext cx="6134040" cy="1285920"/>
          </a:xfrm>
          <a:prstGeom prst="rect">
            <a:avLst/>
          </a:prstGeom>
          <a:ln>
            <a:noFill/>
          </a:ln>
        </p:spPr>
      </p:pic>
      <p:sp>
        <p:nvSpPr>
          <p:cNvPr id="61" name="TextShape 1"/>
          <p:cNvSpPr txBox="1"/>
          <p:nvPr/>
        </p:nvSpPr>
        <p:spPr>
          <a:xfrm>
            <a:off x="457200" y="1656000"/>
            <a:ext cx="82292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sp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200" spc="-1" strike="noStrike">
                <a:latin typeface="Times New Roman"/>
              </a:rPr>
              <a:t>бүгін мен білдім…</a:t>
            </a:r>
            <a:endParaRPr b="0" lang="ru-RU" sz="2200" spc="-1" strike="noStrike">
              <a:latin typeface="Times New Roman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200" spc="-1" strike="noStrike">
                <a:latin typeface="Times New Roman"/>
              </a:rPr>
              <a:t>қызықты болды … </a:t>
            </a:r>
            <a:endParaRPr b="0" lang="ru-RU" sz="2200" spc="-1" strike="noStrike">
              <a:latin typeface="Times New Roman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200" spc="-1" strike="noStrike">
                <a:latin typeface="Times New Roman"/>
              </a:rPr>
              <a:t>қиын болды … </a:t>
            </a:r>
            <a:endParaRPr b="0" lang="ru-RU" sz="2200" spc="-1" strike="noStrike">
              <a:latin typeface="Times New Roman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200" spc="-1" strike="noStrike">
                <a:latin typeface="Times New Roman"/>
              </a:rPr>
              <a:t>орындадым …</a:t>
            </a:r>
            <a:endParaRPr b="0" lang="ru-RU" sz="2200" spc="-1" strike="noStrike">
              <a:latin typeface="Times New Roman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200" spc="-1" strike="noStrike">
                <a:latin typeface="Times New Roman"/>
              </a:rPr>
              <a:t>түсіндім …</a:t>
            </a:r>
            <a:endParaRPr b="0" lang="ru-RU" sz="2200" spc="-1" strike="noStrike">
              <a:latin typeface="Times New Roman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200" spc="-1" strike="noStrike">
                <a:latin typeface="Times New Roman"/>
              </a:rPr>
              <a:t>енді мен істей аламын …</a:t>
            </a:r>
            <a:endParaRPr b="0" lang="ru-RU" sz="2200" spc="-1" strike="noStrike">
              <a:latin typeface="Times New Roman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200" spc="-1" strike="noStrike">
                <a:latin typeface="Times New Roman"/>
              </a:rPr>
              <a:t>мен сабақтан алдым</a:t>
            </a:r>
            <a:endParaRPr b="0" lang="ru-RU" sz="2200" spc="-1" strike="noStrike">
              <a:latin typeface="Times New Roman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200" spc="-1" strike="noStrike">
                <a:latin typeface="Times New Roman"/>
              </a:rPr>
              <a:t>мен сабақты өмірмен салыстыра отыра …</a:t>
            </a:r>
            <a:endParaRPr b="0" lang="ru-RU" sz="2200" spc="-1" strike="noStrike">
              <a:latin typeface="Times New Roman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200" spc="-1" strike="noStrike">
                <a:latin typeface="Times New Roman"/>
              </a:rPr>
              <a:t>мені таңғалдырды … </a:t>
            </a:r>
            <a:endParaRPr b="0" lang="ru-RU" sz="2200" spc="-1" strike="noStrike">
              <a:latin typeface="Times New Roman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200" spc="-1" strike="noStrike">
                <a:latin typeface="Times New Roman"/>
              </a:rPr>
              <a:t>мен құштарландым …</a:t>
            </a:r>
            <a:endParaRPr b="0" lang="ru-RU" sz="2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842760" y="1800000"/>
            <a:ext cx="82292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>
              <a:lnSpc>
                <a:spcPct val="100000"/>
              </a:lnSpc>
            </a:pPr>
            <a:r>
              <a:rPr b="0" lang="kk-KZ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10.2.1.3-молекула- кинетикалық теорияның негізгі теңдеуін есептер шығаруда қолдану</a:t>
            </a:r>
            <a:endParaRPr b="0" lang="kk-KZ" sz="2800" spc="-1" strike="noStrike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45" name="TextShape 2"/>
          <p:cNvSpPr txBox="1"/>
          <p:nvPr/>
        </p:nvSpPr>
        <p:spPr>
          <a:xfrm>
            <a:off x="432000" y="205560"/>
            <a:ext cx="82292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1" lang="kk-KZ" sz="3600" spc="-1" strike="noStrike">
                <a:solidFill>
                  <a:srgbClr val="16aee0"/>
                </a:solidFill>
                <a:latin typeface="Times New Roman"/>
                <a:ea typeface="Times New Roman"/>
              </a:rPr>
              <a:t>Оқу мақсаты:</a:t>
            </a:r>
            <a:endParaRPr b="1" lang="kk-KZ" sz="3600" spc="-1" strike="noStrike">
              <a:solidFill>
                <a:srgbClr val="16aee0"/>
              </a:solidFill>
              <a:latin typeface="Times New Roman"/>
              <a:ea typeface="Times New Roman"/>
            </a:endParaRPr>
          </a:p>
        </p:txBody>
      </p:sp>
      <p:sp>
        <p:nvSpPr>
          <p:cNvPr id="46" name="Line 3"/>
          <p:cNvSpPr/>
          <p:nvPr/>
        </p:nvSpPr>
        <p:spPr>
          <a:xfrm>
            <a:off x="720000" y="1224000"/>
            <a:ext cx="8064000" cy="0"/>
          </a:xfrm>
          <a:prstGeom prst="line">
            <a:avLst/>
          </a:prstGeom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" descr=""/>
          <p:cNvPicPr/>
          <p:nvPr/>
        </p:nvPicPr>
        <p:blipFill>
          <a:blip r:embed="rId1"/>
          <a:stretch/>
        </p:blipFill>
        <p:spPr>
          <a:xfrm>
            <a:off x="72000" y="360000"/>
            <a:ext cx="8832240" cy="4556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" descr=""/>
          <p:cNvPicPr/>
          <p:nvPr/>
        </p:nvPicPr>
        <p:blipFill>
          <a:blip r:embed="rId1"/>
          <a:stretch/>
        </p:blipFill>
        <p:spPr>
          <a:xfrm>
            <a:off x="648000" y="360000"/>
            <a:ext cx="7992000" cy="4901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" descr=""/>
          <p:cNvPicPr/>
          <p:nvPr/>
        </p:nvPicPr>
        <p:blipFill>
          <a:blip r:embed="rId1"/>
          <a:stretch/>
        </p:blipFill>
        <p:spPr>
          <a:xfrm>
            <a:off x="792000" y="338040"/>
            <a:ext cx="8064000" cy="4917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" descr=""/>
          <p:cNvPicPr/>
          <p:nvPr/>
        </p:nvPicPr>
        <p:blipFill>
          <a:blip r:embed="rId1"/>
          <a:stretch/>
        </p:blipFill>
        <p:spPr>
          <a:xfrm>
            <a:off x="216000" y="316080"/>
            <a:ext cx="8855640" cy="4939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" descr=""/>
          <p:cNvPicPr/>
          <p:nvPr/>
        </p:nvPicPr>
        <p:blipFill>
          <a:blip r:embed="rId1"/>
          <a:srcRect l="0" t="0" r="0" b="68801"/>
          <a:stretch/>
        </p:blipFill>
        <p:spPr>
          <a:xfrm rot="3000">
            <a:off x="217440" y="245520"/>
            <a:ext cx="8784000" cy="1439280"/>
          </a:xfrm>
          <a:prstGeom prst="rect">
            <a:avLst/>
          </a:prstGeom>
          <a:ln>
            <a:noFill/>
          </a:ln>
        </p:spPr>
      </p:pic>
      <p:pic>
        <p:nvPicPr>
          <p:cNvPr id="52" name="" descr=""/>
          <p:cNvPicPr/>
          <p:nvPr/>
        </p:nvPicPr>
        <p:blipFill>
          <a:blip r:embed="rId2"/>
          <a:srcRect l="9820" t="68612" r="5752" b="4858"/>
          <a:stretch/>
        </p:blipFill>
        <p:spPr>
          <a:xfrm rot="3000">
            <a:off x="936360" y="3530880"/>
            <a:ext cx="7415640" cy="1223640"/>
          </a:xfrm>
          <a:prstGeom prst="rect">
            <a:avLst/>
          </a:prstGeom>
          <a:ln>
            <a:noFill/>
          </a:ln>
        </p:spPr>
      </p:pic>
      <p:sp>
        <p:nvSpPr>
          <p:cNvPr id="53" name="TextShape 1"/>
          <p:cNvSpPr txBox="1"/>
          <p:nvPr/>
        </p:nvSpPr>
        <p:spPr>
          <a:xfrm>
            <a:off x="986760" y="2304000"/>
            <a:ext cx="4485240" cy="618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spAutoFit/>
          </a:bodyPr>
          <a:p>
            <a:r>
              <a:rPr b="0" lang="ru-RU" sz="2200" spc="-1" strike="noStrike">
                <a:latin typeface="Times New Roman"/>
                <a:ea typeface="Times New Roman"/>
              </a:rPr>
              <a:t>θ</a:t>
            </a:r>
            <a:r>
              <a:rPr b="0" lang="ru-RU" sz="2200" spc="-1" strike="noStrike">
                <a:latin typeface="Times New Roman"/>
                <a:ea typeface="Times New Roman"/>
              </a:rPr>
              <a:t> — энергетикалық температура;</a:t>
            </a:r>
            <a:br/>
            <a:r>
              <a:rPr b="0" lang="ru-RU" sz="2200" spc="-1" strike="noStrike">
                <a:latin typeface="Times New Roman"/>
                <a:ea typeface="Times New Roman"/>
              </a:rPr>
              <a:t>k — пропорционалдық коэффициент</a:t>
            </a:r>
            <a:endParaRPr b="0" lang="ru-RU" sz="2200" spc="-1" strike="noStrike">
              <a:latin typeface="Times New Roman"/>
            </a:endParaRPr>
          </a:p>
        </p:txBody>
      </p:sp>
      <p:sp>
        <p:nvSpPr>
          <p:cNvPr id="54" name="TextShape 2"/>
          <p:cNvSpPr txBox="1"/>
          <p:nvPr/>
        </p:nvSpPr>
        <p:spPr>
          <a:xfrm>
            <a:off x="5760000" y="2354400"/>
            <a:ext cx="1533240" cy="525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spAutoFit/>
          </a:bodyPr>
          <a:p>
            <a:r>
              <a:rPr b="0" lang="ru-RU" sz="3600" spc="-1" strike="noStrike">
                <a:latin typeface="Times New Roman"/>
                <a:ea typeface="Times New Roman"/>
              </a:rPr>
              <a:t>θ</a:t>
            </a:r>
            <a:r>
              <a:rPr b="0" lang="ru-RU" sz="3600" spc="-1" strike="noStrike">
                <a:latin typeface="Times New Roman"/>
                <a:ea typeface="Times New Roman"/>
              </a:rPr>
              <a:t> = kT</a:t>
            </a:r>
            <a:endParaRPr b="0" lang="ru-RU" sz="36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" descr=""/>
          <p:cNvPicPr/>
          <p:nvPr/>
        </p:nvPicPr>
        <p:blipFill>
          <a:blip r:embed="rId1"/>
          <a:stretch/>
        </p:blipFill>
        <p:spPr>
          <a:xfrm>
            <a:off x="1872000" y="360000"/>
            <a:ext cx="5472000" cy="5244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Shape 1"/>
          <p:cNvSpPr txBox="1"/>
          <p:nvPr/>
        </p:nvSpPr>
        <p:spPr>
          <a:xfrm>
            <a:off x="482760" y="792000"/>
            <a:ext cx="82292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1" lang="ru-RU" sz="3600" spc="-1" strike="noStrike">
                <a:solidFill>
                  <a:srgbClr val="16aee0"/>
                </a:solidFill>
                <a:latin typeface="Times New Roman"/>
              </a:rPr>
              <a:t>Үйге тапсырма.</a:t>
            </a:r>
            <a:endParaRPr b="1" lang="ru-RU" sz="3600" spc="-1" strike="noStrike">
              <a:solidFill>
                <a:srgbClr val="16aee0"/>
              </a:solidFill>
              <a:latin typeface="Times New Roman"/>
            </a:endParaRPr>
          </a:p>
        </p:txBody>
      </p:sp>
      <p:sp>
        <p:nvSpPr>
          <p:cNvPr id="57" name="TextShape 2"/>
          <p:cNvSpPr txBox="1"/>
          <p:nvPr/>
        </p:nvSpPr>
        <p:spPr>
          <a:xfrm>
            <a:off x="864000" y="2016000"/>
            <a:ext cx="7992000" cy="2598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spAutoFit/>
          </a:bodyPr>
          <a:p>
            <a:r>
              <a:rPr b="0" lang="ru-RU" sz="2800" spc="-1" strike="noStrike">
                <a:solidFill>
                  <a:srgbClr val="000066"/>
                </a:solidFill>
                <a:latin typeface="Times New Roman"/>
                <a:ea typeface="Arial"/>
              </a:rPr>
              <a:t>§ 30, 171-174 беттер. </a:t>
            </a:r>
            <a:endParaRPr b="0" lang="ru-RU" sz="2800" spc="-1" strike="noStrike">
              <a:solidFill>
                <a:srgbClr val="000066"/>
              </a:solidFill>
              <a:latin typeface="Times New Roman"/>
            </a:endParaRPr>
          </a:p>
          <a:p>
            <a:r>
              <a:rPr b="0" lang="ru-RU" sz="2800" spc="-1" strike="noStrike">
                <a:solidFill>
                  <a:srgbClr val="000066"/>
                </a:solidFill>
                <a:latin typeface="Times New Roman"/>
                <a:ea typeface="Arial"/>
              </a:rPr>
              <a:t>Bilimlaand.kz сайтынан тапсырмаларды орындаңыздар. </a:t>
            </a:r>
            <a:endParaRPr b="0" lang="ru-RU" sz="2800" spc="-1" strike="noStrike">
              <a:solidFill>
                <a:srgbClr val="000066"/>
              </a:solidFill>
              <a:latin typeface="Times New Roman"/>
            </a:endParaRPr>
          </a:p>
        </p:txBody>
      </p:sp>
      <p:sp>
        <p:nvSpPr>
          <p:cNvPr id="58" name="Line 3"/>
          <p:cNvSpPr/>
          <p:nvPr/>
        </p:nvSpPr>
        <p:spPr>
          <a:xfrm>
            <a:off x="720000" y="1728000"/>
            <a:ext cx="8064000" cy="0"/>
          </a:xfrm>
          <a:prstGeom prst="line">
            <a:avLst/>
          </a:prstGeom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Application>LibreOffice/6.2.2.2$Windows_X86_64 LibreOffice_project/2b840030fec2aae0fd2658d8d4f9548af4e3518d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2020-12-13T16:34:26Z</dcterms:created>
  <dc:creator/>
  <dc:description/>
  <dc:language>ru-RU</dc:language>
  <cp:lastModifiedBy/>
  <dcterms:modified xsi:type="dcterms:W3CDTF">2020-12-13T22:55:32Z</dcterms:modified>
  <cp:revision>1</cp:revision>
  <dc:subject/>
  <dc:title/>
</cp:coreProperties>
</file>