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74" r:id="rId3"/>
    <p:sldId id="275" r:id="rId4"/>
    <p:sldId id="283" r:id="rId5"/>
    <p:sldId id="282" r:id="rId6"/>
    <p:sldId id="281" r:id="rId7"/>
    <p:sldId id="272" r:id="rId8"/>
    <p:sldId id="264" r:id="rId9"/>
    <p:sldId id="286" r:id="rId10"/>
    <p:sldId id="285" r:id="rId11"/>
    <p:sldId id="287" r:id="rId12"/>
    <p:sldId id="280" r:id="rId13"/>
    <p:sldId id="279" r:id="rId14"/>
    <p:sldId id="277" r:id="rId15"/>
    <p:sldId id="276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512180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185812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696831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230032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159486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91078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45762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03569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65563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50470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alt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М.А. Булгаков. Литературный хронограф</a:t>
            </a:r>
            <a:endParaRPr lang="kk-KZ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10 класс </a:t>
            </a:r>
          </a:p>
          <a:p>
            <a:pPr algn="ctr">
              <a:buClr>
                <a:srgbClr val="000000"/>
              </a:buClr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0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87724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3. </a:t>
            </a:r>
            <a:r>
              <a:rPr lang="ru-RU" sz="2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в тексте причастия и деепричастия  </a:t>
            </a:r>
            <a:endParaRPr lang="en-US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57200" y="1811655"/>
            <a:ext cx="7931224" cy="3060405"/>
          </a:xfrm>
          <a:prstGeom prst="rect">
            <a:avLst/>
          </a:prstGeom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2676" y="1151880"/>
            <a:ext cx="7975748" cy="530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7196" y="5161338"/>
            <a:ext cx="8045244" cy="837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Причастия и деепричастия с зависимыми словами образуют причастные и деепричастные обороты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94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765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3. Выполнение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6155" y="940933"/>
            <a:ext cx="8054893" cy="741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в тексте причастия и деепричастия.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1619" y="1849589"/>
            <a:ext cx="8045244" cy="837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ru-RU" altLang="en-US" sz="2400" i="1" u="dotDash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Закончив университет в 1916 году</a:t>
            </a:r>
            <a:r>
              <a:rPr lang="ru-RU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 диплом с отличием.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1619" y="2724319"/>
            <a:ext cx="8029429" cy="10316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1921 году М. Булгаков, </a:t>
            </a:r>
            <a:r>
              <a:rPr lang="ru-RU" altLang="en-US" sz="2400" i="1" u="dotDash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переехав в Москву</a:t>
            </a:r>
            <a:r>
              <a:rPr lang="ru-RU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</a:t>
            </a:r>
            <a:r>
              <a:rPr lang="ru-RU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сотрудничает как фельетонист со столичными газетами.</a:t>
            </a:r>
            <a:endParaRPr lang="en-US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1619" y="3792881"/>
            <a:ext cx="8029429" cy="979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Повесть, </a:t>
            </a:r>
            <a:r>
              <a:rPr lang="ru-RU" sz="2400" i="1" u="wavy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написанная в 1925 году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была опубликована только в 1987 году!</a:t>
            </a:r>
            <a:endParaRPr lang="en-US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0004" y="5350991"/>
            <a:ext cx="7906859" cy="1030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Обособленные члены предложения в устной речи выделяются интонационно, на письме -  запятыми. Используются как средства выразительности текста.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52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765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4.  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2676" y="1964665"/>
            <a:ext cx="8274124" cy="4161498"/>
          </a:xfrm>
        </p:spPr>
        <p:txBody>
          <a:bodyPr>
            <a:normAutofit/>
          </a:bodyPr>
          <a:lstStyle/>
          <a:p>
            <a:pPr lvl="0"/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Структурно-смысловая </a:t>
            </a:r>
            <a:r>
              <a:rPr lang="ru-RU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статьи: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ru-RU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Введение(биографические данные)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</a:t>
            </a:r>
            <a:r>
              <a:rPr lang="ru-RU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часть(творчество)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1.Произведения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2.Основные </a:t>
            </a:r>
            <a:r>
              <a:rPr lang="ru-RU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3.Проблематика произведений.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  <a:r>
              <a:rPr lang="ru-RU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Заключение.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938" y="1022294"/>
            <a:ext cx="8024076" cy="791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статью в научном стиле о жизни и творчестве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М.Булгакова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используйте причастия и деепричастия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39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81464"/>
            <a:ext cx="8229600" cy="4844699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ru-RU" altLang="en-US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Михаил </a:t>
            </a:r>
            <a:r>
              <a:rPr lang="ru-RU" altLang="en-US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Булгаков родился </a:t>
            </a:r>
            <a:r>
              <a:rPr lang="ru-RU" altLang="en-US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мае </a:t>
            </a:r>
            <a:r>
              <a:rPr lang="ru-RU" altLang="en-US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1891 года в </a:t>
            </a:r>
            <a:r>
              <a:rPr lang="ru-RU" altLang="en-US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Киеве, в семье профессора </a:t>
            </a:r>
            <a:r>
              <a:rPr lang="ru-RU" altLang="en-US" sz="2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Киевской духовной академии Афанасия Ивановича Булгакова и его жены Варвары </a:t>
            </a:r>
            <a:r>
              <a:rPr lang="ru-RU" altLang="en-US" sz="22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Михайловны.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Творческое наследие писателя составляют рассказы, пьесы, повести и романы.  Через жанр литературной фантастики Булгаков рассматривает острые проблемы современности.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i="1" dirty="0" smtClean="0">
                <a:latin typeface="Times New Roman" pitchFamily="18" charset="0"/>
              </a:rPr>
              <a:t>     Повести «</a:t>
            </a:r>
            <a:r>
              <a:rPr lang="ru-RU" sz="2200" i="1" dirty="0" err="1" smtClean="0">
                <a:latin typeface="Times New Roman" pitchFamily="18" charset="0"/>
              </a:rPr>
              <a:t>Дьяволиада</a:t>
            </a:r>
            <a:r>
              <a:rPr lang="ru-RU" sz="2200" i="1" dirty="0" smtClean="0">
                <a:latin typeface="Times New Roman" pitchFamily="18" charset="0"/>
              </a:rPr>
              <a:t>», «Собачье сердце», пьесы   «Бег»  «Дни </a:t>
            </a:r>
            <a:r>
              <a:rPr lang="ru-RU" sz="2200" i="1" dirty="0" err="1" smtClean="0">
                <a:latin typeface="Times New Roman" pitchFamily="18" charset="0"/>
              </a:rPr>
              <a:t>Турбиных</a:t>
            </a:r>
            <a:r>
              <a:rPr lang="ru-RU" sz="2200" i="1" dirty="0" smtClean="0">
                <a:latin typeface="Times New Roman" pitchFamily="18" charset="0"/>
              </a:rPr>
              <a:t>» ( была написана по роману «Белая гвардия»). Роман «Мастер и Маргарита».</a:t>
            </a:r>
            <a:endParaRPr lang="ru-RU" sz="2200" i="1" dirty="0">
              <a:latin typeface="Times New Roman" pitchFamily="18" charset="0"/>
            </a:endParaRPr>
          </a:p>
          <a:p>
            <a:pPr marL="0" lvl="0" indent="0">
              <a:buNone/>
            </a:pP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Основные темы произведений </a:t>
            </a:r>
            <a:r>
              <a:rPr lang="ru-R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М.Булгакова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связаны с размышлениями писателя о времени, жизни  его современников.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Проблематика произведений  многообразна, она отражает видение писателя, часто ироничное, сатирическое. Это проблемы нравственности,   этики в повседневной жизни, в науке.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Проблемы, поднятые в произведениях Булгакова, актуальны и сейчас: необразованность, коррупция, двойная мораль власть имущих.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524218" y="339090"/>
            <a:ext cx="416616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Примерный образец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77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31671" y="339090"/>
            <a:ext cx="2151250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472" y="940933"/>
            <a:ext cx="7658235" cy="4977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18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981876" y="339090"/>
            <a:ext cx="3250847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Учебное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663697"/>
            <a:ext cx="7272808" cy="9012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повесть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М.Булгакова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«Собачье сердце»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3645024"/>
            <a:ext cx="712879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окончен! До новых встреч!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0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62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 на уроке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будете: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использовать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различные стратегии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чтения, включая просмотровое чтение, сканирование и детальное чтение;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тексты смешанных типов, тексты научного (научно-популярного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подстиля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стиля (статья, тезисы);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причастия, деепричастия;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0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 </a:t>
            </a: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793216" y="384104"/>
            <a:ext cx="5557567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prstClr val="white"/>
                </a:solidFill>
                <a:latin typeface="Century Gothic" pitchFamily="34" charset="0"/>
              </a:rPr>
              <a:t>Тематический словарь урока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600200"/>
            <a:ext cx="770485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945">
              <a:spcAft>
                <a:spcPts val="0"/>
              </a:spcAft>
            </a:pPr>
            <a:r>
              <a:rPr lang="ru-RU" i="1" dirty="0" smtClean="0">
                <a:latin typeface="SchoolBook Kza"/>
                <a:ea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7945" marR="46990" algn="just">
              <a:spcAft>
                <a:spcPts val="0"/>
              </a:spcAft>
            </a:pP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Наука</a:t>
            </a:r>
            <a:r>
              <a:rPr lang="kk-KZ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сфера деятельности человека, функцией которой является выработка и теоретическая систематизация знаний о действительности.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7945" marR="41910" algn="just">
              <a:spcAft>
                <a:spcPts val="0"/>
              </a:spcAft>
            </a:pP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Этика</a:t>
            </a:r>
            <a:r>
              <a:rPr lang="kk-KZ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философская дисциплина, предметом исследования которой являются мораль и нравственность.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" marR="45720" algn="just">
              <a:spcAft>
                <a:spcPts val="0"/>
              </a:spcAft>
            </a:pPr>
            <a:r>
              <a:rPr lang="kk-KZ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Литературная фантастика</a:t>
            </a:r>
            <a:r>
              <a:rPr lang="kk-KZ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особое направление в литературе, в его основе лежит описание мира, который не существует в реальности. “Фантастика” от греческого слова “phantastike”, в переводе — искусство воображать.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21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>
                <a:latin typeface="Garamond" panose="02020404030301010803" pitchFamily="18" charset="0"/>
              </a:rPr>
              <a:t>(</a:t>
            </a:r>
            <a:r>
              <a:rPr lang="ru-RU" altLang="en-US" dirty="0">
                <a:latin typeface="Garamond" panose="02020404030301010803" pitchFamily="18" charset="0"/>
              </a:rPr>
              <a:t>1891</a:t>
            </a:r>
            <a:r>
              <a:rPr lang="en-US" altLang="en-US" dirty="0">
                <a:latin typeface="Garamond" panose="02020404030301010803" pitchFamily="18" charset="0"/>
              </a:rPr>
              <a:t>-</a:t>
            </a:r>
            <a:r>
              <a:rPr lang="ru-RU" altLang="en-US" dirty="0">
                <a:latin typeface="Garamond" panose="02020404030301010803" pitchFamily="18" charset="0"/>
              </a:rPr>
              <a:t>1940</a:t>
            </a:r>
            <a:r>
              <a:rPr lang="en-US" altLang="en-US" dirty="0">
                <a:latin typeface="Garamond" panose="02020404030301010803" pitchFamily="18" charset="0"/>
              </a:rPr>
              <a:t>)</a:t>
            </a:r>
            <a:endParaRPr lang="ru-RU" altLang="en-US" dirty="0">
              <a:latin typeface="Garamond" panose="02020404030301010803" pitchFamily="18" charset="0"/>
            </a:endParaRPr>
          </a:p>
          <a:p>
            <a:r>
              <a:rPr lang="ru-RU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Михаил Булгаков родился 3 (15) мая 1891 года в </a:t>
            </a:r>
            <a:r>
              <a:rPr lang="ru-RU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Киеве, в </a:t>
            </a:r>
            <a:r>
              <a:rPr lang="ru-RU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семье профессора Киевской духовной академии Афанасия Ивановича Булгакова и его жены Варвары </a:t>
            </a:r>
            <a:r>
              <a:rPr lang="ru-RU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Михайловны. </a:t>
            </a:r>
            <a:r>
              <a:rPr lang="ru-RU" alt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семье было семеро </a:t>
            </a:r>
            <a:r>
              <a:rPr lang="ru-RU" altLang="en-US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детей. Дети этой семьи всю жизнь помогали друг другу.</a:t>
            </a:r>
            <a:endParaRPr lang="ru-RU" alt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570083" y="339090"/>
            <a:ext cx="6074440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Михаил Афанасьевич Булгаков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12" name="Picture 5" descr="Bulgak_ov_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998" y="1600200"/>
            <a:ext cx="3313004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47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300004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en-US" dirty="0">
                <a:latin typeface="Garamond" panose="02020404030301010803" pitchFamily="18" charset="0"/>
              </a:rPr>
              <a:t> </a:t>
            </a:r>
            <a:r>
              <a:rPr lang="ru-RU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1909 году Михаил Булгаков закончил киевскую Первую гимназию и поступил на медицинский факультет Киевского университета. </a:t>
            </a:r>
            <a:r>
              <a:rPr lang="ru-RU" altLang="en-US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Закончив университет в 1916 году,  </a:t>
            </a:r>
            <a:r>
              <a:rPr lang="ru-RU" alt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 диплом с отличием.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Первой </a:t>
            </a:r>
            <a:r>
              <a:rPr lang="ru-RU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мировой </a:t>
            </a:r>
            <a:r>
              <a:rPr lang="ru-RU" alt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войне, в Гражданской войне </a:t>
            </a:r>
            <a:r>
              <a:rPr lang="ru-RU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Булгаков </a:t>
            </a:r>
            <a:r>
              <a:rPr lang="ru-RU" alt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работал </a:t>
            </a:r>
            <a:r>
              <a:rPr lang="ru-RU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врачом в прифронтовой зоне.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alt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1921 году </a:t>
            </a:r>
            <a:r>
              <a:rPr lang="ru-RU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ru-RU" alt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Булгаков, </a:t>
            </a:r>
            <a:r>
              <a:rPr lang="ru-RU" altLang="en-US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переехав </a:t>
            </a:r>
            <a:r>
              <a:rPr lang="ru-RU" alt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en-US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Москву,     </a:t>
            </a:r>
            <a:r>
              <a:rPr lang="ru-RU" alt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сотрудничает </a:t>
            </a:r>
            <a:r>
              <a:rPr lang="ru-RU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фельетонист со столичными </a:t>
            </a:r>
            <a:r>
              <a:rPr lang="ru-RU" alt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газетами.   С </a:t>
            </a:r>
            <a:r>
              <a:rPr lang="ru-RU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1922 по 1926 год в </a:t>
            </a:r>
            <a:r>
              <a:rPr lang="ru-RU" alt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газете «Гудок » </a:t>
            </a:r>
            <a:r>
              <a:rPr lang="ru-RU" alt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напечатано более 120 репортажей, очерков и фельетонов М. Булгакова.</a:t>
            </a:r>
          </a:p>
          <a:p>
            <a:endParaRPr lang="en-US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634739" y="339090"/>
            <a:ext cx="2048181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29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ru-RU" altLang="en-US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ru-RU" altLang="en-US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ru-RU" altLang="en-US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</a:t>
            </a:r>
            <a:r>
              <a:rPr lang="ru-RU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 М. </a:t>
            </a: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Булгаков  написал в </a:t>
            </a:r>
          </a:p>
          <a:p>
            <a:pPr marL="0" indent="0">
              <a:buNone/>
            </a:pP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1919 </a:t>
            </a:r>
            <a:r>
              <a:rPr lang="ru-RU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году.</a:t>
            </a:r>
          </a:p>
          <a:p>
            <a:pPr marL="0" indent="0">
              <a:buNone/>
            </a:pPr>
            <a:r>
              <a:rPr lang="ru-RU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1924 году — </a:t>
            </a: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издан  роман  </a:t>
            </a:r>
            <a:r>
              <a:rPr lang="ru-RU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«Белая гвардия», о трагических событиях борьбы за власть между различными политическими силами Украины в 1918 </a:t>
            </a: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году.</a:t>
            </a:r>
          </a:p>
          <a:p>
            <a:pPr marL="0" indent="0">
              <a:buNone/>
            </a:pP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1925 году выходит сборник сатирических рассказов «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Дьяволиада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публикуются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повесть «Роковые яйца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и рассказ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«Стальное горло»  В этом же году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закончена повесть 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«Собачье сердце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  Повесть, </a:t>
            </a:r>
            <a:r>
              <a:rPr lang="ru-RU" sz="6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написанная в 1925 году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была опубликована только в 1987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году! В этой сатирической повести затрагиваются   проблемы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этики в науке. Это литературная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фантастика.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1939 году состояние </a:t>
            </a: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</a:t>
            </a:r>
          </a:p>
          <a:p>
            <a:pPr marL="0" indent="0">
              <a:buNone/>
            </a:pP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Булгакова резко </a:t>
            </a: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ухудшается</a:t>
            </a:r>
            <a:r>
              <a:rPr lang="ru-RU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марта1940 года Михаил </a:t>
            </a: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Афанасьевич</a:t>
            </a:r>
          </a:p>
          <a:p>
            <a:pPr>
              <a:lnSpc>
                <a:spcPct val="80000"/>
              </a:lnSpc>
              <a:buNone/>
            </a:pP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Булгаков </a:t>
            </a:r>
            <a:r>
              <a:rPr lang="ru-RU" alt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скончался.                   </a:t>
            </a:r>
            <a:r>
              <a:rPr lang="ru-RU" alt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en-US" dirty="0">
              <a:latin typeface="Garamond" panose="02020404030301010803" pitchFamily="18" charset="0"/>
            </a:endParaRPr>
          </a:p>
          <a:p>
            <a:endParaRPr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15" name="Picture 4" descr="bulgakov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3" y="1151879"/>
            <a:ext cx="3227387" cy="4974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330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128147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2214" y="242643"/>
            <a:ext cx="8229600" cy="950985"/>
          </a:xfrm>
        </p:spPr>
        <p:txBody>
          <a:bodyPr>
            <a:normAutofit/>
          </a:bodyPr>
          <a:lstStyle/>
          <a:p>
            <a:r>
              <a:rPr lang="ru-RU" altLang="ru-RU" sz="28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1. Литературный хронограф</a:t>
            </a:r>
            <a:endParaRPr lang="ru-RU" altLang="ru-RU" sz="28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Заполните таблицу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709238"/>
              </p:ext>
            </p:extLst>
          </p:nvPr>
        </p:nvGraphicFramePr>
        <p:xfrm>
          <a:off x="827584" y="2191614"/>
          <a:ext cx="609600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1066399529"/>
                    </a:ext>
                  </a:extLst>
                </a:gridCol>
                <a:gridCol w="4943872">
                  <a:extLst>
                    <a:ext uri="{9D8B030D-6E8A-4147-A177-3AD203B41FA5}">
                      <a16:colId xmlns:a16="http://schemas.microsoft.com/office/drawing/2014/main" val="38406790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Событие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688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altLang="en-US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(15) мая </a:t>
                      </a:r>
                    </a:p>
                    <a:p>
                      <a:r>
                        <a:rPr lang="ru-RU" altLang="en-US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1891 г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Родился в Киеве, в семье профессора духовной академии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160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1925г</a:t>
                      </a:r>
                      <a:endParaRPr lang="en-US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Написал повесть «Собачье сердце»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30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1940</a:t>
                      </a:r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Умер от тяжёлой болезни в кругу семьи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008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29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8370"/>
            <a:ext cx="8229600" cy="482779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тезисный план статьи.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работы: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Разделите текст на абзацы.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 каждом абзаце определите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(основную мысль).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3.Не цитировать текст!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Тезисы последовательно нумеруете.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4770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629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2. Образец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8370"/>
            <a:ext cx="8229600" cy="482779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Тезисный план статьи.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Семья Булгакова.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Образование и профессия.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Творчество.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Запрет публикации произведений.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Болезнь. Смерть.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14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760</Words>
  <Application>Microsoft Office PowerPoint</Application>
  <PresentationFormat>Экран (4:3)</PresentationFormat>
  <Paragraphs>142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Calibri</vt:lpstr>
      <vt:lpstr>Century Gothic</vt:lpstr>
      <vt:lpstr>Comfortaa</vt:lpstr>
      <vt:lpstr>Garamond</vt:lpstr>
      <vt:lpstr>SchoolBook Kza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 </vt:lpstr>
      <vt:lpstr> </vt:lpstr>
      <vt:lpstr>Презентация PowerPoint</vt:lpstr>
      <vt:lpstr>Задание 1. Литературный хронограф</vt:lpstr>
      <vt:lpstr>Задание 2.</vt:lpstr>
      <vt:lpstr>Задание 2. Образец</vt:lpstr>
      <vt:lpstr>Задание 3. Найдите в тексте причастия и деепричастия  </vt:lpstr>
      <vt:lpstr>Задание 3. Выполнение</vt:lpstr>
      <vt:lpstr>Задание 4.  </vt:lpstr>
      <vt:lpstr>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54</cp:revision>
  <dcterms:created xsi:type="dcterms:W3CDTF">2020-07-18T05:19:20Z</dcterms:created>
  <dcterms:modified xsi:type="dcterms:W3CDTF">2024-12-13T15:00:17Z</dcterms:modified>
</cp:coreProperties>
</file>